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300" r:id="rId5"/>
    <p:sldId id="301" r:id="rId6"/>
    <p:sldId id="272" r:id="rId7"/>
    <p:sldId id="285" r:id="rId8"/>
    <p:sldId id="276" r:id="rId9"/>
    <p:sldId id="280" r:id="rId10"/>
    <p:sldId id="281" r:id="rId11"/>
    <p:sldId id="286" r:id="rId12"/>
    <p:sldId id="287" r:id="rId13"/>
    <p:sldId id="282" r:id="rId14"/>
    <p:sldId id="288" r:id="rId15"/>
    <p:sldId id="289" r:id="rId16"/>
    <p:sldId id="283" r:id="rId17"/>
    <p:sldId id="290" r:id="rId18"/>
    <p:sldId id="292" r:id="rId19"/>
    <p:sldId id="294" r:id="rId20"/>
    <p:sldId id="293" r:id="rId21"/>
    <p:sldId id="284" r:id="rId22"/>
    <p:sldId id="291" r:id="rId23"/>
    <p:sldId id="277" r:id="rId24"/>
    <p:sldId id="278" r:id="rId25"/>
    <p:sldId id="302" r:id="rId26"/>
    <p:sldId id="279" r:id="rId27"/>
    <p:sldId id="258" r:id="rId28"/>
    <p:sldId id="295" r:id="rId29"/>
    <p:sldId id="296" r:id="rId30"/>
    <p:sldId id="297" r:id="rId31"/>
    <p:sldId id="298" r:id="rId32"/>
    <p:sldId id="299"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25.03.2021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TÜRK EĞİTİM SİSTEMİNİN YAPISI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u="sng" dirty="0" smtClean="0"/>
              <a:t>Okul Öncesi Eğitim</a:t>
            </a:r>
          </a:p>
          <a:p>
            <a:r>
              <a:rPr lang="tr-TR" dirty="0" smtClean="0"/>
              <a:t>Okul öncesi eğitimin amacı, çocukların bedensel, zihinsel ve duygusal gelişimini destekleyerek olumlu davranışlar kazanmalarını, ilköğretime hazır hâle gelmelerini, koşulları yetersiz çevrelerden </a:t>
            </a:r>
            <a:r>
              <a:rPr lang="tr-TR" dirty="0" smtClean="0"/>
              <a:t>gelen </a:t>
            </a:r>
            <a:r>
              <a:rPr lang="tr-TR" dirty="0" smtClean="0"/>
              <a:t>çocuklar için ortak bir yetişme ortamı yaratılmasını, Türkçe’nin güzel ve doğru konuşulmasını sağlamaktır.</a:t>
            </a:r>
          </a:p>
          <a:p>
            <a:r>
              <a:rPr lang="tr-TR" dirty="0" smtClean="0"/>
              <a:t>Okul öncesi eğitim ülkemizde isteğe bağlıdır.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Okul Öncesi Eğitim</a:t>
            </a:r>
          </a:p>
          <a:p>
            <a:r>
              <a:rPr lang="tr-TR" dirty="0" smtClean="0"/>
              <a:t>Ülkemizde okul öncesi eğitim kurumları, iki resmî kurum yapısından birine bağlı olarak  faaliyet gösterirler:</a:t>
            </a:r>
          </a:p>
          <a:p>
            <a:r>
              <a:rPr lang="tr-TR" dirty="0" smtClean="0"/>
              <a:t>Sosyal Hizmetler ve Çocuk Esirgeme Kurumuna (SHÇEK) bağlı olarak </a:t>
            </a:r>
            <a:r>
              <a:rPr lang="tr-TR" dirty="0" smtClean="0"/>
              <a:t>faaliyetlerini </a:t>
            </a:r>
            <a:r>
              <a:rPr lang="tr-TR" dirty="0" smtClean="0"/>
              <a:t>sürdüren eğitim kurumlarının alabileceği unvanlar kreş, çocuk yuvası, gündüz bakım evi şeklindedir. </a:t>
            </a:r>
            <a:r>
              <a:rPr lang="tr-TR" dirty="0" smtClean="0"/>
              <a:t>0 </a:t>
            </a:r>
            <a:r>
              <a:rPr lang="tr-TR" dirty="0" smtClean="0"/>
              <a:t>aydan </a:t>
            </a:r>
            <a:r>
              <a:rPr lang="tr-TR" dirty="0" smtClean="0"/>
              <a:t>66 </a:t>
            </a:r>
            <a:r>
              <a:rPr lang="tr-TR" dirty="0" smtClean="0"/>
              <a:t>aya kadar öğrenci kabul edebilirler.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u="sng" dirty="0" smtClean="0"/>
              <a:t>Okul Öncesi Eğitim</a:t>
            </a:r>
          </a:p>
          <a:p>
            <a:r>
              <a:rPr lang="tr-TR" dirty="0" smtClean="0"/>
              <a:t>Millî Eğitim Bakanlığına bağlı olan özel ya da resmî eğitim kurumları anaokulu ya da anasınıfı adı altında faaliyet gösterirler. Bu kurumlar 36 ay ve üstü çocukları kabul edebilirler. </a:t>
            </a:r>
            <a:r>
              <a:rPr lang="tr-TR" dirty="0" smtClean="0"/>
              <a:t>36-68 </a:t>
            </a:r>
            <a:r>
              <a:rPr lang="tr-TR" dirty="0" smtClean="0"/>
              <a:t>ay arası çocukların eğitimi için açılan resmî ya da özel bağımsız okullara anaokulu adı verilir. </a:t>
            </a:r>
            <a:r>
              <a:rPr lang="tr-TR" dirty="0" smtClean="0"/>
              <a:t>57</a:t>
            </a:r>
            <a:r>
              <a:rPr lang="tr-TR" dirty="0" smtClean="0"/>
              <a:t>-68 </a:t>
            </a:r>
            <a:r>
              <a:rPr lang="tr-TR" dirty="0" smtClean="0"/>
              <a:t>ay arasındaki çocukların eğitimi amacıyla açılan sınıflara ise anasınıfı denilmektedir.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İlköğretim</a:t>
            </a:r>
          </a:p>
          <a:p>
            <a:r>
              <a:rPr lang="tr-TR" dirty="0" smtClean="0"/>
              <a:t>İlköğretimin temel amacı, her çocuğun iyi birer yurttaş olabilmesi için gerekli olan temel bilgi, beceri, davranış ve alışkanlık kazanmasını, millî ahlâk ve anlayışa göre yetişmesini sağlamak; ilgi ve yetenekleri doğrultusunda hayata ve bir üst öğrenim basamağına hazırlamaktır. </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u="sng" dirty="0" smtClean="0"/>
              <a:t>İlköğretim</a:t>
            </a:r>
          </a:p>
          <a:p>
            <a:r>
              <a:rPr lang="tr-TR" dirty="0" smtClean="0"/>
              <a:t>İlköğretim, 5 ile 13 yaş arasındaki çocukların eğitim ve öğretim sürecini kapsayan temel eğitim kurumudur. 2012 yılında yapılan düzenlemeyle 66 ayını dolduran çocuklar okula alınmaya </a:t>
            </a:r>
            <a:r>
              <a:rPr lang="tr-TR" dirty="0" smtClean="0"/>
              <a:t>başlamıştır. 66-69 </a:t>
            </a:r>
            <a:r>
              <a:rPr lang="tr-TR" dirty="0" smtClean="0"/>
              <a:t>ay arasındaki </a:t>
            </a:r>
            <a:r>
              <a:rPr lang="tr-TR" dirty="0" smtClean="0"/>
              <a:t>çocuklar ilkokul birinci sınıfa kaydedilmektedir.</a:t>
            </a:r>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İlköğretim</a:t>
            </a:r>
          </a:p>
          <a:p>
            <a:r>
              <a:rPr lang="tr-TR" dirty="0" smtClean="0"/>
              <a:t>İlköğretim kız ve erkek tüm çocuklar için zorunludur ve parasızdır.</a:t>
            </a:r>
          </a:p>
          <a:p>
            <a:r>
              <a:rPr lang="tr-TR" dirty="0" smtClean="0"/>
              <a:t>İlköğretim kurumları, 4 yıl süreli ilkokullar ile 4 yıl süreli ortaokullarla imam-hatip ortaokullarından oluşur.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Ortaöğretim</a:t>
            </a:r>
          </a:p>
          <a:p>
            <a:r>
              <a:rPr lang="tr-TR" dirty="0" smtClean="0"/>
              <a:t>Ortaöğretimin amacı, öğrencilere </a:t>
            </a:r>
            <a:r>
              <a:rPr lang="tr-TR" dirty="0" smtClean="0"/>
              <a:t>asgarî </a:t>
            </a:r>
            <a:r>
              <a:rPr lang="tr-TR" dirty="0" smtClean="0"/>
              <a:t>ortak bir genel kültür vermek, birey ve toplum sorunlarını tanıtmak ve çözüm yolları aramak; ülkenin sosyal, ekonomik ve kültürel kalkınmasına katkıda bulunma bilincini kazandırarak öğrencileri ilgi ve yetenekleri doğrultusunda yükseköğretime ve meslekî niteliklere hazırlamaktır.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Ortaöğretim</a:t>
            </a:r>
          </a:p>
          <a:p>
            <a:r>
              <a:rPr lang="tr-TR" dirty="0" smtClean="0"/>
              <a:t>Ortaöğretim, ilköğretime dayalı olarak 4 yıl süreli ve zorunludur. 14-17 yaş arası için örgün öğrenim ile bu yaş grubu dışındaki yaş grupları ya da bu yaş gruplarından gönüllü olarak açık öğretime devam etmek isteyen kişiler için yaygın öğrenim veren genel, meslekî ve teknik öğretim kurumlardan oluşur.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Özel Eğitim</a:t>
            </a:r>
          </a:p>
          <a:p>
            <a:r>
              <a:rPr lang="tr-TR" dirty="0" smtClean="0"/>
              <a:t>Özel eğitim ihtiyacı olan bireylerin, toplum içindeki rollerini gerçekleştiren, diğer insanlarla iyi ilişkiler kurmalarını kolaylaştıran, çevresine uyum göstererek işbirliği içinde çalışabilen </a:t>
            </a:r>
            <a:r>
              <a:rPr lang="tr-TR" dirty="0" smtClean="0"/>
              <a:t>mutlu </a:t>
            </a:r>
            <a:r>
              <a:rPr lang="tr-TR" dirty="0" smtClean="0"/>
              <a:t>bir vatandaş olarak kendi kendilerine yetebilen hâle gelmeleri için temel yaşam becerilerini geliştirmeye yönelik verilen eğitimdir.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Özel Eğitim</a:t>
            </a:r>
          </a:p>
          <a:p>
            <a:r>
              <a:rPr lang="tr-TR" dirty="0" smtClean="0"/>
              <a:t>Zihinsel öğrenme yetersizliği, klinik bakıma gereksinim nedeniyle öğrenme yetersizliği, işitme, görme ve ortopedik yetersizlik, dil ve konuşma güçlüğü, duygusal uyum güçlüğü, otizm ya da sosyal uyum </a:t>
            </a:r>
            <a:r>
              <a:rPr lang="tr-TR" dirty="0" smtClean="0"/>
              <a:t>güçlüğü yaşayanlar, </a:t>
            </a:r>
            <a:r>
              <a:rPr lang="tr-TR" dirty="0" smtClean="0"/>
              <a:t>üstün ya da özel yetenekli olanlar “özel eğitime muhtaç” bireyler olarak sınıflandırılmaktadır.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 Millî Eğitim Sisteminin Genel Yapısı</a:t>
            </a:r>
            <a:endParaRPr lang="tr-TR" dirty="0"/>
          </a:p>
        </p:txBody>
      </p:sp>
      <p:sp>
        <p:nvSpPr>
          <p:cNvPr id="3" name="2 İçerik Yer Tutucusu"/>
          <p:cNvSpPr>
            <a:spLocks noGrp="1"/>
          </p:cNvSpPr>
          <p:nvPr>
            <p:ph idx="1"/>
          </p:nvPr>
        </p:nvSpPr>
        <p:spPr/>
        <p:txBody>
          <a:bodyPr/>
          <a:lstStyle/>
          <a:p>
            <a:r>
              <a:rPr lang="tr-TR" dirty="0" smtClean="0"/>
              <a:t>Türkiye’de eğitim, devletin temel işlevlerinden birisi olup devletin denetimi ve gözetimi altında yapılmaktadır. </a:t>
            </a:r>
          </a:p>
          <a:p>
            <a:r>
              <a:rPr lang="tr-TR" dirty="0" smtClean="0"/>
              <a:t>Millî Eğitim Bakanlığı merkez örgütü, taşra örgütü ve yurtdışı örgütü biçiminde yapılanmıştır.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r>
              <a:rPr lang="tr-TR" u="sng" dirty="0" smtClean="0"/>
              <a:t>Özel Öğretim</a:t>
            </a:r>
          </a:p>
          <a:p>
            <a:r>
              <a:rPr lang="tr-TR" dirty="0" smtClean="0"/>
              <a:t>5580 sayılı yasa ile Bakanlığın gözetim ve denetiminde olmak kaydıyla özel öğretim kurumları açılabilir. </a:t>
            </a:r>
          </a:p>
          <a:p>
            <a:r>
              <a:rPr lang="tr-TR" dirty="0" smtClean="0"/>
              <a:t>Her kademe ve türdeki özel okullar, özel </a:t>
            </a:r>
            <a:r>
              <a:rPr lang="tr-TR" dirty="0" err="1" smtClean="0"/>
              <a:t>dersaneler</a:t>
            </a:r>
            <a:r>
              <a:rPr lang="tr-TR" dirty="0" smtClean="0"/>
              <a:t>, özel meslekî ve teknik kurslar, özel motorlu taşıt sürücü kursları, özel etüt merkezleri özel öğretim kurumları kapsamındadır.</a:t>
            </a:r>
          </a:p>
          <a:p>
            <a:r>
              <a:rPr lang="tr-TR" dirty="0" smtClean="0"/>
              <a:t>Ancak 6528 sayılı yasa ile ortaöğretime ve yükseköğretime giriş sınavlarına hazırlık niteliğinde kurs ya da </a:t>
            </a:r>
            <a:r>
              <a:rPr lang="tr-TR" dirty="0" smtClean="0"/>
              <a:t>dershane </a:t>
            </a:r>
            <a:r>
              <a:rPr lang="tr-TR" dirty="0" smtClean="0"/>
              <a:t>açılmasının önü kapatılmıştır.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Yükseköğretim</a:t>
            </a:r>
          </a:p>
          <a:p>
            <a:r>
              <a:rPr lang="tr-TR" dirty="0" smtClean="0"/>
              <a:t>Yükseköğretim, bireyleri, ilgileri, yetenekleri ve toplumun ihtiyaç duyduğu doğrultuda yüksek nitelikli insan gücü olarak yetiştirmeyi amaçlar. Toplumun ve bireylerin refahının artmasını sağlayan ya da kamuoyunu aydınlatan bilimsel araştırmalar yapmak ve bu araştırmaların sonuçlarını yayınlamak da yine üniversitelerin amaçları arasındadır.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Yükseköğretim</a:t>
            </a:r>
          </a:p>
          <a:p>
            <a:r>
              <a:rPr lang="tr-TR" dirty="0" smtClean="0"/>
              <a:t>Yükseköğretim, ortaöğretime dayalı en az 2 yıllık öğrenim veren, yüksek nitelikli insan gücünün oluşturulmasını amaç edinmiş, araştırmalar yoluyla bilim ve teknolojinin üretildiği akademik nitelikli öğretim kurumlarıdır. </a:t>
            </a:r>
          </a:p>
          <a:p>
            <a:r>
              <a:rPr lang="tr-TR" dirty="0" smtClean="0"/>
              <a:t>Üniversiteler, fakülteler, enstitüler, yüksek okullar, meslek yüksek okulları, konservatuarlar, uygulama ve araştırma merkezleri yükseköğretim kurumlarıdır.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solidFill>
                  <a:srgbClr val="FF0000"/>
                </a:solidFill>
              </a:rPr>
              <a:t>Yaygın eğitim</a:t>
            </a:r>
            <a:r>
              <a:rPr lang="tr-TR" dirty="0" smtClean="0"/>
              <a:t>, örgün eğitim sistemine hiç girmemiş, herhangi bir kademesinde bulunan veya bu kademelerden birinden ayrılmış olan bireylere ilgi ve gereksinme duydukları alanda örgün eğitim yanında veya dışında düzenlenen eğitim faaliyetlerinin tümünü kapsar.</a:t>
            </a:r>
          </a:p>
          <a:p>
            <a:r>
              <a:rPr lang="tr-TR" dirty="0" smtClean="0">
                <a:solidFill>
                  <a:srgbClr val="FF0000"/>
                </a:solidFill>
              </a:rPr>
              <a:t>Yaygın eğitim</a:t>
            </a:r>
            <a:r>
              <a:rPr lang="tr-TR" dirty="0" smtClean="0"/>
              <a:t>; halk eğitimi, çıraklık eğitimi ve uzaktan eğitim yoluyla gerçekleştirilmektedir.</a:t>
            </a:r>
          </a:p>
          <a:p>
            <a:r>
              <a:rPr lang="tr-TR" dirty="0" smtClean="0">
                <a:solidFill>
                  <a:srgbClr val="FF0000"/>
                </a:solidFill>
              </a:rPr>
              <a:t>Yaygın eğitim</a:t>
            </a:r>
            <a:r>
              <a:rPr lang="tr-TR" dirty="0" smtClean="0"/>
              <a:t>, örgün eğitim yanında veya dışında düzenlenen eğitim faaliyetlerinin tümünü kapsar. </a:t>
            </a:r>
          </a:p>
          <a:p>
            <a:endParaRPr lang="tr-TR" dirty="0" smtClean="0"/>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a:bodyPr>
          <a:lstStyle/>
          <a:p>
            <a:r>
              <a:rPr lang="tr-TR" dirty="0" smtClean="0"/>
              <a:t>Halk eğitimi merkezleri, çıraklık eğitimi </a:t>
            </a:r>
            <a:r>
              <a:rPr lang="tr-TR" dirty="0" smtClean="0"/>
              <a:t>merkezleri, </a:t>
            </a:r>
            <a:r>
              <a:rPr lang="tr-TR" dirty="0" smtClean="0"/>
              <a:t>meslekî eğitim merkezi, yetişkinler teknik eğitim merkezleri, özel kurslar, özel dershaneler, eğitim ve uygulama </a:t>
            </a:r>
            <a:r>
              <a:rPr lang="tr-TR" dirty="0" smtClean="0"/>
              <a:t>okulları, </a:t>
            </a:r>
            <a:r>
              <a:rPr lang="tr-TR" dirty="0" smtClean="0"/>
              <a:t>meslek </a:t>
            </a:r>
            <a:r>
              <a:rPr lang="tr-TR" dirty="0" smtClean="0"/>
              <a:t>okulları, </a:t>
            </a:r>
            <a:r>
              <a:rPr lang="tr-TR" dirty="0" smtClean="0"/>
              <a:t>meslekî eğitim </a:t>
            </a:r>
            <a:r>
              <a:rPr lang="tr-TR" dirty="0" smtClean="0"/>
              <a:t>merkezleri, </a:t>
            </a:r>
            <a:r>
              <a:rPr lang="tr-TR" dirty="0" smtClean="0"/>
              <a:t>bilim ve sanat </a:t>
            </a:r>
            <a:r>
              <a:rPr lang="tr-TR" dirty="0" smtClean="0"/>
              <a:t>merkezleri, </a:t>
            </a:r>
            <a:r>
              <a:rPr lang="tr-TR" dirty="0" smtClean="0"/>
              <a:t>açık ilköğretim okulu, açık öğretim lisesi.</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000" dirty="0">
                <a:solidFill>
                  <a:prstClr val="black"/>
                </a:solidFill>
              </a:rPr>
              <a:t>Eğitimin Merkezden ve Yerinden Yönetimi</a:t>
            </a:r>
            <a:endParaRPr lang="tr-TR" sz="4000" dirty="0"/>
          </a:p>
        </p:txBody>
      </p:sp>
      <p:sp>
        <p:nvSpPr>
          <p:cNvPr id="3" name="İçerik Yer Tutucusu 2"/>
          <p:cNvSpPr>
            <a:spLocks noGrp="1"/>
          </p:cNvSpPr>
          <p:nvPr>
            <p:ph idx="1"/>
          </p:nvPr>
        </p:nvSpPr>
        <p:spPr/>
        <p:txBody>
          <a:bodyPr/>
          <a:lstStyle/>
          <a:p>
            <a:pPr lvl="0"/>
            <a:r>
              <a:rPr lang="tr-TR" u="sng" dirty="0">
                <a:solidFill>
                  <a:prstClr val="black"/>
                </a:solidFill>
              </a:rPr>
              <a:t>Eğitimin Merkezden Yönetimi</a:t>
            </a:r>
            <a:r>
              <a:rPr lang="tr-TR" dirty="0">
                <a:solidFill>
                  <a:prstClr val="black"/>
                </a:solidFill>
              </a:rPr>
              <a:t>: Ülkemizde olduğu gibi, eğitim sistemini yönetme hakkının Bakanlık merkez örgütünce kullanılmasıdır</a:t>
            </a:r>
            <a:r>
              <a:rPr lang="tr-TR" dirty="0" smtClean="0">
                <a:solidFill>
                  <a:prstClr val="black"/>
                </a:solidFill>
              </a:rPr>
              <a:t>.</a:t>
            </a:r>
          </a:p>
          <a:p>
            <a:pPr lvl="0"/>
            <a:r>
              <a:rPr lang="tr-TR" dirty="0"/>
              <a:t>Merkezden yönetim, “Yetki genişliği” ve “Yetki devri” gibi yollarla yumuşatılabilir.</a:t>
            </a:r>
            <a:endParaRPr lang="tr-TR" dirty="0">
              <a:solidFill>
                <a:prstClr val="black"/>
              </a:solidFill>
            </a:endParaRPr>
          </a:p>
          <a:p>
            <a:endParaRPr lang="tr-TR" dirty="0"/>
          </a:p>
        </p:txBody>
      </p:sp>
    </p:spTree>
    <p:extLst>
      <p:ext uri="{BB962C8B-B14F-4D97-AF65-F5344CB8AC3E}">
        <p14:creationId xmlns:p14="http://schemas.microsoft.com/office/powerpoint/2010/main" val="355886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normAutofit fontScale="92500" lnSpcReduction="10000"/>
          </a:bodyPr>
          <a:lstStyle/>
          <a:p>
            <a:r>
              <a:rPr lang="tr-TR" u="sng" dirty="0" smtClean="0"/>
              <a:t>Eğitimin Yerinden Yönetimi</a:t>
            </a:r>
            <a:r>
              <a:rPr lang="tr-TR" dirty="0" smtClean="0"/>
              <a:t>: Eğitimi yönetme yetkesinin yasalarla tümüyle yerel yönetimlere ya da özel kesime devredilmesidir. </a:t>
            </a:r>
            <a:endParaRPr lang="tr-TR" dirty="0" smtClean="0"/>
          </a:p>
          <a:p>
            <a:r>
              <a:rPr lang="tr-TR" dirty="0"/>
              <a:t>Yerinden yönetim kuruluşlarının </a:t>
            </a:r>
            <a:r>
              <a:rPr lang="tr-TR" dirty="0" smtClean="0"/>
              <a:t>yetkileri yer</a:t>
            </a:r>
            <a:r>
              <a:rPr lang="tr-TR" dirty="0"/>
              <a:t>, </a:t>
            </a:r>
            <a:r>
              <a:rPr lang="tr-TR" dirty="0" smtClean="0"/>
              <a:t>konu </a:t>
            </a:r>
            <a:r>
              <a:rPr lang="tr-TR" dirty="0"/>
              <a:t>ve biçim yönünden </a:t>
            </a:r>
            <a:r>
              <a:rPr lang="tr-TR" dirty="0" smtClean="0"/>
              <a:t>sınırlandırılmıştır. Devletin </a:t>
            </a:r>
            <a:r>
              <a:rPr lang="tr-TR" dirty="0"/>
              <a:t>yetki ve görevleri “Anayasa” ile, y</a:t>
            </a:r>
            <a:r>
              <a:rPr lang="tr-TR" dirty="0" smtClean="0"/>
              <a:t>erel </a:t>
            </a:r>
            <a:r>
              <a:rPr lang="tr-TR" dirty="0"/>
              <a:t>yönetimlerinki ise “yasalarla” </a:t>
            </a:r>
            <a:r>
              <a:rPr lang="tr-TR" dirty="0" smtClean="0"/>
              <a:t>düzenlenir. </a:t>
            </a:r>
          </a:p>
          <a:p>
            <a:r>
              <a:rPr lang="tr-TR" dirty="0" smtClean="0"/>
              <a:t>Yerinden </a:t>
            </a:r>
            <a:r>
              <a:rPr lang="tr-TR" dirty="0"/>
              <a:t>yönetim kuruluşları merkezden yönetimin denetimi altındadır. Bu denetime “idari vesayet” denir. </a:t>
            </a:r>
            <a:endParaRPr lang="tr-TR" dirty="0" smtClean="0"/>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u="sng" dirty="0" smtClean="0"/>
              <a:t>Yerinden Yönetim Biçimleri</a:t>
            </a:r>
          </a:p>
          <a:p>
            <a:r>
              <a:rPr lang="tr-TR" dirty="0" smtClean="0">
                <a:solidFill>
                  <a:srgbClr val="FF0000"/>
                </a:solidFill>
              </a:rPr>
              <a:t>Görevlendirme: </a:t>
            </a:r>
            <a:r>
              <a:rPr lang="tr-TR" dirty="0" smtClean="0"/>
              <a:t>Yönetsel sorumlulukların merkezî yönetimden taşra yönetimlerine devri söz konusudur. Burada yerel yönetimlere tam bir özerklik verilmez; ancak buradaki temsilcilerine kendi başlarına daha fazla karar verebilme olanağı tanınmış olur.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r>
              <a:rPr lang="tr-TR" u="sng" dirty="0" smtClean="0"/>
              <a:t>Yerinden Yönetim Biçimleri</a:t>
            </a:r>
          </a:p>
          <a:p>
            <a:r>
              <a:rPr lang="tr-TR" dirty="0" smtClean="0">
                <a:solidFill>
                  <a:srgbClr val="FF0000"/>
                </a:solidFill>
              </a:rPr>
              <a:t>Yetki Devretme: </a:t>
            </a:r>
            <a:r>
              <a:rPr lang="tr-TR" dirty="0" smtClean="0"/>
              <a:t>Görevlendirmenin aksine merkezî otoritenin, kontrolü dışında kalan etkinlikleri ve bunları yerine getirecek alt birimleri parasal ve yasal yönden desteklemesidir. Bu sistemde yerel yönetimler (bölgeler, il ve ilçeler), özerk ve bağımsızdırlar; onların yasal statüleri kendilerini merkezî hükümetten belirgin biçimde ayırır. Bölgeler, kendi otoritelerini özellikle kendilerine verilmiş ya da belirlenmiş işlevlerini yerine getirmek için kendi sınırlarını belirleyebilmektedirler.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Yerinden Yönetim Biçimleri</a:t>
            </a:r>
            <a:endParaRPr lang="tr-TR" dirty="0" smtClean="0"/>
          </a:p>
          <a:p>
            <a:r>
              <a:rPr lang="tr-TR" dirty="0" smtClean="0">
                <a:solidFill>
                  <a:srgbClr val="FF0000"/>
                </a:solidFill>
              </a:rPr>
              <a:t>Yetki Aktarma: </a:t>
            </a:r>
            <a:r>
              <a:rPr lang="tr-TR" dirty="0" smtClean="0"/>
              <a:t>Özerk ve bağımsız, gelir toplama ve harcama yetkisine sahip olan ulus-altı yönetim birimlerinin yaratılmasıdır. Karar alma yetkisi merkezî ve bölgesel yönetimler arasında paylaştırılır. Bu tür örgütler, merkezî hükümet tarafından kontrol edilmektedir. Hükümet, buradaki bir temsilcisine belirli işlevleri ve görevleri aktarır; ama son sorumluluğu oranın en üst amirinde tutar.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 Millî Eğitim Sisteminin Genel Yapısı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Merkez örgütü</a:t>
            </a:r>
          </a:p>
          <a:p>
            <a:r>
              <a:rPr lang="tr-TR" dirty="0" smtClean="0"/>
              <a:t>Millî Eğitim Bakanlığı yapısına bugünkü biçimini </a:t>
            </a:r>
            <a:r>
              <a:rPr lang="tr-TR" dirty="0" smtClean="0"/>
              <a:t>veren Cumhurbaşkanlığı Kararnamesi No. 1, No. 2 ve No. 3 ile 652 sayılı KHK’dır.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Yerinden Yönetim Biçimleri</a:t>
            </a:r>
            <a:endParaRPr lang="tr-TR" dirty="0" smtClean="0"/>
          </a:p>
          <a:p>
            <a:r>
              <a:rPr lang="tr-TR" dirty="0" smtClean="0">
                <a:solidFill>
                  <a:srgbClr val="FF0000"/>
                </a:solidFill>
              </a:rPr>
              <a:t>Özelleştirme: </a:t>
            </a:r>
            <a:r>
              <a:rPr lang="tr-TR" dirty="0" smtClean="0"/>
              <a:t>Devlet, belirli işlevlerin yürütülmesini gönüllü örgütlere vakıf, dernek, sendika vb. kuruluşlara ya da özel bir girişimciye devreder.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Eğitimin Merkezden ve Yerinden Yönetimi</a:t>
            </a:r>
            <a:endParaRPr lang="tr-TR" dirty="0"/>
          </a:p>
        </p:txBody>
      </p:sp>
      <p:sp>
        <p:nvSpPr>
          <p:cNvPr id="3" name="2 İçerik Yer Tutucusu"/>
          <p:cNvSpPr>
            <a:spLocks noGrp="1"/>
          </p:cNvSpPr>
          <p:nvPr>
            <p:ph idx="1"/>
          </p:nvPr>
        </p:nvSpPr>
        <p:spPr/>
        <p:txBody>
          <a:bodyPr>
            <a:normAutofit/>
          </a:bodyPr>
          <a:lstStyle/>
          <a:p>
            <a:pPr>
              <a:buNone/>
            </a:pPr>
            <a:endParaRPr lang="tr-TR" dirty="0"/>
          </a:p>
        </p:txBody>
      </p:sp>
      <p:pic>
        <p:nvPicPr>
          <p:cNvPr id="1027" name="Picture 3" descr="C:\Users\User\Desktop\yerelleşme-page0001.jpg"/>
          <p:cNvPicPr>
            <a:picLocks noChangeAspect="1" noChangeArrowheads="1"/>
          </p:cNvPicPr>
          <p:nvPr/>
        </p:nvPicPr>
        <p:blipFill>
          <a:blip r:embed="rId2"/>
          <a:srcRect/>
          <a:stretch>
            <a:fillRect/>
          </a:stretch>
        </p:blipFill>
        <p:spPr bwMode="auto">
          <a:xfrm>
            <a:off x="0" y="1357298"/>
            <a:ext cx="9144000" cy="5500703"/>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Akgün, İ. H. ve Şimşek, N. (2011). </a:t>
            </a:r>
            <a:r>
              <a:rPr lang="tr-TR" i="1" dirty="0" smtClean="0"/>
              <a:t>Türkiye ve Amerika Birleşik Devletleri eğitim sistemlerinin karşılaştırılması</a:t>
            </a:r>
            <a:r>
              <a:rPr lang="tr-TR" dirty="0" smtClean="0"/>
              <a:t>. 2nd </a:t>
            </a:r>
            <a:r>
              <a:rPr lang="tr-TR" dirty="0" err="1" smtClean="0"/>
              <a:t>International</a:t>
            </a:r>
            <a:r>
              <a:rPr lang="tr-TR" dirty="0" smtClean="0"/>
              <a:t> </a:t>
            </a:r>
            <a:r>
              <a:rPr lang="tr-TR" dirty="0" err="1" smtClean="0"/>
              <a:t>Conference</a:t>
            </a:r>
            <a:r>
              <a:rPr lang="tr-TR" dirty="0" smtClean="0"/>
              <a:t> on New </a:t>
            </a:r>
            <a:r>
              <a:rPr lang="tr-TR" dirty="0" err="1" smtClean="0"/>
              <a:t>Trends</a:t>
            </a:r>
            <a:r>
              <a:rPr lang="tr-TR" dirty="0" smtClean="0"/>
              <a:t> in </a:t>
            </a:r>
            <a:r>
              <a:rPr lang="tr-TR" dirty="0" err="1" smtClean="0"/>
              <a:t>Education</a:t>
            </a:r>
            <a:r>
              <a:rPr lang="tr-TR" dirty="0" smtClean="0"/>
              <a:t> </a:t>
            </a:r>
            <a:r>
              <a:rPr lang="tr-TR" dirty="0" err="1" smtClean="0"/>
              <a:t>and</a:t>
            </a:r>
            <a:r>
              <a:rPr lang="tr-TR" dirty="0" smtClean="0"/>
              <a:t> </a:t>
            </a:r>
            <a:r>
              <a:rPr lang="tr-TR" dirty="0" err="1" smtClean="0"/>
              <a:t>Their</a:t>
            </a:r>
            <a:r>
              <a:rPr lang="tr-TR" dirty="0" smtClean="0"/>
              <a:t> </a:t>
            </a:r>
            <a:r>
              <a:rPr lang="tr-TR" dirty="0" err="1" smtClean="0"/>
              <a:t>Implications</a:t>
            </a:r>
            <a:r>
              <a:rPr lang="tr-TR" dirty="0" smtClean="0"/>
              <a:t> 27-29 April, 2011 Antalya, </a:t>
            </a:r>
            <a:r>
              <a:rPr lang="tr-TR" dirty="0" err="1" smtClean="0"/>
              <a:t>Turkey</a:t>
            </a:r>
            <a:r>
              <a:rPr lang="tr-TR" dirty="0" smtClean="0"/>
              <a:t>.</a:t>
            </a:r>
          </a:p>
          <a:p>
            <a:r>
              <a:rPr lang="tr-TR" dirty="0" smtClean="0"/>
              <a:t>Başaran, İ. E. ve </a:t>
            </a:r>
            <a:r>
              <a:rPr lang="tr-TR" dirty="0" err="1" smtClean="0"/>
              <a:t>Çınkır</a:t>
            </a:r>
            <a:r>
              <a:rPr lang="tr-TR" dirty="0" smtClean="0"/>
              <a:t>, Ş. (2013). </a:t>
            </a:r>
            <a:r>
              <a:rPr lang="tr-TR" i="1" dirty="0" smtClean="0"/>
              <a:t>Türk eğitim sistemi ve okul yönetimi.</a:t>
            </a:r>
            <a:r>
              <a:rPr lang="tr-TR" dirty="0" smtClean="0"/>
              <a:t> (4. Baskı). Ankara: Siyasal </a:t>
            </a:r>
            <a:r>
              <a:rPr lang="tr-TR" dirty="0" err="1" smtClean="0"/>
              <a:t>Kitabevi</a:t>
            </a:r>
            <a:r>
              <a:rPr lang="tr-TR" dirty="0" smtClean="0"/>
              <a:t>.</a:t>
            </a:r>
          </a:p>
          <a:p>
            <a:r>
              <a:rPr lang="tr-TR" dirty="0" err="1" smtClean="0"/>
              <a:t>Öznalbant</a:t>
            </a:r>
            <a:r>
              <a:rPr lang="tr-TR" dirty="0" smtClean="0"/>
              <a:t>, E. (2016). Türk eğitim sisteminin teşkilat yapısı, kademelendirilmesi ve yasal dayanakları. A. </a:t>
            </a:r>
            <a:r>
              <a:rPr lang="tr-TR" dirty="0" err="1" smtClean="0"/>
              <a:t>Bakioğlu</a:t>
            </a:r>
            <a:r>
              <a:rPr lang="tr-TR" dirty="0" smtClean="0"/>
              <a:t> (Ed.). </a:t>
            </a:r>
            <a:r>
              <a:rPr lang="tr-TR" i="1" dirty="0" smtClean="0"/>
              <a:t>Türk eğitim sistemi ve okul yönetimi</a:t>
            </a:r>
            <a:r>
              <a:rPr lang="tr-TR" dirty="0" smtClean="0"/>
              <a:t> (193-225). Ankara: Nobel Akademik Yayıncılık.</a:t>
            </a:r>
          </a:p>
          <a:p>
            <a:r>
              <a:rPr lang="tr-TR" dirty="0" smtClean="0"/>
              <a:t>Sağlam, A. Ç. (2010). Yönetimde yerelleşme. H. B. </a:t>
            </a:r>
            <a:r>
              <a:rPr lang="tr-TR" dirty="0" err="1" smtClean="0"/>
              <a:t>Memduhoğlu</a:t>
            </a:r>
            <a:r>
              <a:rPr lang="tr-TR" dirty="0" smtClean="0"/>
              <a:t> ve K. Yılmaz (Ed.). </a:t>
            </a:r>
            <a:r>
              <a:rPr lang="tr-TR" i="1" dirty="0" smtClean="0"/>
              <a:t>Yönetimde yeni yaklaşımlar </a:t>
            </a:r>
            <a:r>
              <a:rPr lang="tr-TR" dirty="0" smtClean="0"/>
              <a:t>(97-109). Ankara: </a:t>
            </a:r>
            <a:r>
              <a:rPr lang="tr-TR" dirty="0" err="1" smtClean="0"/>
              <a:t>Pegem</a:t>
            </a:r>
            <a:r>
              <a:rPr lang="tr-TR" dirty="0" smtClean="0"/>
              <a:t> Akademi.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000" dirty="0">
                <a:solidFill>
                  <a:prstClr val="black"/>
                </a:solidFill>
              </a:rPr>
              <a:t>Türk Millî Eğitim Sisteminin Genel Yapısı</a:t>
            </a:r>
            <a:endParaRPr lang="tr-TR" sz="4000" dirty="0"/>
          </a:p>
        </p:txBody>
      </p:sp>
      <p:sp>
        <p:nvSpPr>
          <p:cNvPr id="3" name="İçerik Yer Tutucusu 2"/>
          <p:cNvSpPr>
            <a:spLocks noGrp="1"/>
          </p:cNvSpPr>
          <p:nvPr>
            <p:ph idx="1"/>
          </p:nvPr>
        </p:nvSpPr>
        <p:spPr/>
        <p:txBody>
          <a:bodyPr/>
          <a:lstStyle/>
          <a:p>
            <a:r>
              <a:rPr lang="tr-TR" u="sng" dirty="0" smtClean="0"/>
              <a:t>Kararname No. 1:</a:t>
            </a:r>
            <a:r>
              <a:rPr lang="tr-TR" dirty="0" smtClean="0"/>
              <a:t> </a:t>
            </a:r>
            <a:r>
              <a:rPr lang="tr-TR" dirty="0">
                <a:solidFill>
                  <a:prstClr val="black"/>
                </a:solidFill>
              </a:rPr>
              <a:t>Millî Eğitim Bakanlığının görev ve yetkileri; Millî Eğitim Bakanlığı merkez, taşra ve yurtdışı teşkilâtı, hizmet birimleri, çalışma grupları, kadrolar, </a:t>
            </a:r>
            <a:r>
              <a:rPr lang="tr-TR" dirty="0" smtClean="0">
                <a:solidFill>
                  <a:prstClr val="black"/>
                </a:solidFill>
              </a:rPr>
              <a:t>uzman istihdamı</a:t>
            </a:r>
          </a:p>
          <a:p>
            <a:pPr lvl="0"/>
            <a:r>
              <a:rPr lang="tr-TR" u="sng" dirty="0">
                <a:solidFill>
                  <a:prstClr val="black"/>
                </a:solidFill>
              </a:rPr>
              <a:t>Kararname No. 2:</a:t>
            </a:r>
            <a:r>
              <a:rPr lang="tr-TR" dirty="0">
                <a:solidFill>
                  <a:prstClr val="black"/>
                </a:solidFill>
              </a:rPr>
              <a:t> Kamu kurum ve kuruluşlarına ait kadro ve pozisyon ihdası, iptali ve kullanılması</a:t>
            </a:r>
          </a:p>
          <a:p>
            <a:endParaRPr lang="tr-TR" dirty="0"/>
          </a:p>
        </p:txBody>
      </p:sp>
    </p:spTree>
    <p:extLst>
      <p:ext uri="{BB962C8B-B14F-4D97-AF65-F5344CB8AC3E}">
        <p14:creationId xmlns:p14="http://schemas.microsoft.com/office/powerpoint/2010/main" val="2407673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000" dirty="0">
                <a:solidFill>
                  <a:prstClr val="black"/>
                </a:solidFill>
              </a:rPr>
              <a:t>Türk Millî Eğitim Sisteminin Genel Yapısı</a:t>
            </a:r>
            <a:endParaRPr lang="tr-TR" sz="4000" dirty="0"/>
          </a:p>
        </p:txBody>
      </p:sp>
      <p:sp>
        <p:nvSpPr>
          <p:cNvPr id="3" name="İçerik Yer Tutucusu 2"/>
          <p:cNvSpPr>
            <a:spLocks noGrp="1"/>
          </p:cNvSpPr>
          <p:nvPr>
            <p:ph idx="1"/>
          </p:nvPr>
        </p:nvSpPr>
        <p:spPr/>
        <p:txBody>
          <a:bodyPr/>
          <a:lstStyle/>
          <a:p>
            <a:pPr lvl="0"/>
            <a:r>
              <a:rPr lang="tr-TR" u="sng" dirty="0" smtClean="0">
                <a:solidFill>
                  <a:prstClr val="black"/>
                </a:solidFill>
              </a:rPr>
              <a:t>Kararname </a:t>
            </a:r>
            <a:r>
              <a:rPr lang="tr-TR" u="sng" dirty="0">
                <a:solidFill>
                  <a:prstClr val="black"/>
                </a:solidFill>
              </a:rPr>
              <a:t>No. 3:</a:t>
            </a:r>
            <a:r>
              <a:rPr lang="tr-TR" dirty="0">
                <a:solidFill>
                  <a:prstClr val="black"/>
                </a:solidFill>
              </a:rPr>
              <a:t> Üst kademe kamu yöneticileri ile ilgili usul ve esaslar ile kamu kurum ve kuruluşlarında atama usul ve </a:t>
            </a:r>
            <a:r>
              <a:rPr lang="tr-TR" dirty="0" smtClean="0">
                <a:solidFill>
                  <a:prstClr val="black"/>
                </a:solidFill>
              </a:rPr>
              <a:t>esasları</a:t>
            </a:r>
          </a:p>
          <a:p>
            <a:pPr lvl="0"/>
            <a:r>
              <a:rPr lang="tr-TR" u="sng" dirty="0" smtClean="0">
                <a:solidFill>
                  <a:prstClr val="black"/>
                </a:solidFill>
              </a:rPr>
              <a:t>652 sayılı KHK:</a:t>
            </a:r>
            <a:r>
              <a:rPr lang="tr-TR" dirty="0" smtClean="0">
                <a:solidFill>
                  <a:prstClr val="black"/>
                </a:solidFill>
              </a:rPr>
              <a:t> İnşaat ve emlak işleri, taşra teşkilâtı, atama</a:t>
            </a:r>
            <a:endParaRPr lang="tr-TR" dirty="0">
              <a:solidFill>
                <a:prstClr val="black"/>
              </a:solidFill>
            </a:endParaRPr>
          </a:p>
          <a:p>
            <a:endParaRPr lang="tr-TR" dirty="0"/>
          </a:p>
        </p:txBody>
      </p:sp>
    </p:spTree>
    <p:extLst>
      <p:ext uri="{BB962C8B-B14F-4D97-AF65-F5344CB8AC3E}">
        <p14:creationId xmlns:p14="http://schemas.microsoft.com/office/powerpoint/2010/main" val="121865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 Millî Eğitim Sisteminin Genel Yapısı</a:t>
            </a:r>
            <a:endParaRPr lang="tr-TR" dirty="0"/>
          </a:p>
        </p:txBody>
      </p:sp>
      <p:sp>
        <p:nvSpPr>
          <p:cNvPr id="3" name="2 İçerik Yer Tutucusu"/>
          <p:cNvSpPr>
            <a:spLocks noGrp="1"/>
          </p:cNvSpPr>
          <p:nvPr>
            <p:ph idx="1"/>
          </p:nvPr>
        </p:nvSpPr>
        <p:spPr/>
        <p:txBody>
          <a:bodyPr/>
          <a:lstStyle/>
          <a:p>
            <a:pPr>
              <a:buNone/>
            </a:pPr>
            <a:endParaRPr lang="tr-TR" u="sng" dirty="0" smtClean="0"/>
          </a:p>
          <a:p>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99344"/>
            <a:ext cx="9143999" cy="535865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Öğretimin Basamaklandırılması</a:t>
            </a:r>
            <a:endParaRPr lang="tr-TR" dirty="0"/>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3728" y="1319636"/>
            <a:ext cx="4608512" cy="5530005"/>
          </a:xfrm>
        </p:spPr>
      </p:pic>
      <p:sp>
        <p:nvSpPr>
          <p:cNvPr id="6" name="Metin kutusu 5"/>
          <p:cNvSpPr txBox="1"/>
          <p:nvPr/>
        </p:nvSpPr>
        <p:spPr>
          <a:xfrm>
            <a:off x="6588224" y="5920556"/>
            <a:ext cx="2376264" cy="646331"/>
          </a:xfrm>
          <a:prstGeom prst="rect">
            <a:avLst/>
          </a:prstGeom>
          <a:noFill/>
        </p:spPr>
        <p:txBody>
          <a:bodyPr wrap="square" rtlCol="0">
            <a:spAutoFit/>
          </a:bodyPr>
          <a:lstStyle/>
          <a:p>
            <a:r>
              <a:rPr lang="tr-TR" sz="1200" dirty="0" smtClean="0"/>
              <a:t>Kaynak: http</a:t>
            </a:r>
            <a:r>
              <a:rPr lang="tr-TR" sz="1200" dirty="0"/>
              <a:t>://timss2015.org/encyclopedia/countries/turkey/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fontScale="92500"/>
          </a:bodyPr>
          <a:lstStyle/>
          <a:p>
            <a:r>
              <a:rPr lang="tr-TR" dirty="0" smtClean="0"/>
              <a:t>Türk milli eğitim sistemi, </a:t>
            </a:r>
            <a:r>
              <a:rPr lang="tr-TR" dirty="0" smtClean="0">
                <a:solidFill>
                  <a:srgbClr val="FF0000"/>
                </a:solidFill>
              </a:rPr>
              <a:t>örgün eğitim</a:t>
            </a:r>
            <a:r>
              <a:rPr lang="tr-TR" dirty="0" smtClean="0"/>
              <a:t> ve </a:t>
            </a:r>
            <a:r>
              <a:rPr lang="tr-TR" dirty="0" smtClean="0">
                <a:solidFill>
                  <a:srgbClr val="FF0000"/>
                </a:solidFill>
              </a:rPr>
              <a:t>yaygın eğitim </a:t>
            </a:r>
            <a:r>
              <a:rPr lang="tr-TR" dirty="0" smtClean="0"/>
              <a:t>olmak </a:t>
            </a:r>
            <a:r>
              <a:rPr lang="tr-TR" dirty="0" smtClean="0"/>
              <a:t>üzere </a:t>
            </a:r>
            <a:r>
              <a:rPr lang="tr-TR" dirty="0" smtClean="0"/>
              <a:t>iki ana bölümden </a:t>
            </a:r>
            <a:r>
              <a:rPr lang="tr-TR" dirty="0" smtClean="0"/>
              <a:t>oluşur</a:t>
            </a:r>
            <a:r>
              <a:rPr lang="tr-TR" dirty="0" smtClean="0"/>
              <a:t>. </a:t>
            </a:r>
            <a:endParaRPr lang="tr-TR" dirty="0" smtClean="0"/>
          </a:p>
          <a:p>
            <a:r>
              <a:rPr lang="tr-TR" dirty="0" smtClean="0">
                <a:solidFill>
                  <a:srgbClr val="FF0000"/>
                </a:solidFill>
              </a:rPr>
              <a:t>Örgün eğitim</a:t>
            </a:r>
            <a:r>
              <a:rPr lang="tr-TR" dirty="0" smtClean="0"/>
              <a:t>, belirli yaş grubundaki ve aynı seviyedeki bireylere, amaca göre hazırlanmış programlarla okul çatısı altında yapılan düzenli eğitimdir. </a:t>
            </a:r>
          </a:p>
          <a:p>
            <a:r>
              <a:rPr lang="tr-TR" dirty="0" smtClean="0">
                <a:solidFill>
                  <a:srgbClr val="FF0000"/>
                </a:solidFill>
              </a:rPr>
              <a:t>Örgün eğitim</a:t>
            </a:r>
            <a:r>
              <a:rPr lang="tr-TR" dirty="0" smtClean="0"/>
              <a:t>, okul öncesi eğitimi, ilköğretim, ortaöğretim ve yükseköğretim kurumlarını kapsar. </a:t>
            </a:r>
          </a:p>
          <a:p>
            <a:endParaRPr lang="tr-T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Öğretimin Basamaklandırılması</a:t>
            </a:r>
            <a:endParaRPr lang="tr-TR" dirty="0"/>
          </a:p>
        </p:txBody>
      </p:sp>
      <p:sp>
        <p:nvSpPr>
          <p:cNvPr id="3" name="2 İçerik Yer Tutucusu"/>
          <p:cNvSpPr>
            <a:spLocks noGrp="1"/>
          </p:cNvSpPr>
          <p:nvPr>
            <p:ph idx="1"/>
          </p:nvPr>
        </p:nvSpPr>
        <p:spPr/>
        <p:txBody>
          <a:bodyPr>
            <a:normAutofit/>
          </a:bodyPr>
          <a:lstStyle/>
          <a:p>
            <a:pPr>
              <a:buNone/>
            </a:pPr>
            <a:r>
              <a:rPr lang="tr-TR" dirty="0" smtClean="0"/>
              <a:t>Örgün Eğitim Kademeleri</a:t>
            </a:r>
          </a:p>
          <a:p>
            <a:pPr>
              <a:buNone/>
            </a:pPr>
            <a:r>
              <a:rPr lang="tr-TR" dirty="0" smtClean="0"/>
              <a:t>	1. Okul öncesi eğitim</a:t>
            </a:r>
          </a:p>
          <a:p>
            <a:pPr>
              <a:buNone/>
            </a:pPr>
            <a:r>
              <a:rPr lang="tr-TR" dirty="0" smtClean="0"/>
              <a:t>	2. İlköğretim</a:t>
            </a:r>
          </a:p>
          <a:p>
            <a:pPr>
              <a:buNone/>
            </a:pPr>
            <a:r>
              <a:rPr lang="tr-TR" dirty="0" smtClean="0"/>
              <a:t>	3. Ortaöğretim ve </a:t>
            </a:r>
          </a:p>
          <a:p>
            <a:pPr>
              <a:buNone/>
            </a:pPr>
            <a:r>
              <a:rPr lang="tr-TR" dirty="0" smtClean="0"/>
              <a:t>	4. Yükseköğretim kurumlarını </a:t>
            </a:r>
          </a:p>
          <a:p>
            <a:pPr>
              <a:buNone/>
            </a:pPr>
            <a:r>
              <a:rPr lang="tr-TR" dirty="0" smtClean="0"/>
              <a:t>	kapsamaktadır.</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2025</TotalTime>
  <Words>639</Words>
  <Application>Microsoft Office PowerPoint</Application>
  <PresentationFormat>Ekran Gösterisi (4:3)</PresentationFormat>
  <Paragraphs>103</Paragraphs>
  <Slides>32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32</vt:i4>
      </vt:variant>
    </vt:vector>
  </HeadingPairs>
  <TitlesOfParts>
    <vt:vector size="35" baseType="lpstr">
      <vt:lpstr>Arial</vt:lpstr>
      <vt:lpstr>Calibri</vt:lpstr>
      <vt:lpstr>Ofis Teması</vt:lpstr>
      <vt:lpstr>TÜRK EĞİTİM SİSTEMİNİN YAPISI</vt:lpstr>
      <vt:lpstr>Türk Millî Eğitim Sisteminin Genel Yapısı</vt:lpstr>
      <vt:lpstr>Türk Millî Eğitim Sisteminin Genel Yapısı</vt:lpstr>
      <vt:lpstr>Türk Millî Eğitim Sisteminin Genel Yapısı</vt:lpstr>
      <vt:lpstr>Türk Millî Eğitim Sisteminin Genel Yapısı</vt:lpstr>
      <vt:lpstr>Türk Millî Eğitim Sisteminin Genel Yapısı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Öğretimin Basamaklandırılması</vt:lpstr>
      <vt:lpstr>Eğitimin Merkezden ve Yerinden Yönetimi</vt:lpstr>
      <vt:lpstr>Eğitimin Merkezden ve Yerinden Yönetimi</vt:lpstr>
      <vt:lpstr>Eğitimin Merkezden ve Yerinden Yönetimi</vt:lpstr>
      <vt:lpstr>Eğitimin Merkezden ve Yerinden Yönetimi</vt:lpstr>
      <vt:lpstr>Eğitimin Merkezden ve Yerinden Yönetimi</vt:lpstr>
      <vt:lpstr>Eğitimin Merkezden ve Yerinden Yönetimi</vt:lpstr>
      <vt:lpstr>Eğitimin Merkezden ve Yerinden Yönetimi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SİSTEMİNİN YAPISI</dc:title>
  <dc:creator>inci �z</dc:creator>
  <cp:lastModifiedBy>msi</cp:lastModifiedBy>
  <cp:revision>263</cp:revision>
  <dcterms:created xsi:type="dcterms:W3CDTF">2017-01-27T15:24:54Z</dcterms:created>
  <dcterms:modified xsi:type="dcterms:W3CDTF">2021-03-25T14:49:50Z</dcterms:modified>
</cp:coreProperties>
</file>