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1A5696DC-A90F-4E8A-9205-D080C5AF5808}" type="datetimeFigureOut">
              <a:rPr lang="tr-TR" smtClean="0"/>
              <a:t>9.01.2020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433F1DF-A97A-43BC-B568-76A6247C24F0}" type="slidenum">
              <a:rPr lang="tr-TR" smtClean="0"/>
              <a:t>‹#›</a:t>
            </a:fld>
            <a:endParaRPr lang="tr-TR"/>
          </a:p>
        </p:txBody>
      </p:sp>
    </p:spTree>
    <p:extLst>
      <p:ext uri="{BB962C8B-B14F-4D97-AF65-F5344CB8AC3E}">
        <p14:creationId xmlns:p14="http://schemas.microsoft.com/office/powerpoint/2010/main" val="31066479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A5696DC-A90F-4E8A-9205-D080C5AF5808}" type="datetimeFigureOut">
              <a:rPr lang="tr-TR" smtClean="0"/>
              <a:t>9.01.2020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433F1DF-A97A-43BC-B568-76A6247C24F0}" type="slidenum">
              <a:rPr lang="tr-TR" smtClean="0"/>
              <a:t>‹#›</a:t>
            </a:fld>
            <a:endParaRPr lang="tr-TR"/>
          </a:p>
        </p:txBody>
      </p:sp>
    </p:spTree>
    <p:extLst>
      <p:ext uri="{BB962C8B-B14F-4D97-AF65-F5344CB8AC3E}">
        <p14:creationId xmlns:p14="http://schemas.microsoft.com/office/powerpoint/2010/main" val="26053809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A5696DC-A90F-4E8A-9205-D080C5AF5808}" type="datetimeFigureOut">
              <a:rPr lang="tr-TR" smtClean="0"/>
              <a:t>9.01.2020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433F1DF-A97A-43BC-B568-76A6247C24F0}" type="slidenum">
              <a:rPr lang="tr-TR" smtClean="0"/>
              <a:t>‹#›</a:t>
            </a:fld>
            <a:endParaRPr lang="tr-TR"/>
          </a:p>
        </p:txBody>
      </p:sp>
    </p:spTree>
    <p:extLst>
      <p:ext uri="{BB962C8B-B14F-4D97-AF65-F5344CB8AC3E}">
        <p14:creationId xmlns:p14="http://schemas.microsoft.com/office/powerpoint/2010/main" val="35612801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92786718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06670609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38432405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63606482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8" name="Altbilgi Yer Tutucusu 7"/>
          <p:cNvSpPr>
            <a:spLocks noGrp="1"/>
          </p:cNvSpPr>
          <p:nvPr>
            <p:ph type="ftr" sz="quarter" idx="11"/>
          </p:nvPr>
        </p:nvSpPr>
        <p:spPr/>
        <p:txBody>
          <a:bodyPr/>
          <a:lstStyle/>
          <a:p>
            <a:endParaRPr lang="tr-TR">
              <a:solidFill>
                <a:prstClr val="black">
                  <a:tint val="75000"/>
                </a:prstClr>
              </a:solidFill>
            </a:endParaRPr>
          </a:p>
        </p:txBody>
      </p:sp>
      <p:sp>
        <p:nvSpPr>
          <p:cNvPr id="9" name="Slayt Numarası Yer Tutucusu 8"/>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48288937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4" name="Altbilgi Yer Tutucusu 3"/>
          <p:cNvSpPr>
            <a:spLocks noGrp="1"/>
          </p:cNvSpPr>
          <p:nvPr>
            <p:ph type="ftr" sz="quarter" idx="11"/>
          </p:nvPr>
        </p:nvSpPr>
        <p:spPr/>
        <p:txBody>
          <a:bodyPr/>
          <a:lstStyle/>
          <a:p>
            <a:endParaRPr lang="tr-TR">
              <a:solidFill>
                <a:prstClr val="black">
                  <a:tint val="75000"/>
                </a:prstClr>
              </a:solidFill>
            </a:endParaRPr>
          </a:p>
        </p:txBody>
      </p:sp>
      <p:sp>
        <p:nvSpPr>
          <p:cNvPr id="5" name="Slayt Numarası Yer Tutucusu 4"/>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47563373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3" name="Altbilgi Yer Tutucusu 2"/>
          <p:cNvSpPr>
            <a:spLocks noGrp="1"/>
          </p:cNvSpPr>
          <p:nvPr>
            <p:ph type="ftr" sz="quarter" idx="11"/>
          </p:nvPr>
        </p:nvSpPr>
        <p:spPr/>
        <p:txBody>
          <a:bodyPr/>
          <a:lstStyle/>
          <a:p>
            <a:endParaRPr lang="tr-TR">
              <a:solidFill>
                <a:prstClr val="black">
                  <a:tint val="75000"/>
                </a:prstClr>
              </a:solidFill>
            </a:endParaRPr>
          </a:p>
        </p:txBody>
      </p:sp>
      <p:sp>
        <p:nvSpPr>
          <p:cNvPr id="4" name="Slayt Numarası Yer Tutucusu 3"/>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01494437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5183948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A5696DC-A90F-4E8A-9205-D080C5AF5808}" type="datetimeFigureOut">
              <a:rPr lang="tr-TR" smtClean="0"/>
              <a:t>9.01.2020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433F1DF-A97A-43BC-B568-76A6247C24F0}" type="slidenum">
              <a:rPr lang="tr-TR" smtClean="0"/>
              <a:t>‹#›</a:t>
            </a:fld>
            <a:endParaRPr lang="tr-TR"/>
          </a:p>
        </p:txBody>
      </p:sp>
    </p:spTree>
    <p:extLst>
      <p:ext uri="{BB962C8B-B14F-4D97-AF65-F5344CB8AC3E}">
        <p14:creationId xmlns:p14="http://schemas.microsoft.com/office/powerpoint/2010/main" val="196686855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74566695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46804661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6369419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1A5696DC-A90F-4E8A-9205-D080C5AF5808}" type="datetimeFigureOut">
              <a:rPr lang="tr-TR" smtClean="0"/>
              <a:t>9.01.2020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433F1DF-A97A-43BC-B568-76A6247C24F0}" type="slidenum">
              <a:rPr lang="tr-TR" smtClean="0"/>
              <a:t>‹#›</a:t>
            </a:fld>
            <a:endParaRPr lang="tr-TR"/>
          </a:p>
        </p:txBody>
      </p:sp>
    </p:spTree>
    <p:extLst>
      <p:ext uri="{BB962C8B-B14F-4D97-AF65-F5344CB8AC3E}">
        <p14:creationId xmlns:p14="http://schemas.microsoft.com/office/powerpoint/2010/main" val="2757326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1A5696DC-A90F-4E8A-9205-D080C5AF5808}" type="datetimeFigureOut">
              <a:rPr lang="tr-TR" smtClean="0"/>
              <a:t>9.01.2020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433F1DF-A97A-43BC-B568-76A6247C24F0}" type="slidenum">
              <a:rPr lang="tr-TR" smtClean="0"/>
              <a:t>‹#›</a:t>
            </a:fld>
            <a:endParaRPr lang="tr-TR"/>
          </a:p>
        </p:txBody>
      </p:sp>
    </p:spTree>
    <p:extLst>
      <p:ext uri="{BB962C8B-B14F-4D97-AF65-F5344CB8AC3E}">
        <p14:creationId xmlns:p14="http://schemas.microsoft.com/office/powerpoint/2010/main" val="350035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1A5696DC-A90F-4E8A-9205-D080C5AF5808}" type="datetimeFigureOut">
              <a:rPr lang="tr-TR" smtClean="0"/>
              <a:t>9.01.2020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7433F1DF-A97A-43BC-B568-76A6247C24F0}" type="slidenum">
              <a:rPr lang="tr-TR" smtClean="0"/>
              <a:t>‹#›</a:t>
            </a:fld>
            <a:endParaRPr lang="tr-TR"/>
          </a:p>
        </p:txBody>
      </p:sp>
    </p:spTree>
    <p:extLst>
      <p:ext uri="{BB962C8B-B14F-4D97-AF65-F5344CB8AC3E}">
        <p14:creationId xmlns:p14="http://schemas.microsoft.com/office/powerpoint/2010/main" val="42780253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1A5696DC-A90F-4E8A-9205-D080C5AF5808}" type="datetimeFigureOut">
              <a:rPr lang="tr-TR" smtClean="0"/>
              <a:t>9.01.2020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7433F1DF-A97A-43BC-B568-76A6247C24F0}" type="slidenum">
              <a:rPr lang="tr-TR" smtClean="0"/>
              <a:t>‹#›</a:t>
            </a:fld>
            <a:endParaRPr lang="tr-TR"/>
          </a:p>
        </p:txBody>
      </p:sp>
    </p:spTree>
    <p:extLst>
      <p:ext uri="{BB962C8B-B14F-4D97-AF65-F5344CB8AC3E}">
        <p14:creationId xmlns:p14="http://schemas.microsoft.com/office/powerpoint/2010/main" val="42525077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1A5696DC-A90F-4E8A-9205-D080C5AF5808}" type="datetimeFigureOut">
              <a:rPr lang="tr-TR" smtClean="0"/>
              <a:t>9.01.2020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7433F1DF-A97A-43BC-B568-76A6247C24F0}" type="slidenum">
              <a:rPr lang="tr-TR" smtClean="0"/>
              <a:t>‹#›</a:t>
            </a:fld>
            <a:endParaRPr lang="tr-TR"/>
          </a:p>
        </p:txBody>
      </p:sp>
    </p:spTree>
    <p:extLst>
      <p:ext uri="{BB962C8B-B14F-4D97-AF65-F5344CB8AC3E}">
        <p14:creationId xmlns:p14="http://schemas.microsoft.com/office/powerpoint/2010/main" val="15681807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1A5696DC-A90F-4E8A-9205-D080C5AF5808}" type="datetimeFigureOut">
              <a:rPr lang="tr-TR" smtClean="0"/>
              <a:t>9.01.2020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433F1DF-A97A-43BC-B568-76A6247C24F0}" type="slidenum">
              <a:rPr lang="tr-TR" smtClean="0"/>
              <a:t>‹#›</a:t>
            </a:fld>
            <a:endParaRPr lang="tr-TR"/>
          </a:p>
        </p:txBody>
      </p:sp>
    </p:spTree>
    <p:extLst>
      <p:ext uri="{BB962C8B-B14F-4D97-AF65-F5344CB8AC3E}">
        <p14:creationId xmlns:p14="http://schemas.microsoft.com/office/powerpoint/2010/main" val="27898174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1A5696DC-A90F-4E8A-9205-D080C5AF5808}" type="datetimeFigureOut">
              <a:rPr lang="tr-TR" smtClean="0"/>
              <a:t>9.01.2020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433F1DF-A97A-43BC-B568-76A6247C24F0}" type="slidenum">
              <a:rPr lang="tr-TR" smtClean="0"/>
              <a:t>‹#›</a:t>
            </a:fld>
            <a:endParaRPr lang="tr-TR"/>
          </a:p>
        </p:txBody>
      </p:sp>
    </p:spTree>
    <p:extLst>
      <p:ext uri="{BB962C8B-B14F-4D97-AF65-F5344CB8AC3E}">
        <p14:creationId xmlns:p14="http://schemas.microsoft.com/office/powerpoint/2010/main" val="33148605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A5696DC-A90F-4E8A-9205-D080C5AF5808}" type="datetimeFigureOut">
              <a:rPr lang="tr-TR" smtClean="0"/>
              <a:t>9.01.2020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433F1DF-A97A-43BC-B568-76A6247C24F0}" type="slidenum">
              <a:rPr lang="tr-TR" smtClean="0"/>
              <a:t>‹#›</a:t>
            </a:fld>
            <a:endParaRPr lang="tr-TR"/>
          </a:p>
        </p:txBody>
      </p:sp>
    </p:spTree>
    <p:extLst>
      <p:ext uri="{BB962C8B-B14F-4D97-AF65-F5344CB8AC3E}">
        <p14:creationId xmlns:p14="http://schemas.microsoft.com/office/powerpoint/2010/main" val="6988181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solidFill>
                <a:prstClr val="black">
                  <a:tint val="75000"/>
                </a:prstClr>
              </a:solidFill>
            </a:endParaRP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415834123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endParaRPr lang="tr-TR"/>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16355603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811306" y="897778"/>
            <a:ext cx="10515600" cy="5476128"/>
          </a:xfrm>
        </p:spPr>
        <p:txBody>
          <a:bodyPr>
            <a:normAutofit lnSpcReduction="10000"/>
          </a:bodyPr>
          <a:lstStyle/>
          <a:p>
            <a:pPr marL="0" indent="0" algn="just">
              <a:spcAft>
                <a:spcPts val="0"/>
              </a:spcAft>
              <a:buNone/>
            </a:pPr>
            <a:r>
              <a:rPr lang="tr-TR" b="1" dirty="0">
                <a:latin typeface="Times New Roman" panose="02020603050405020304" pitchFamily="18" charset="0"/>
                <a:ea typeface="Times New Roman" panose="02020603050405020304" pitchFamily="18" charset="0"/>
              </a:rPr>
              <a:t>Ahşap Kirişli </a:t>
            </a:r>
            <a:r>
              <a:rPr lang="tr-TR" b="1" dirty="0" smtClean="0">
                <a:latin typeface="Times New Roman" panose="02020603050405020304" pitchFamily="18" charset="0"/>
                <a:ea typeface="Times New Roman" panose="02020603050405020304" pitchFamily="18" charset="0"/>
              </a:rPr>
              <a:t>Döşemeler</a:t>
            </a:r>
          </a:p>
          <a:p>
            <a:pPr marL="0" indent="0" algn="just">
              <a:spcAft>
                <a:spcPts val="0"/>
              </a:spcAft>
              <a:buNone/>
            </a:pPr>
            <a:r>
              <a:rPr lang="tr-TR" dirty="0" smtClean="0">
                <a:latin typeface="Times New Roman" panose="02020603050405020304" pitchFamily="18" charset="0"/>
                <a:ea typeface="Times New Roman" panose="02020603050405020304" pitchFamily="18" charset="0"/>
              </a:rPr>
              <a:t>Ahşap </a:t>
            </a:r>
            <a:r>
              <a:rPr lang="tr-TR" dirty="0">
                <a:latin typeface="Times New Roman" panose="02020603050405020304" pitchFamily="18" charset="0"/>
                <a:ea typeface="Times New Roman" panose="02020603050405020304" pitchFamily="18" charset="0"/>
              </a:rPr>
              <a:t>iskeletli ve kâgir olarak yapılan tarımsal yapılarda iki kat arası ve çatı döşemelerinde yaygın görülen bir döşeme çeşididir. Ahşap kirişli döşemeler; çabuk döşenebilmeleri, hemen yük taşımaya başlamaları, kalıba gereksinim duymamaları, ucuz ve hafif olmaları gibi avantajlara sahiptir. Ancak kolay yanmaları, kullanım ömürlerinin azlığı, ses ve ısı geçirgenliklerinin yüksekliği, ahşap döşemelerin sakıncalarını oluşturur</a:t>
            </a:r>
            <a:r>
              <a:rPr lang="tr-TR" dirty="0" smtClean="0">
                <a:latin typeface="Times New Roman" panose="02020603050405020304" pitchFamily="18" charset="0"/>
                <a:ea typeface="Times New Roman" panose="02020603050405020304" pitchFamily="18" charset="0"/>
              </a:rPr>
              <a:t>.</a:t>
            </a:r>
            <a:r>
              <a:rPr lang="tr-TR" dirty="0">
                <a:latin typeface="Times New Roman" panose="02020603050405020304" pitchFamily="18" charset="0"/>
                <a:ea typeface="Times New Roman" panose="02020603050405020304" pitchFamily="18" charset="0"/>
              </a:rPr>
              <a:t> Ahşap kirişler genellikle 60–70 cm aralıklarla yerleştirilir. Daha büyük aralıklarla döşenmeleri durumunda döşeme kaplamasının esnememesi için kirişler üzerine kadronlar çakılır. </a:t>
            </a:r>
            <a:endParaRPr lang="tr-TR" dirty="0" smtClean="0">
              <a:latin typeface="Times New Roman" panose="02020603050405020304" pitchFamily="18" charset="0"/>
              <a:ea typeface="Times New Roman" panose="02020603050405020304" pitchFamily="18" charset="0"/>
            </a:endParaRPr>
          </a:p>
          <a:p>
            <a:pPr marL="0" indent="0" algn="just">
              <a:spcAft>
                <a:spcPts val="0"/>
              </a:spcAft>
              <a:buNone/>
            </a:pPr>
            <a:r>
              <a:rPr lang="tr-TR" dirty="0" smtClean="0">
                <a:latin typeface="Times New Roman" panose="02020603050405020304" pitchFamily="18" charset="0"/>
                <a:ea typeface="Times New Roman" panose="02020603050405020304" pitchFamily="18" charset="0"/>
              </a:rPr>
              <a:t>Ahşap </a:t>
            </a:r>
            <a:r>
              <a:rPr lang="tr-TR" dirty="0">
                <a:latin typeface="Times New Roman" panose="02020603050405020304" pitchFamily="18" charset="0"/>
                <a:ea typeface="Times New Roman" panose="02020603050405020304" pitchFamily="18" charset="0"/>
              </a:rPr>
              <a:t>döşemeler üzerlerine gelen yükleri, kendi ağırlıkları ile birlikte ahşap kirişlere aktarırlar. Kirişler de bu yükleri oturdukları taşıyıcı duvar, kolon veya ana kirişlere iletirler.</a:t>
            </a:r>
            <a:endParaRPr lang="tr-TR" sz="3200" dirty="0">
              <a:latin typeface="Times New Roman" panose="02020603050405020304" pitchFamily="18" charset="0"/>
              <a:ea typeface="Times New Roman" panose="02020603050405020304" pitchFamily="18" charset="0"/>
            </a:endParaRPr>
          </a:p>
          <a:p>
            <a:pPr marL="0" indent="0" algn="just">
              <a:spcAft>
                <a:spcPts val="0"/>
              </a:spcAft>
              <a:buNone/>
            </a:pPr>
            <a:r>
              <a:rPr lang="tr-TR" dirty="0" smtClean="0">
                <a:latin typeface="Times New Roman" panose="02020603050405020304" pitchFamily="18" charset="0"/>
                <a:ea typeface="Times New Roman" panose="02020603050405020304" pitchFamily="18" charset="0"/>
              </a:rPr>
              <a:t>  </a:t>
            </a:r>
            <a:endParaRPr lang="tr-TR" sz="3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2936663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596152" y="884331"/>
            <a:ext cx="10515600" cy="5193740"/>
          </a:xfrm>
        </p:spPr>
        <p:txBody>
          <a:bodyPr>
            <a:normAutofit fontScale="92500"/>
          </a:bodyPr>
          <a:lstStyle/>
          <a:p>
            <a:pPr marL="0" indent="0" algn="just">
              <a:spcAft>
                <a:spcPts val="0"/>
              </a:spcAft>
              <a:buNone/>
            </a:pPr>
            <a:r>
              <a:rPr lang="tr-TR" b="1" dirty="0">
                <a:latin typeface="Times New Roman" panose="02020603050405020304" pitchFamily="18" charset="0"/>
                <a:ea typeface="Times New Roman" panose="02020603050405020304" pitchFamily="18" charset="0"/>
              </a:rPr>
              <a:t>Çelik Kirişli </a:t>
            </a:r>
            <a:r>
              <a:rPr lang="tr-TR" b="1" dirty="0" smtClean="0">
                <a:latin typeface="Times New Roman" panose="02020603050405020304" pitchFamily="18" charset="0"/>
                <a:ea typeface="Times New Roman" panose="02020603050405020304" pitchFamily="18" charset="0"/>
              </a:rPr>
              <a:t>Döşemeler</a:t>
            </a:r>
          </a:p>
          <a:p>
            <a:pPr marL="0" indent="0" algn="just">
              <a:spcAft>
                <a:spcPts val="0"/>
              </a:spcAft>
              <a:buNone/>
            </a:pPr>
            <a:r>
              <a:rPr lang="tr-TR" dirty="0" smtClean="0">
                <a:latin typeface="Times New Roman" panose="02020603050405020304" pitchFamily="18" charset="0"/>
                <a:ea typeface="Times New Roman" panose="02020603050405020304" pitchFamily="18" charset="0"/>
              </a:rPr>
              <a:t>Döşemelerde </a:t>
            </a:r>
            <a:r>
              <a:rPr lang="tr-TR" dirty="0">
                <a:latin typeface="Times New Roman" panose="02020603050405020304" pitchFamily="18" charset="0"/>
                <a:ea typeface="Times New Roman" panose="02020603050405020304" pitchFamily="18" charset="0"/>
              </a:rPr>
              <a:t>kullanılan çelik kirişler, dar ya da geniş başlıklı I profillerinden yapılır. Çelik kirişli döşemeler, 40–150 cm aralıklarla yerleştirilen çelik kirişlerin arasının hafif tuğlalarla doldurulması ya da betonarme plak içerisine gömülmesiyle yapılırlar ve en az kesitle en fazla yükün taşınmasına olanak verirler. Çelik kirişli döşemelerde, betonarme plağı üzerine tesviye betonu döküldükten sonra üzerine çeşitli kaplama malzemeleri </a:t>
            </a:r>
            <a:r>
              <a:rPr lang="tr-TR" dirty="0" smtClean="0">
                <a:latin typeface="Times New Roman" panose="02020603050405020304" pitchFamily="18" charset="0"/>
                <a:ea typeface="Times New Roman" panose="02020603050405020304" pitchFamily="18" charset="0"/>
              </a:rPr>
              <a:t>yerleştirilir.</a:t>
            </a:r>
          </a:p>
          <a:p>
            <a:pPr marL="0" indent="0" algn="just">
              <a:spcAft>
                <a:spcPts val="0"/>
              </a:spcAft>
              <a:buNone/>
            </a:pPr>
            <a:r>
              <a:rPr lang="tr-TR" b="1" dirty="0">
                <a:latin typeface="Times New Roman" panose="02020603050405020304" pitchFamily="18" charset="0"/>
                <a:ea typeface="Times New Roman" panose="02020603050405020304" pitchFamily="18" charset="0"/>
              </a:rPr>
              <a:t>Betonarme </a:t>
            </a:r>
            <a:r>
              <a:rPr lang="tr-TR" b="1" dirty="0" smtClean="0">
                <a:latin typeface="Times New Roman" panose="02020603050405020304" pitchFamily="18" charset="0"/>
                <a:ea typeface="Times New Roman" panose="02020603050405020304" pitchFamily="18" charset="0"/>
              </a:rPr>
              <a:t>Döşemeler</a:t>
            </a:r>
          </a:p>
          <a:p>
            <a:pPr marL="0" indent="0" algn="just">
              <a:spcAft>
                <a:spcPts val="0"/>
              </a:spcAft>
              <a:buNone/>
            </a:pPr>
            <a:r>
              <a:rPr lang="tr-TR" dirty="0" smtClean="0">
                <a:latin typeface="Times New Roman" panose="02020603050405020304" pitchFamily="18" charset="0"/>
                <a:ea typeface="Times New Roman" panose="02020603050405020304" pitchFamily="18" charset="0"/>
              </a:rPr>
              <a:t>Betonarme</a:t>
            </a:r>
            <a:r>
              <a:rPr lang="tr-TR" dirty="0">
                <a:latin typeface="Times New Roman" panose="02020603050405020304" pitchFamily="18" charset="0"/>
                <a:ea typeface="Times New Roman" panose="02020603050405020304" pitchFamily="18" charset="0"/>
              </a:rPr>
              <a:t>, günümüzde diğer yapılar yanında tarımsal yapılarda da yaygın olarak kullanılan bir malzemedir. Bu nedenle betonarme döşemeler tarımsal yapılarda genellikle iki katlı kırsal konutlarda ara kat döşemesi ve diğer tarımsal yapılarda da tavan olarak kullanılmaktadır. Betonarme döşemeler, genellikle </a:t>
            </a:r>
            <a:r>
              <a:rPr lang="tr-TR" b="1" i="1" dirty="0">
                <a:latin typeface="Times New Roman" panose="02020603050405020304" pitchFamily="18" charset="0"/>
                <a:ea typeface="Times New Roman" panose="02020603050405020304" pitchFamily="18" charset="0"/>
              </a:rPr>
              <a:t>plak döşemeler</a:t>
            </a:r>
            <a:r>
              <a:rPr lang="tr-TR" dirty="0">
                <a:latin typeface="Times New Roman" panose="02020603050405020304" pitchFamily="18" charset="0"/>
                <a:ea typeface="Times New Roman" panose="02020603050405020304" pitchFamily="18" charset="0"/>
              </a:rPr>
              <a:t> olarak da adlandırılır.</a:t>
            </a:r>
            <a:endParaRPr lang="tr-TR" sz="3200" dirty="0">
              <a:latin typeface="Times New Roman" panose="02020603050405020304" pitchFamily="18" charset="0"/>
              <a:ea typeface="Times New Roman" panose="02020603050405020304" pitchFamily="18" charset="0"/>
            </a:endParaRPr>
          </a:p>
          <a:p>
            <a:pPr marL="0" indent="0" algn="just">
              <a:spcAft>
                <a:spcPts val="0"/>
              </a:spcAft>
              <a:buNone/>
            </a:pPr>
            <a:endParaRPr lang="tr-TR" dirty="0"/>
          </a:p>
        </p:txBody>
      </p:sp>
    </p:spTree>
    <p:extLst>
      <p:ext uri="{BB962C8B-B14F-4D97-AF65-F5344CB8AC3E}">
        <p14:creationId xmlns:p14="http://schemas.microsoft.com/office/powerpoint/2010/main" val="18040181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838200" y="978459"/>
            <a:ext cx="10515600" cy="5408893"/>
          </a:xfrm>
        </p:spPr>
        <p:txBody>
          <a:bodyPr>
            <a:normAutofit fontScale="92500" lnSpcReduction="10000"/>
          </a:bodyPr>
          <a:lstStyle/>
          <a:p>
            <a:pPr indent="0" algn="just">
              <a:spcAft>
                <a:spcPts val="0"/>
              </a:spcAft>
              <a:buNone/>
            </a:pPr>
            <a:r>
              <a:rPr lang="tr-TR" dirty="0">
                <a:latin typeface="Times New Roman" panose="02020603050405020304" pitchFamily="18" charset="0"/>
                <a:ea typeface="Times New Roman" panose="02020603050405020304" pitchFamily="18" charset="0"/>
              </a:rPr>
              <a:t>Betonarme döşemeler, basma, çekme ve kesme gerilmelerinin etkisinde kalırlar. Beton ve çeliğin birlikte kullanılması tüm bu etkilerin karşılanmasını sağlar. Betonarme döşemeler, üzerine gelen yükleri kendi ağırlıkları ile birlikte yığma yapılarda taşıyıcı duvarlara,  karkas yapılarda ise kirişler aracılığı ile kolonlara iletirler. Betonarme döşemeler doğrudan kolonların üzerine de oturtulabilir. Buna göre betonarme döşemelerin;</a:t>
            </a:r>
            <a:endParaRPr lang="tr-TR" sz="3200"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tabLst>
                <a:tab pos="457200" algn="l"/>
              </a:tabLst>
            </a:pPr>
            <a:r>
              <a:rPr lang="tr-TR" dirty="0">
                <a:latin typeface="Times New Roman" panose="02020603050405020304" pitchFamily="18" charset="0"/>
                <a:ea typeface="Times New Roman" panose="02020603050405020304" pitchFamily="18" charset="0"/>
              </a:rPr>
              <a:t>Basit betonarme döşemeler,</a:t>
            </a:r>
            <a:endParaRPr lang="tr-TR" sz="3200"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tabLst>
                <a:tab pos="457200" algn="l"/>
              </a:tabLst>
            </a:pPr>
            <a:r>
              <a:rPr lang="tr-TR" dirty="0">
                <a:latin typeface="Times New Roman" panose="02020603050405020304" pitchFamily="18" charset="0"/>
                <a:ea typeface="Times New Roman" panose="02020603050405020304" pitchFamily="18" charset="0"/>
              </a:rPr>
              <a:t>Kirişli betonarme döşemeler, </a:t>
            </a:r>
            <a:endParaRPr lang="tr-TR" sz="3200"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tabLst>
                <a:tab pos="457200" algn="l"/>
              </a:tabLst>
            </a:pPr>
            <a:r>
              <a:rPr lang="tr-TR" dirty="0">
                <a:latin typeface="Times New Roman" panose="02020603050405020304" pitchFamily="18" charset="0"/>
                <a:ea typeface="Times New Roman" panose="02020603050405020304" pitchFamily="18" charset="0"/>
              </a:rPr>
              <a:t>Dişli betonarme </a:t>
            </a:r>
            <a:r>
              <a:rPr lang="tr-TR" dirty="0" smtClean="0">
                <a:latin typeface="Times New Roman" panose="02020603050405020304" pitchFamily="18" charset="0"/>
                <a:ea typeface="Times New Roman" panose="02020603050405020304" pitchFamily="18" charset="0"/>
              </a:rPr>
              <a:t>döşemeler gibi </a:t>
            </a:r>
            <a:r>
              <a:rPr lang="tr-TR" dirty="0">
                <a:latin typeface="Times New Roman" panose="02020603050405020304" pitchFamily="18" charset="0"/>
                <a:ea typeface="Times New Roman" panose="02020603050405020304" pitchFamily="18" charset="0"/>
              </a:rPr>
              <a:t>çeşitleri </a:t>
            </a:r>
            <a:r>
              <a:rPr lang="tr-TR" dirty="0" smtClean="0">
                <a:latin typeface="Times New Roman" panose="02020603050405020304" pitchFamily="18" charset="0"/>
                <a:ea typeface="Times New Roman" panose="02020603050405020304" pitchFamily="18" charset="0"/>
              </a:rPr>
              <a:t>vardır.</a:t>
            </a:r>
          </a:p>
          <a:p>
            <a:pPr indent="0" algn="just">
              <a:spcAft>
                <a:spcPts val="0"/>
              </a:spcAft>
              <a:buNone/>
            </a:pPr>
            <a:r>
              <a:rPr lang="tr-TR" dirty="0" smtClean="0">
                <a:latin typeface="Times New Roman" panose="02020603050405020304" pitchFamily="18" charset="0"/>
                <a:ea typeface="Times New Roman" panose="02020603050405020304" pitchFamily="18" charset="0"/>
              </a:rPr>
              <a:t>Basit </a:t>
            </a:r>
            <a:r>
              <a:rPr lang="tr-TR" dirty="0">
                <a:latin typeface="Times New Roman" panose="02020603050405020304" pitchFamily="18" charset="0"/>
                <a:ea typeface="Times New Roman" panose="02020603050405020304" pitchFamily="18" charset="0"/>
              </a:rPr>
              <a:t>betonarme </a:t>
            </a:r>
            <a:r>
              <a:rPr lang="tr-TR" dirty="0" smtClean="0">
                <a:latin typeface="Times New Roman" panose="02020603050405020304" pitchFamily="18" charset="0"/>
                <a:ea typeface="Times New Roman" panose="02020603050405020304" pitchFamily="18" charset="0"/>
              </a:rPr>
              <a:t>döşemeler kirişsiz </a:t>
            </a:r>
            <a:r>
              <a:rPr lang="tr-TR" dirty="0">
                <a:latin typeface="Times New Roman" panose="02020603050405020304" pitchFamily="18" charset="0"/>
                <a:ea typeface="Times New Roman" panose="02020603050405020304" pitchFamily="18" charset="0"/>
              </a:rPr>
              <a:t>olup, taşıyıcı duvarlara ya da kolonların üzerine </a:t>
            </a:r>
            <a:r>
              <a:rPr lang="tr-TR" dirty="0" smtClean="0">
                <a:latin typeface="Times New Roman" panose="02020603050405020304" pitchFamily="18" charset="0"/>
                <a:ea typeface="Times New Roman" panose="02020603050405020304" pitchFamily="18" charset="0"/>
              </a:rPr>
              <a:t>otururlar. </a:t>
            </a:r>
            <a:r>
              <a:rPr lang="tr-TR" dirty="0">
                <a:latin typeface="Times New Roman" panose="02020603050405020304" pitchFamily="18" charset="0"/>
                <a:ea typeface="Times New Roman" panose="02020603050405020304" pitchFamily="18" charset="0"/>
              </a:rPr>
              <a:t>Döşemeler genellikle kare veya kareye yakın dikdörtgen şeklindedir. Kare şeklindeki döşemelerde yükler kenarlara eşit dağıtılırken, dikdörtgen şeklindeki döşemelerde kısa kenara fazla, uzun kenara daha az yük iletirler.</a:t>
            </a:r>
            <a:endParaRPr lang="tr-TR" sz="3200" dirty="0">
              <a:latin typeface="Times New Roman" panose="02020603050405020304" pitchFamily="18" charset="0"/>
              <a:ea typeface="Times New Roman" panose="02020603050405020304" pitchFamily="18" charset="0"/>
            </a:endParaRPr>
          </a:p>
          <a:p>
            <a:pPr marL="0" lvl="0" indent="0" algn="just">
              <a:spcAft>
                <a:spcPts val="0"/>
              </a:spcAft>
              <a:buNone/>
              <a:tabLst>
                <a:tab pos="457200" algn="l"/>
              </a:tabLst>
            </a:pPr>
            <a:endParaRPr lang="tr-TR" sz="6600" dirty="0">
              <a:latin typeface="Times New Roman" panose="02020603050405020304" pitchFamily="18" charset="0"/>
              <a:ea typeface="Times New Roman" panose="02020603050405020304" pitchFamily="18" charset="0"/>
            </a:endParaRPr>
          </a:p>
          <a:p>
            <a:pPr marL="0" indent="0" algn="just">
              <a:spcAft>
                <a:spcPts val="0"/>
              </a:spcAft>
              <a:buNone/>
            </a:pPr>
            <a:endParaRPr lang="tr-TR"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7833740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784412" y="965012"/>
            <a:ext cx="10515600" cy="5408893"/>
          </a:xfrm>
        </p:spPr>
        <p:txBody>
          <a:bodyPr>
            <a:normAutofit lnSpcReduction="10000"/>
          </a:bodyPr>
          <a:lstStyle/>
          <a:p>
            <a:pPr marL="0" indent="0" algn="just">
              <a:spcAft>
                <a:spcPts val="0"/>
              </a:spcAft>
              <a:buNone/>
            </a:pPr>
            <a:r>
              <a:rPr lang="tr-TR" b="1" dirty="0">
                <a:latin typeface="Times New Roman" panose="02020603050405020304" pitchFamily="18" charset="0"/>
                <a:ea typeface="Times New Roman" panose="02020603050405020304" pitchFamily="18" charset="0"/>
              </a:rPr>
              <a:t>Kirişli betonarme </a:t>
            </a:r>
            <a:r>
              <a:rPr lang="tr-TR" b="1" dirty="0" smtClean="0">
                <a:latin typeface="Times New Roman" panose="02020603050405020304" pitchFamily="18" charset="0"/>
                <a:ea typeface="Times New Roman" panose="02020603050405020304" pitchFamily="18" charset="0"/>
              </a:rPr>
              <a:t>döşemeler</a:t>
            </a:r>
          </a:p>
          <a:p>
            <a:pPr marL="0" indent="0" algn="just">
              <a:spcAft>
                <a:spcPts val="0"/>
              </a:spcAft>
              <a:buNone/>
            </a:pPr>
            <a:r>
              <a:rPr lang="tr-TR" dirty="0" smtClean="0">
                <a:latin typeface="Times New Roman" panose="02020603050405020304" pitchFamily="18" charset="0"/>
                <a:ea typeface="Times New Roman" panose="02020603050405020304" pitchFamily="18" charset="0"/>
              </a:rPr>
              <a:t>Açıklığı </a:t>
            </a:r>
            <a:r>
              <a:rPr lang="tr-TR" dirty="0">
                <a:latin typeface="Times New Roman" panose="02020603050405020304" pitchFamily="18" charset="0"/>
                <a:ea typeface="Times New Roman" panose="02020603050405020304" pitchFamily="18" charset="0"/>
              </a:rPr>
              <a:t>fazla olan veya fazla yük gelen döşemelerde, döşeme kalınlığı artar. Döşeme kalınlığının 15 cm’yi geçmesi hem maliyeti yükselttiğinden ve hem de yapıya daha fazla ağırlık verdiğinden arzu edilmez. Döşeme kalınlığının azaltılması, döşeme alanının küçültülmesi ve bu amaçla da kirişlerin kullanılması ile olasıdır. Buna göre, kenarlarından kirişlere oturan ya da fazla sayıda birbirlerine paralel ara kirişler üzerine </a:t>
            </a:r>
            <a:r>
              <a:rPr lang="tr-TR" dirty="0" err="1">
                <a:latin typeface="Times New Roman" panose="02020603050405020304" pitchFamily="18" charset="0"/>
                <a:ea typeface="Times New Roman" panose="02020603050405020304" pitchFamily="18" charset="0"/>
              </a:rPr>
              <a:t>mesnetlenen</a:t>
            </a:r>
            <a:r>
              <a:rPr lang="tr-TR" dirty="0">
                <a:latin typeface="Times New Roman" panose="02020603050405020304" pitchFamily="18" charset="0"/>
                <a:ea typeface="Times New Roman" panose="02020603050405020304" pitchFamily="18" charset="0"/>
              </a:rPr>
              <a:t> döşemelere </a:t>
            </a:r>
            <a:r>
              <a:rPr lang="tr-TR" b="1" i="1" dirty="0">
                <a:latin typeface="Times New Roman" panose="02020603050405020304" pitchFamily="18" charset="0"/>
                <a:ea typeface="Times New Roman" panose="02020603050405020304" pitchFamily="18" charset="0"/>
              </a:rPr>
              <a:t>kirişli döşemeler</a:t>
            </a:r>
            <a:r>
              <a:rPr lang="tr-TR" dirty="0">
                <a:latin typeface="Times New Roman" panose="02020603050405020304" pitchFamily="18" charset="0"/>
                <a:ea typeface="Times New Roman" panose="02020603050405020304" pitchFamily="18" charset="0"/>
              </a:rPr>
              <a:t> adı </a:t>
            </a:r>
            <a:r>
              <a:rPr lang="tr-TR" dirty="0" smtClean="0">
                <a:latin typeface="Times New Roman" panose="02020603050405020304" pitchFamily="18" charset="0"/>
                <a:ea typeface="Times New Roman" panose="02020603050405020304" pitchFamily="18" charset="0"/>
              </a:rPr>
              <a:t>verilir.</a:t>
            </a:r>
          </a:p>
          <a:p>
            <a:pPr marL="0" indent="0" algn="just">
              <a:spcAft>
                <a:spcPts val="0"/>
              </a:spcAft>
              <a:buNone/>
            </a:pPr>
            <a:r>
              <a:rPr lang="tr-TR" dirty="0" smtClean="0">
                <a:latin typeface="Times New Roman" panose="02020603050405020304" pitchFamily="18" charset="0"/>
                <a:ea typeface="Times New Roman" panose="02020603050405020304" pitchFamily="18" charset="0"/>
              </a:rPr>
              <a:t>Döşemeler</a:t>
            </a:r>
            <a:r>
              <a:rPr lang="tr-TR" dirty="0">
                <a:latin typeface="Times New Roman" panose="02020603050405020304" pitchFamily="18" charset="0"/>
                <a:ea typeface="Times New Roman" panose="02020603050405020304" pitchFamily="18" charset="0"/>
              </a:rPr>
              <a:t>, mesnet koşullarına, kalınlığına ve şekline bağlı olarak yükü mesnetlere tek doğrultuda ya da iki doğrultuda aktarırlar. Bu nedenle betonarme döşemeler statik durumlarına ve ana donatıların yerleştirilme doğrultularına göre; </a:t>
            </a:r>
            <a:r>
              <a:rPr lang="tr-TR" b="1" i="1" dirty="0">
                <a:latin typeface="Times New Roman" panose="02020603050405020304" pitchFamily="18" charset="0"/>
                <a:ea typeface="Times New Roman" panose="02020603050405020304" pitchFamily="18" charset="0"/>
              </a:rPr>
              <a:t>bir doğrultuda çalışan(bir doğrultuda ana donatılı) döşemeler </a:t>
            </a:r>
            <a:r>
              <a:rPr lang="tr-TR" dirty="0">
                <a:latin typeface="Times New Roman" panose="02020603050405020304" pitchFamily="18" charset="0"/>
                <a:ea typeface="Times New Roman" panose="02020603050405020304" pitchFamily="18" charset="0"/>
              </a:rPr>
              <a:t>ve </a:t>
            </a:r>
            <a:r>
              <a:rPr lang="tr-TR" b="1" i="1" dirty="0">
                <a:latin typeface="Times New Roman" panose="02020603050405020304" pitchFamily="18" charset="0"/>
                <a:ea typeface="Times New Roman" panose="02020603050405020304" pitchFamily="18" charset="0"/>
              </a:rPr>
              <a:t>iki doğrultuda çalışan(iki doğrultuda ana donatılı) döşemeler </a:t>
            </a:r>
            <a:r>
              <a:rPr lang="tr-TR" dirty="0">
                <a:latin typeface="Times New Roman" panose="02020603050405020304" pitchFamily="18" charset="0"/>
                <a:ea typeface="Times New Roman" panose="02020603050405020304" pitchFamily="18" charset="0"/>
              </a:rPr>
              <a:t>olmak üzere iki grupta toplanabilirler.</a:t>
            </a:r>
            <a:endParaRPr lang="tr-TR" sz="3200" dirty="0">
              <a:latin typeface="Times New Roman" panose="02020603050405020304" pitchFamily="18" charset="0"/>
              <a:ea typeface="Times New Roman" panose="02020603050405020304" pitchFamily="18" charset="0"/>
            </a:endParaRPr>
          </a:p>
          <a:p>
            <a:pPr marL="0" indent="0" algn="just">
              <a:spcAft>
                <a:spcPts val="0"/>
              </a:spcAft>
              <a:buNone/>
            </a:pPr>
            <a:endParaRPr lang="tr-TR" dirty="0"/>
          </a:p>
        </p:txBody>
      </p:sp>
    </p:spTree>
    <p:extLst>
      <p:ext uri="{BB962C8B-B14F-4D97-AF65-F5344CB8AC3E}">
        <p14:creationId xmlns:p14="http://schemas.microsoft.com/office/powerpoint/2010/main" val="22418007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744070" y="817096"/>
            <a:ext cx="10515600" cy="5301316"/>
          </a:xfrm>
        </p:spPr>
        <p:txBody>
          <a:bodyPr>
            <a:normAutofit/>
          </a:bodyPr>
          <a:lstStyle/>
          <a:p>
            <a:pPr marL="0" indent="0" algn="just">
              <a:spcAft>
                <a:spcPts val="0"/>
              </a:spcAft>
              <a:buNone/>
            </a:pPr>
            <a:r>
              <a:rPr lang="tr-TR" b="1" dirty="0">
                <a:latin typeface="Times New Roman" panose="02020603050405020304" pitchFamily="18" charset="0"/>
                <a:ea typeface="Times New Roman" panose="02020603050405020304" pitchFamily="18" charset="0"/>
              </a:rPr>
              <a:t>Dişli betonarme </a:t>
            </a:r>
            <a:r>
              <a:rPr lang="tr-TR" b="1" dirty="0" smtClean="0">
                <a:latin typeface="Times New Roman" panose="02020603050405020304" pitchFamily="18" charset="0"/>
                <a:ea typeface="Times New Roman" panose="02020603050405020304" pitchFamily="18" charset="0"/>
              </a:rPr>
              <a:t>döşemeler</a:t>
            </a:r>
          </a:p>
          <a:p>
            <a:pPr marL="0" indent="0" algn="just">
              <a:spcAft>
                <a:spcPts val="0"/>
              </a:spcAft>
              <a:buNone/>
            </a:pPr>
            <a:r>
              <a:rPr lang="tr-TR" dirty="0" smtClean="0">
                <a:latin typeface="Times New Roman" panose="02020603050405020304" pitchFamily="18" charset="0"/>
                <a:ea typeface="Times New Roman" panose="02020603050405020304" pitchFamily="18" charset="0"/>
              </a:rPr>
              <a:t>Kirişlerin </a:t>
            </a:r>
            <a:r>
              <a:rPr lang="tr-TR" dirty="0">
                <a:latin typeface="Times New Roman" panose="02020603050405020304" pitchFamily="18" charset="0"/>
                <a:ea typeface="Times New Roman" panose="02020603050405020304" pitchFamily="18" charset="0"/>
              </a:rPr>
              <a:t>sık aralıklarla yerleştirildiği döşeme şeklidir. Döşemenin alt yüzeyinde </a:t>
            </a:r>
            <a:r>
              <a:rPr lang="tr-TR" b="1" i="1" dirty="0">
                <a:latin typeface="Times New Roman" panose="02020603050405020304" pitchFamily="18" charset="0"/>
                <a:ea typeface="Times New Roman" panose="02020603050405020304" pitchFamily="18" charset="0"/>
              </a:rPr>
              <a:t>diş</a:t>
            </a:r>
            <a:r>
              <a:rPr lang="tr-TR" dirty="0">
                <a:latin typeface="Times New Roman" panose="02020603050405020304" pitchFamily="18" charset="0"/>
                <a:ea typeface="Times New Roman" panose="02020603050405020304" pitchFamily="18" charset="0"/>
              </a:rPr>
              <a:t> veya </a:t>
            </a:r>
            <a:r>
              <a:rPr lang="tr-TR" b="1" i="1" dirty="0">
                <a:latin typeface="Times New Roman" panose="02020603050405020304" pitchFamily="18" charset="0"/>
                <a:ea typeface="Times New Roman" panose="02020603050405020304" pitchFamily="18" charset="0"/>
              </a:rPr>
              <a:t>nervür</a:t>
            </a:r>
            <a:r>
              <a:rPr lang="tr-TR" dirty="0">
                <a:latin typeface="Times New Roman" panose="02020603050405020304" pitchFamily="18" charset="0"/>
                <a:ea typeface="Times New Roman" panose="02020603050405020304" pitchFamily="18" charset="0"/>
              </a:rPr>
              <a:t> adı verilen sık aralıklı ve küçük boyutlu kirişler </a:t>
            </a:r>
            <a:r>
              <a:rPr lang="tr-TR" dirty="0" smtClean="0">
                <a:latin typeface="Times New Roman" panose="02020603050405020304" pitchFamily="18" charset="0"/>
                <a:ea typeface="Times New Roman" panose="02020603050405020304" pitchFamily="18" charset="0"/>
              </a:rPr>
              <a:t>yapılır. </a:t>
            </a:r>
            <a:r>
              <a:rPr lang="tr-TR" dirty="0">
                <a:latin typeface="Times New Roman" panose="02020603050405020304" pitchFamily="18" charset="0"/>
                <a:ea typeface="Times New Roman" panose="02020603050405020304" pitchFamily="18" charset="0"/>
              </a:rPr>
              <a:t>Kiriş aralıkları az olduğundan bir doğrultuda çalışırlar. Kiriş araları boş bırakılabileceği gibi hafif bloklarla da doldurulabilir. Dişli döşemelerin amacı, çekme bölgesinde yük taşımaya katkısı az olan betonu boşaltmak, böylece döşeme ağırlığını azaltmak ve boşaltılan yerleri betona göre daha hafif olan ve </a:t>
            </a:r>
            <a:r>
              <a:rPr lang="tr-TR" b="1" i="1" dirty="0">
                <a:latin typeface="Times New Roman" panose="02020603050405020304" pitchFamily="18" charset="0"/>
                <a:ea typeface="Times New Roman" panose="02020603050405020304" pitchFamily="18" charset="0"/>
              </a:rPr>
              <a:t>asmolen </a:t>
            </a:r>
            <a:r>
              <a:rPr lang="tr-TR" dirty="0">
                <a:latin typeface="Times New Roman" panose="02020603050405020304" pitchFamily="18" charset="0"/>
                <a:ea typeface="Times New Roman" panose="02020603050405020304" pitchFamily="18" charset="0"/>
              </a:rPr>
              <a:t>adı verilen içi boş tuğla veya hafif beton bloklarla doldurarak, hem malzeme hem de kalıp işçiliğini düşürmektir. </a:t>
            </a:r>
            <a:endParaRPr lang="tr-TR" sz="3200" dirty="0">
              <a:latin typeface="Times New Roman" panose="02020603050405020304" pitchFamily="18" charset="0"/>
              <a:ea typeface="Times New Roman" panose="02020603050405020304" pitchFamily="18" charset="0"/>
            </a:endParaRPr>
          </a:p>
          <a:p>
            <a:pPr marL="0" indent="0" algn="just">
              <a:spcAft>
                <a:spcPts val="0"/>
              </a:spcAft>
              <a:buNone/>
            </a:pPr>
            <a:endParaRPr lang="tr-TR" dirty="0"/>
          </a:p>
        </p:txBody>
      </p:sp>
    </p:spTree>
    <p:extLst>
      <p:ext uri="{BB962C8B-B14F-4D97-AF65-F5344CB8AC3E}">
        <p14:creationId xmlns:p14="http://schemas.microsoft.com/office/powerpoint/2010/main" val="25402046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Unvan 1"/>
          <p:cNvSpPr>
            <a:spLocks noGrp="1"/>
          </p:cNvSpPr>
          <p:nvPr>
            <p:ph type="title"/>
          </p:nvPr>
        </p:nvSpPr>
        <p:spPr>
          <a:xfrm>
            <a:off x="902594" y="1133341"/>
            <a:ext cx="10515600" cy="2025539"/>
          </a:xfrm>
        </p:spPr>
        <p:txBody>
          <a:bodyPr>
            <a:normAutofit/>
          </a:bodyPr>
          <a:lstStyle/>
          <a:p>
            <a:pPr algn="ctr"/>
            <a:r>
              <a:rPr lang="tr-TR" sz="7200" b="1" dirty="0" smtClean="0">
                <a:latin typeface="Times New Roman" panose="02020603050405020304" pitchFamily="18" charset="0"/>
                <a:cs typeface="Times New Roman" panose="02020603050405020304" pitchFamily="18" charset="0"/>
              </a:rPr>
              <a:t>TARIMSAL İNŞAAT</a:t>
            </a:r>
            <a:endParaRPr lang="tr-TR" sz="7200" b="1"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a:xfrm>
            <a:off x="1134414" y="3796093"/>
            <a:ext cx="10515600" cy="1819096"/>
          </a:xfrm>
        </p:spPr>
        <p:txBody>
          <a:bodyPr>
            <a:normAutofit fontScale="85000" lnSpcReduction="20000"/>
          </a:bodyPr>
          <a:lstStyle/>
          <a:p>
            <a:pPr marL="0" indent="0" algn="ctr">
              <a:buNone/>
            </a:pPr>
            <a:r>
              <a:rPr lang="tr-TR" sz="4000" b="1" dirty="0" smtClean="0">
                <a:latin typeface="Times New Roman" panose="02020603050405020304" pitchFamily="18" charset="0"/>
                <a:cs typeface="Times New Roman" panose="02020603050405020304" pitchFamily="18" charset="0"/>
              </a:rPr>
              <a:t>Prof. Dr. Metin OLGUN</a:t>
            </a:r>
          </a:p>
          <a:p>
            <a:pPr marL="0" indent="0" algn="ctr">
              <a:buNone/>
            </a:pPr>
            <a:endParaRPr lang="tr-TR" sz="4000" b="1" dirty="0" smtClean="0">
              <a:latin typeface="Times New Roman" panose="02020603050405020304" pitchFamily="18" charset="0"/>
              <a:cs typeface="Times New Roman" panose="02020603050405020304" pitchFamily="18" charset="0"/>
            </a:endParaRPr>
          </a:p>
          <a:p>
            <a:pPr marL="0" indent="0" algn="ctr">
              <a:buNone/>
            </a:pPr>
            <a:r>
              <a:rPr lang="tr-TR" sz="3200" b="1" dirty="0" smtClean="0">
                <a:latin typeface="Times New Roman" panose="02020603050405020304" pitchFamily="18" charset="0"/>
                <a:cs typeface="Times New Roman" panose="02020603050405020304" pitchFamily="18" charset="0"/>
              </a:rPr>
              <a:t>Ankara Üniversitesi Ziraat Fakültesi</a:t>
            </a:r>
          </a:p>
          <a:p>
            <a:pPr marL="0" indent="0" algn="ctr">
              <a:buNone/>
            </a:pPr>
            <a:r>
              <a:rPr lang="tr-TR" sz="3200" b="1" dirty="0" smtClean="0">
                <a:latin typeface="Times New Roman" panose="02020603050405020304" pitchFamily="18" charset="0"/>
                <a:cs typeface="Times New Roman" panose="02020603050405020304" pitchFamily="18" charset="0"/>
              </a:rPr>
              <a:t>Tarımsal Yapılar ve Sulama Bölümü</a:t>
            </a:r>
            <a:endParaRPr lang="tr-TR" sz="3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547071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nvPr>
        </p:nvGraphicFramePr>
        <p:xfrm>
          <a:off x="2639291" y="436418"/>
          <a:ext cx="7855527" cy="5449863"/>
        </p:xfrm>
        <a:graphic>
          <a:graphicData uri="http://schemas.openxmlformats.org/drawingml/2006/table">
            <a:tbl>
              <a:tblPr firstRow="1" firstCol="1" lastRow="1" lastCol="1" bandRow="1" bandCol="1"/>
              <a:tblGrid>
                <a:gridCol w="897183">
                  <a:extLst>
                    <a:ext uri="{9D8B030D-6E8A-4147-A177-3AD203B41FA5}">
                      <a16:colId xmlns="" xmlns:a16="http://schemas.microsoft.com/office/drawing/2014/main" val="20000"/>
                    </a:ext>
                  </a:extLst>
                </a:gridCol>
                <a:gridCol w="6958344">
                  <a:extLst>
                    <a:ext uri="{9D8B030D-6E8A-4147-A177-3AD203B41FA5}">
                      <a16:colId xmlns="" xmlns:a16="http://schemas.microsoft.com/office/drawing/2014/main" val="20001"/>
                    </a:ext>
                  </a:extLst>
                </a:gridCol>
              </a:tblGrid>
              <a:tr h="380468">
                <a:tc>
                  <a:txBody>
                    <a:bodyPr/>
                    <a:lstStyle/>
                    <a:p>
                      <a:pPr algn="ctr">
                        <a:spcAft>
                          <a:spcPts val="0"/>
                        </a:spcAft>
                      </a:pP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HAFTA</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spcAft>
                          <a:spcPts val="0"/>
                        </a:spcAft>
                      </a:pP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KONU</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spcAft>
                          <a:spcPts val="0"/>
                        </a:spcAft>
                      </a:pP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0"/>
                  </a:ext>
                </a:extLst>
              </a:tr>
              <a:tr h="380468">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dirty="0">
                          <a:effectLst/>
                          <a:latin typeface="Times New Roman" panose="02020603050405020304" pitchFamily="18" charset="0"/>
                          <a:ea typeface="Times New Roman" panose="02020603050405020304" pitchFamily="18" charset="0"/>
                          <a:cs typeface="Times New Roman" panose="02020603050405020304" pitchFamily="18" charset="0"/>
                        </a:rPr>
                        <a:t>Giriş, </a:t>
                      </a: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sz="1200" kern="1200" dirty="0" smtClean="0">
                          <a:solidFill>
                            <a:schemeClr val="tx1"/>
                          </a:solidFill>
                          <a:effectLst/>
                          <a:latin typeface="Times New Roman" panose="02020603050405020304" pitchFamily="18" charset="0"/>
                          <a:ea typeface="+mn-ea"/>
                          <a:cs typeface="Times New Roman" panose="02020603050405020304" pitchFamily="18" charset="0"/>
                        </a:rPr>
                        <a:t>Yapı kavramı, yapıların sınıflandırılması, yapı elemanları, tarımsal yapılarda kullanılan konstrüksiyon tipleri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1"/>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2</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kern="1200" dirty="0" smtClean="0">
                          <a:solidFill>
                            <a:schemeClr val="tx1"/>
                          </a:solidFill>
                          <a:effectLst/>
                          <a:latin typeface="Times New Roman" panose="02020603050405020304" pitchFamily="18" charset="0"/>
                          <a:ea typeface="+mn-ea"/>
                          <a:cs typeface="Times New Roman" panose="02020603050405020304" pitchFamily="18" charset="0"/>
                        </a:rPr>
                        <a:t>Zeminler ve temeller</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2"/>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3</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kern="1200" dirty="0" smtClean="0">
                          <a:solidFill>
                            <a:schemeClr val="tx1"/>
                          </a:solidFill>
                          <a:effectLst/>
                          <a:latin typeface="Times New Roman" panose="02020603050405020304" pitchFamily="18" charset="0"/>
                          <a:ea typeface="+mn-ea"/>
                          <a:cs typeface="Times New Roman" panose="02020603050405020304" pitchFamily="18" charset="0"/>
                        </a:rPr>
                        <a:t>Duvarlar, istinat duvarları</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3"/>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4</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lvl="0"/>
                      <a:r>
                        <a:rPr lang="tr-TR" sz="1200" kern="1200" dirty="0" smtClean="0">
                          <a:solidFill>
                            <a:schemeClr val="tx1"/>
                          </a:solidFill>
                          <a:effectLst/>
                          <a:latin typeface="Times New Roman" panose="02020603050405020304" pitchFamily="18" charset="0"/>
                          <a:ea typeface="+mn-ea"/>
                          <a:cs typeface="Times New Roman" panose="02020603050405020304" pitchFamily="18" charset="0"/>
                        </a:rPr>
                        <a:t>Kolon ve kirişler, döşemeler</a:t>
                      </a:r>
                      <a:r>
                        <a:rPr lang="tr-TR" sz="1800" kern="1200" dirty="0" smtClean="0">
                          <a:solidFill>
                            <a:schemeClr val="tx1"/>
                          </a:solidFill>
                          <a:effectLst/>
                          <a:latin typeface="+mn-lt"/>
                          <a:ea typeface="+mn-ea"/>
                          <a:cs typeface="+mn-cs"/>
                        </a:rPr>
                        <a:t> </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4"/>
                  </a:ext>
                </a:extLst>
              </a:tr>
              <a:tr h="306221">
                <a:tc>
                  <a:txBody>
                    <a:bodyPr/>
                    <a:lstStyle/>
                    <a:p>
                      <a:pPr algn="ctr">
                        <a:spcAft>
                          <a:spcPts val="0"/>
                        </a:spcAft>
                      </a:pP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5</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kern="1200" dirty="0" smtClean="0">
                          <a:solidFill>
                            <a:schemeClr val="tx1"/>
                          </a:solidFill>
                          <a:effectLst/>
                          <a:latin typeface="Times New Roman" panose="02020603050405020304" pitchFamily="18" charset="0"/>
                          <a:ea typeface="+mn-ea"/>
                          <a:cs typeface="Times New Roman" panose="02020603050405020304" pitchFamily="18" charset="0"/>
                        </a:rPr>
                        <a:t>Çatılar</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5"/>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6</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Ahşap yapı elemanlarının projelenmesi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6"/>
                  </a:ext>
                </a:extLst>
              </a:tr>
              <a:tr h="340472">
                <a:tc>
                  <a:txBody>
                    <a:bodyPr/>
                    <a:lstStyle/>
                    <a:p>
                      <a:pPr algn="ctr">
                        <a:spcAft>
                          <a:spcPts val="0"/>
                        </a:spcAft>
                      </a:pP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7</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Çelik yapı elemanlarının projelenmesi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7"/>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8</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Çelik yapı elemanlarının projelenmesi (Devam)</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8"/>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9</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Hiperstatik</a:t>
                      </a: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 yapı sistemleri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9"/>
                  </a:ext>
                </a:extLst>
              </a:tr>
              <a:tr h="311048">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10</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Hiperstatik</a:t>
                      </a: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 yapı sistemleri (Devam)</a:t>
                      </a:r>
                    </a:p>
                    <a:p>
                      <a:pPr>
                        <a:spcAft>
                          <a:spcPts val="0"/>
                        </a:spcAft>
                      </a:pP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10"/>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11</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Çatı sistemlerinin projelenmesi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11"/>
                  </a:ext>
                </a:extLst>
              </a:tr>
              <a:tr h="290616">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12</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Yapı projeleri, yapıya hazırlık, yapı projelerinin hazırlanması, ihale işleri, kontrollük hizmetleri, şantiye tekniği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12"/>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13</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Metraj ve keşif, örnek çözümleme</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13"/>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14</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Metraj ve keşif, örnek çözümleme, öğretim programının değerlendirilmesi	 </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14"/>
                  </a:ext>
                </a:extLst>
              </a:tr>
              <a:tr h="321610">
                <a:tc>
                  <a:txBody>
                    <a:bodyPr/>
                    <a:lstStyle/>
                    <a:p>
                      <a:pPr algn="ctr">
                        <a:spcAft>
                          <a:spcPts val="0"/>
                        </a:spcAft>
                      </a:pP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15"/>
                  </a:ext>
                </a:extLst>
              </a:tr>
            </a:tbl>
          </a:graphicData>
        </a:graphic>
      </p:graphicFrame>
    </p:spTree>
    <p:extLst>
      <p:ext uri="{BB962C8B-B14F-4D97-AF65-F5344CB8AC3E}">
        <p14:creationId xmlns:p14="http://schemas.microsoft.com/office/powerpoint/2010/main" val="30827426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824753" y="561601"/>
            <a:ext cx="10515600" cy="6027458"/>
          </a:xfrm>
        </p:spPr>
        <p:txBody>
          <a:bodyPr>
            <a:normAutofit fontScale="85000" lnSpcReduction="20000"/>
          </a:bodyPr>
          <a:lstStyle/>
          <a:p>
            <a:pPr marL="0" indent="0" algn="just">
              <a:spcAft>
                <a:spcPts val="0"/>
              </a:spcAft>
              <a:buNone/>
              <a:tabLst>
                <a:tab pos="-114300" algn="l"/>
              </a:tabLst>
            </a:pPr>
            <a:r>
              <a:rPr lang="tr-TR" sz="3200" b="1" dirty="0" smtClean="0">
                <a:latin typeface="Times New Roman" panose="02020603050405020304" pitchFamily="18" charset="0"/>
                <a:ea typeface="Times New Roman" panose="02020603050405020304" pitchFamily="18" charset="0"/>
              </a:rPr>
              <a:t>4. KOLON </a:t>
            </a:r>
            <a:r>
              <a:rPr lang="tr-TR" sz="3200" b="1" dirty="0">
                <a:latin typeface="Times New Roman" panose="02020603050405020304" pitchFamily="18" charset="0"/>
                <a:ea typeface="Times New Roman" panose="02020603050405020304" pitchFamily="18" charset="0"/>
              </a:rPr>
              <a:t>VE </a:t>
            </a:r>
            <a:r>
              <a:rPr lang="tr-TR" sz="3200" b="1" dirty="0" smtClean="0">
                <a:latin typeface="Times New Roman" panose="02020603050405020304" pitchFamily="18" charset="0"/>
                <a:ea typeface="Times New Roman" panose="02020603050405020304" pitchFamily="18" charset="0"/>
              </a:rPr>
              <a:t>KİRİŞLER</a:t>
            </a:r>
          </a:p>
          <a:p>
            <a:pPr marL="0" indent="0" algn="just">
              <a:spcAft>
                <a:spcPts val="0"/>
              </a:spcAft>
              <a:buNone/>
              <a:tabLst>
                <a:tab pos="-114300" algn="l"/>
              </a:tabLst>
            </a:pPr>
            <a:r>
              <a:rPr lang="tr-TR" sz="3200" dirty="0" smtClean="0">
                <a:latin typeface="Times New Roman" panose="02020603050405020304" pitchFamily="18" charset="0"/>
                <a:ea typeface="Times New Roman" panose="02020603050405020304" pitchFamily="18" charset="0"/>
              </a:rPr>
              <a:t>Kolon </a:t>
            </a:r>
            <a:r>
              <a:rPr lang="tr-TR" sz="3200" dirty="0">
                <a:latin typeface="Times New Roman" panose="02020603050405020304" pitchFamily="18" charset="0"/>
                <a:ea typeface="Times New Roman" panose="02020603050405020304" pitchFamily="18" charset="0"/>
              </a:rPr>
              <a:t>ve kirişler bir yapının ana taşıyıcı elemanlarıdır. </a:t>
            </a:r>
            <a:r>
              <a:rPr lang="tr-TR" sz="3200" dirty="0" smtClean="0">
                <a:latin typeface="Times New Roman" panose="02020603050405020304" pitchFamily="18" charset="0"/>
                <a:ea typeface="Times New Roman" panose="02020603050405020304" pitchFamily="18" charset="0"/>
              </a:rPr>
              <a:t>Özellikle </a:t>
            </a:r>
            <a:r>
              <a:rPr lang="tr-TR" sz="3200" dirty="0">
                <a:latin typeface="Times New Roman" panose="02020603050405020304" pitchFamily="18" charset="0"/>
                <a:ea typeface="Times New Roman" panose="02020603050405020304" pitchFamily="18" charset="0"/>
              </a:rPr>
              <a:t>karkas yapıların iskeletini oluştururlar. </a:t>
            </a:r>
            <a:endParaRPr lang="tr-TR" sz="3200" dirty="0" smtClean="0">
              <a:latin typeface="Times New Roman" panose="02020603050405020304" pitchFamily="18" charset="0"/>
              <a:ea typeface="Times New Roman" panose="02020603050405020304" pitchFamily="18" charset="0"/>
            </a:endParaRPr>
          </a:p>
          <a:p>
            <a:pPr marL="0" indent="0" algn="just">
              <a:spcAft>
                <a:spcPts val="0"/>
              </a:spcAft>
              <a:buNone/>
            </a:pPr>
            <a:r>
              <a:rPr lang="tr-TR" sz="3200" dirty="0">
                <a:latin typeface="Times New Roman" panose="02020603050405020304" pitchFamily="18" charset="0"/>
                <a:ea typeface="Times New Roman" panose="02020603050405020304" pitchFamily="18" charset="0"/>
              </a:rPr>
              <a:t>Kolonlar, </a:t>
            </a:r>
            <a:r>
              <a:rPr lang="tr-TR" sz="3200" dirty="0" err="1">
                <a:latin typeface="Times New Roman" panose="02020603050405020304" pitchFamily="18" charset="0"/>
                <a:ea typeface="Times New Roman" panose="02020603050405020304" pitchFamily="18" charset="0"/>
              </a:rPr>
              <a:t>eksenel</a:t>
            </a:r>
            <a:r>
              <a:rPr lang="tr-TR" sz="3200" dirty="0">
                <a:latin typeface="Times New Roman" panose="02020603050405020304" pitchFamily="18" charset="0"/>
                <a:ea typeface="Times New Roman" panose="02020603050405020304" pitchFamily="18" charset="0"/>
              </a:rPr>
              <a:t> basınç yükünü taşımak amacıyla projelenen ve düşey konumda yerleştirilen yapı elemanlarıdır. Başka bir anlatımla kolonlar, uzun eksenlerine paralel doğrultuda yük taşıyan ve uzunluğuna göre kesit alanı oldukça küçük olan yapı elemanlarıdır. Kolonlar basınç etkisinde kaldıklarından bunlara </a:t>
            </a:r>
            <a:r>
              <a:rPr lang="tr-TR" sz="3200" b="1" i="1" dirty="0">
                <a:latin typeface="Times New Roman" panose="02020603050405020304" pitchFamily="18" charset="0"/>
                <a:ea typeface="Times New Roman" panose="02020603050405020304" pitchFamily="18" charset="0"/>
              </a:rPr>
              <a:t>basınç çubukları</a:t>
            </a:r>
            <a:r>
              <a:rPr lang="tr-TR" sz="3200" dirty="0">
                <a:latin typeface="Times New Roman" panose="02020603050405020304" pitchFamily="18" charset="0"/>
                <a:ea typeface="Times New Roman" panose="02020603050405020304" pitchFamily="18" charset="0"/>
              </a:rPr>
              <a:t> adı da verilir. Buna göre kolonun boyu yük etkisi altında kısalma eğilimindedir. Kolonların yapımında ahşap, çelik ve betonarme malzemeler kullanılır</a:t>
            </a:r>
            <a:r>
              <a:rPr lang="tr-TR" sz="3200" dirty="0" smtClean="0">
                <a:latin typeface="Times New Roman" panose="02020603050405020304" pitchFamily="18" charset="0"/>
                <a:ea typeface="Times New Roman" panose="02020603050405020304" pitchFamily="18" charset="0"/>
              </a:rPr>
              <a:t>.</a:t>
            </a:r>
          </a:p>
          <a:p>
            <a:pPr marL="0" indent="0" algn="just">
              <a:spcAft>
                <a:spcPts val="0"/>
              </a:spcAft>
              <a:buNone/>
            </a:pPr>
            <a:r>
              <a:rPr lang="tr-TR" sz="3600" dirty="0">
                <a:latin typeface="Times New Roman" panose="02020603050405020304" pitchFamily="18" charset="0"/>
                <a:ea typeface="Times New Roman" panose="02020603050405020304" pitchFamily="18" charset="0"/>
              </a:rPr>
              <a:t>Kolonların </a:t>
            </a:r>
            <a:r>
              <a:rPr lang="tr-TR" sz="3600" dirty="0" err="1">
                <a:latin typeface="Times New Roman" panose="02020603050405020304" pitchFamily="18" charset="0"/>
                <a:ea typeface="Times New Roman" panose="02020603050405020304" pitchFamily="18" charset="0"/>
              </a:rPr>
              <a:t>eksenel</a:t>
            </a:r>
            <a:r>
              <a:rPr lang="tr-TR" sz="3600" dirty="0">
                <a:latin typeface="Times New Roman" panose="02020603050405020304" pitchFamily="18" charset="0"/>
                <a:ea typeface="Times New Roman" panose="02020603050405020304" pitchFamily="18" charset="0"/>
              </a:rPr>
              <a:t> yükün etkisi ile dar kenarı doğrultusunda yanlamasına bir eğilme göstermesine </a:t>
            </a:r>
            <a:r>
              <a:rPr lang="tr-TR" sz="3600" b="1" i="1" dirty="0">
                <a:latin typeface="Times New Roman" panose="02020603050405020304" pitchFamily="18" charset="0"/>
                <a:ea typeface="Times New Roman" panose="02020603050405020304" pitchFamily="18" charset="0"/>
              </a:rPr>
              <a:t>burkulma</a:t>
            </a:r>
            <a:r>
              <a:rPr lang="tr-TR" sz="3600" dirty="0">
                <a:latin typeface="Times New Roman" panose="02020603050405020304" pitchFamily="18" charset="0"/>
                <a:ea typeface="Times New Roman" panose="02020603050405020304" pitchFamily="18" charset="0"/>
              </a:rPr>
              <a:t> ya da </a:t>
            </a:r>
            <a:r>
              <a:rPr lang="tr-TR" sz="3600" b="1" i="1" dirty="0" err="1">
                <a:latin typeface="Times New Roman" panose="02020603050405020304" pitchFamily="18" charset="0"/>
                <a:ea typeface="Times New Roman" panose="02020603050405020304" pitchFamily="18" charset="0"/>
              </a:rPr>
              <a:t>flambaj</a:t>
            </a:r>
            <a:r>
              <a:rPr lang="tr-TR" sz="3600" dirty="0">
                <a:latin typeface="Times New Roman" panose="02020603050405020304" pitchFamily="18" charset="0"/>
                <a:ea typeface="Times New Roman" panose="02020603050405020304" pitchFamily="18" charset="0"/>
              </a:rPr>
              <a:t> adı verilir. Kolonların projelenmesinde etki eden yüke göre burkulma yapmayacak uygun kesitin belirlenmesi gerekir veya kolonlar, belirli bir kesit için burkulmaya neden olmayacak bir yükle yüklenmelidirler.</a:t>
            </a:r>
            <a:endParaRPr lang="tr-TR" sz="4000" dirty="0">
              <a:latin typeface="Times New Roman" panose="02020603050405020304" pitchFamily="18" charset="0"/>
              <a:ea typeface="Times New Roman" panose="02020603050405020304" pitchFamily="18" charset="0"/>
            </a:endParaRPr>
          </a:p>
          <a:p>
            <a:pPr marL="0" indent="0" algn="just">
              <a:spcAft>
                <a:spcPts val="0"/>
              </a:spcAft>
              <a:buNone/>
            </a:pPr>
            <a:endParaRPr lang="tr-TR" sz="3600" dirty="0">
              <a:latin typeface="Times New Roman" panose="02020603050405020304" pitchFamily="18" charset="0"/>
              <a:ea typeface="Times New Roman" panose="02020603050405020304" pitchFamily="18" charset="0"/>
            </a:endParaRPr>
          </a:p>
          <a:p>
            <a:pPr marL="0" indent="0" algn="just">
              <a:spcAft>
                <a:spcPts val="0"/>
              </a:spcAft>
              <a:buNone/>
              <a:tabLst>
                <a:tab pos="-114300" algn="l"/>
              </a:tabLst>
            </a:pPr>
            <a:endParaRPr lang="tr-TR" sz="3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1636056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12" name="İçerik Yer Tutucusu 11"/>
          <p:cNvSpPr>
            <a:spLocks noGrp="1"/>
          </p:cNvSpPr>
          <p:nvPr>
            <p:ph idx="1"/>
          </p:nvPr>
        </p:nvSpPr>
        <p:spPr/>
        <p:txBody>
          <a:bodyPr>
            <a:normAutofit fontScale="92500" lnSpcReduction="20000"/>
          </a:bodyPr>
          <a:lstStyle/>
          <a:p>
            <a:pPr marL="0" indent="0" algn="just">
              <a:spcAft>
                <a:spcPts val="0"/>
              </a:spcAft>
              <a:buNone/>
            </a:pPr>
            <a:r>
              <a:rPr lang="tr-TR" dirty="0">
                <a:latin typeface="Times New Roman" panose="02020603050405020304" pitchFamily="18" charset="0"/>
                <a:ea typeface="Times New Roman" panose="02020603050405020304" pitchFamily="18" charset="0"/>
              </a:rPr>
              <a:t>Kolonların projelenmesinde burkulma yönünden kolon uzunluğu ile kolon kesitinin atalet yarıçapı arasındaki ilişkinin değerlendirilmesinde </a:t>
            </a:r>
            <a:r>
              <a:rPr lang="tr-TR" b="1" i="1" dirty="0">
                <a:latin typeface="Times New Roman" panose="02020603050405020304" pitchFamily="18" charset="0"/>
                <a:ea typeface="Times New Roman" panose="02020603050405020304" pitchFamily="18" charset="0"/>
              </a:rPr>
              <a:t>narinlik oranı</a:t>
            </a:r>
            <a:r>
              <a:rPr lang="tr-TR" dirty="0">
                <a:latin typeface="Times New Roman" panose="02020603050405020304" pitchFamily="18" charset="0"/>
                <a:ea typeface="Times New Roman" panose="02020603050405020304" pitchFamily="18" charset="0"/>
              </a:rPr>
              <a:t> adı verilen bir parametre kullanılır. Narinlik oranı λ ile gösterilir. Ahşap kolonlarda narinlik oranı</a:t>
            </a:r>
            <a:r>
              <a:rPr lang="tr-TR" dirty="0" smtClean="0">
                <a:latin typeface="Times New Roman" panose="02020603050405020304" pitchFamily="18" charset="0"/>
                <a:ea typeface="Times New Roman" panose="02020603050405020304" pitchFamily="18" charset="0"/>
              </a:rPr>
              <a:t>;</a:t>
            </a:r>
          </a:p>
          <a:p>
            <a:pPr marL="0" indent="0" algn="just">
              <a:spcAft>
                <a:spcPts val="0"/>
              </a:spcAft>
              <a:buNone/>
            </a:pPr>
            <a:endParaRPr lang="tr-TR" sz="3200" dirty="0">
              <a:latin typeface="Times New Roman" panose="02020603050405020304" pitchFamily="18" charset="0"/>
              <a:ea typeface="Times New Roman" panose="02020603050405020304" pitchFamily="18" charset="0"/>
            </a:endParaRPr>
          </a:p>
          <a:p>
            <a:pPr marL="0" indent="0" algn="just">
              <a:spcAft>
                <a:spcPts val="0"/>
              </a:spcAft>
              <a:buNone/>
            </a:pPr>
            <a:r>
              <a:rPr lang="tr-TR" sz="3200" dirty="0">
                <a:latin typeface="Times New Roman" panose="02020603050405020304" pitchFamily="18" charset="0"/>
                <a:ea typeface="Times New Roman" panose="02020603050405020304" pitchFamily="18" charset="0"/>
              </a:rPr>
              <a:t>şeklinde ifade edilir. Çelik kolonlarda ise narinlik oranının belirlenmesinde;</a:t>
            </a:r>
            <a:endParaRPr lang="tr-TR" sz="3600" dirty="0">
              <a:latin typeface="Times New Roman" panose="02020603050405020304" pitchFamily="18" charset="0"/>
              <a:ea typeface="Times New Roman" panose="02020603050405020304" pitchFamily="18" charset="0"/>
            </a:endParaRPr>
          </a:p>
          <a:p>
            <a:pPr marL="0" indent="0" algn="just">
              <a:spcAft>
                <a:spcPts val="0"/>
              </a:spcAft>
              <a:buNone/>
            </a:pPr>
            <a:endParaRPr lang="tr-TR" sz="3200" dirty="0">
              <a:latin typeface="Times New Roman" panose="02020603050405020304" pitchFamily="18" charset="0"/>
              <a:ea typeface="Times New Roman" panose="02020603050405020304" pitchFamily="18" charset="0"/>
            </a:endParaRPr>
          </a:p>
          <a:p>
            <a:pPr marL="0" indent="0" algn="just">
              <a:buNone/>
            </a:pPr>
            <a:r>
              <a:rPr lang="tr-TR" dirty="0">
                <a:latin typeface="Times New Roman" panose="02020603050405020304" pitchFamily="18" charset="0"/>
                <a:ea typeface="Times New Roman" panose="02020603050405020304" pitchFamily="18" charset="0"/>
              </a:rPr>
              <a:t>eşitliği kullanılır. Eşitliklerde; λ = Narinlik oranı, </a:t>
            </a:r>
            <a:r>
              <a:rPr lang="tr-TR" dirty="0" err="1">
                <a:latin typeface="Times New Roman" panose="02020603050405020304" pitchFamily="18" charset="0"/>
                <a:ea typeface="Times New Roman" panose="02020603050405020304" pitchFamily="18" charset="0"/>
              </a:rPr>
              <a:t>L</a:t>
            </a:r>
            <a:r>
              <a:rPr lang="tr-TR" baseline="-25000" dirty="0" err="1">
                <a:latin typeface="Times New Roman" panose="02020603050405020304" pitchFamily="18" charset="0"/>
                <a:ea typeface="Times New Roman" panose="02020603050405020304" pitchFamily="18" charset="0"/>
              </a:rPr>
              <a:t>k</a:t>
            </a:r>
            <a:r>
              <a:rPr lang="tr-TR" dirty="0">
                <a:latin typeface="Times New Roman" panose="02020603050405020304" pitchFamily="18" charset="0"/>
                <a:ea typeface="Times New Roman" panose="02020603050405020304" pitchFamily="18" charset="0"/>
              </a:rPr>
              <a:t> = Kolonun serbest uzunluğu (burkulma boyu)(cm), d = Kolon kesitinin en küçük boyutu veya çapı (cm), i</a:t>
            </a:r>
            <a:r>
              <a:rPr lang="tr-TR" baseline="-25000" dirty="0">
                <a:latin typeface="Times New Roman" panose="02020603050405020304" pitchFamily="18" charset="0"/>
                <a:ea typeface="Times New Roman" panose="02020603050405020304" pitchFamily="18" charset="0"/>
              </a:rPr>
              <a:t>min</a:t>
            </a:r>
            <a:r>
              <a:rPr lang="tr-TR" dirty="0">
                <a:latin typeface="Times New Roman" panose="02020603050405020304" pitchFamily="18" charset="0"/>
                <a:ea typeface="Times New Roman" panose="02020603050405020304" pitchFamily="18" charset="0"/>
              </a:rPr>
              <a:t> = Kolon kesitinin en küçük atalet yarıçapı (cm) değerlerini göstermektedir. </a:t>
            </a:r>
            <a:endParaRPr lang="tr-TR" dirty="0"/>
          </a:p>
        </p:txBody>
      </p:sp>
      <p:pic>
        <p:nvPicPr>
          <p:cNvPr id="13" name="Resim 12"/>
          <p:cNvPicPr>
            <a:picLocks noChangeAspect="1"/>
          </p:cNvPicPr>
          <p:nvPr/>
        </p:nvPicPr>
        <p:blipFill>
          <a:blip r:embed="rId2"/>
          <a:stretch>
            <a:fillRect/>
          </a:stretch>
        </p:blipFill>
        <p:spPr>
          <a:xfrm>
            <a:off x="5424056" y="2730520"/>
            <a:ext cx="1174172" cy="750434"/>
          </a:xfrm>
          <a:prstGeom prst="rect">
            <a:avLst/>
          </a:prstGeom>
        </p:spPr>
      </p:pic>
      <p:pic>
        <p:nvPicPr>
          <p:cNvPr id="14" name="Resim 13"/>
          <p:cNvPicPr>
            <a:picLocks noChangeAspect="1"/>
          </p:cNvPicPr>
          <p:nvPr/>
        </p:nvPicPr>
        <p:blipFill>
          <a:blip r:embed="rId3"/>
          <a:stretch>
            <a:fillRect/>
          </a:stretch>
        </p:blipFill>
        <p:spPr>
          <a:xfrm>
            <a:off x="5507182" y="3848082"/>
            <a:ext cx="1091045" cy="905773"/>
          </a:xfrm>
          <a:prstGeom prst="rect">
            <a:avLst/>
          </a:prstGeom>
        </p:spPr>
      </p:pic>
    </p:spTree>
    <p:extLst>
      <p:ext uri="{BB962C8B-B14F-4D97-AF65-F5344CB8AC3E}">
        <p14:creationId xmlns:p14="http://schemas.microsoft.com/office/powerpoint/2010/main" val="3419966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676836" y="1099483"/>
            <a:ext cx="10515600" cy="5395445"/>
          </a:xfrm>
        </p:spPr>
        <p:txBody>
          <a:bodyPr>
            <a:normAutofit fontScale="92500" lnSpcReduction="10000"/>
          </a:bodyPr>
          <a:lstStyle/>
          <a:p>
            <a:pPr marL="0" indent="0" algn="just">
              <a:spcAft>
                <a:spcPts val="0"/>
              </a:spcAft>
              <a:buNone/>
            </a:pPr>
            <a:r>
              <a:rPr lang="tr-TR" dirty="0">
                <a:latin typeface="Times New Roman" panose="02020603050405020304" pitchFamily="18" charset="0"/>
                <a:ea typeface="Times New Roman" panose="02020603050405020304" pitchFamily="18" charset="0"/>
              </a:rPr>
              <a:t>Kolonlar ile ilgili karşılaşılan problemler genellikle iki farklı şekilde olur:</a:t>
            </a:r>
            <a:endParaRPr lang="tr-TR" sz="3200"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tabLst>
                <a:tab pos="457200" algn="l"/>
              </a:tabLst>
            </a:pPr>
            <a:r>
              <a:rPr lang="tr-TR" dirty="0">
                <a:latin typeface="Times New Roman" panose="02020603050405020304" pitchFamily="18" charset="0"/>
                <a:ea typeface="Times New Roman" panose="02020603050405020304" pitchFamily="18" charset="0"/>
              </a:rPr>
              <a:t>Birinci durumda kolon kesiti belirli olup, emniyetle taşıyabileceği en büyük yükün bulunması ya da gelen belirli bir yükün emniyetle taşınıp taşınamayacağının belirlenmesi yapılır. Buna </a:t>
            </a:r>
            <a:r>
              <a:rPr lang="tr-TR" b="1" i="1" dirty="0">
                <a:latin typeface="Times New Roman" panose="02020603050405020304" pitchFamily="18" charset="0"/>
                <a:ea typeface="Times New Roman" panose="02020603050405020304" pitchFamily="18" charset="0"/>
              </a:rPr>
              <a:t>kolonun analiz edilmesi</a:t>
            </a:r>
            <a:r>
              <a:rPr lang="tr-TR" dirty="0">
                <a:latin typeface="Times New Roman" panose="02020603050405020304" pitchFamily="18" charset="0"/>
                <a:ea typeface="Times New Roman" panose="02020603050405020304" pitchFamily="18" charset="0"/>
              </a:rPr>
              <a:t> denir.</a:t>
            </a:r>
            <a:endParaRPr lang="tr-TR" sz="3200"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pPr>
            <a:r>
              <a:rPr lang="tr-TR" dirty="0">
                <a:latin typeface="Times New Roman" panose="02020603050405020304" pitchFamily="18" charset="0"/>
                <a:ea typeface="Times New Roman" panose="02020603050405020304" pitchFamily="18" charset="0"/>
              </a:rPr>
              <a:t>İkinci durumda ise kolon üzerine gelen belirli bir yükün taşınabileceği uygun kolon kesitinin bulunması söz konusudur. Asıl mühendislik problemi bu olup, </a:t>
            </a:r>
            <a:r>
              <a:rPr lang="tr-TR" b="1" i="1" dirty="0">
                <a:latin typeface="Times New Roman" panose="02020603050405020304" pitchFamily="18" charset="0"/>
                <a:ea typeface="Times New Roman" panose="02020603050405020304" pitchFamily="18" charset="0"/>
              </a:rPr>
              <a:t>kolonun projelenmesi </a:t>
            </a:r>
            <a:r>
              <a:rPr lang="tr-TR" dirty="0">
                <a:latin typeface="Times New Roman" panose="02020603050405020304" pitchFamily="18" charset="0"/>
                <a:ea typeface="Times New Roman" panose="02020603050405020304" pitchFamily="18" charset="0"/>
              </a:rPr>
              <a:t>olarak adlandırılır</a:t>
            </a:r>
            <a:r>
              <a:rPr lang="tr-TR" dirty="0" smtClean="0">
                <a:latin typeface="Times New Roman" panose="02020603050405020304" pitchFamily="18" charset="0"/>
                <a:ea typeface="Times New Roman" panose="02020603050405020304" pitchFamily="18" charset="0"/>
              </a:rPr>
              <a:t>.</a:t>
            </a:r>
          </a:p>
          <a:p>
            <a:pPr marL="0" indent="0" algn="just">
              <a:spcAft>
                <a:spcPts val="0"/>
              </a:spcAft>
              <a:buNone/>
            </a:pPr>
            <a:r>
              <a:rPr lang="tr-TR" b="1" dirty="0" smtClean="0">
                <a:latin typeface="Times New Roman" panose="02020603050405020304" pitchFamily="18" charset="0"/>
                <a:ea typeface="Times New Roman" panose="02020603050405020304" pitchFamily="18" charset="0"/>
              </a:rPr>
              <a:t>Kirişler</a:t>
            </a:r>
          </a:p>
          <a:p>
            <a:pPr marL="0" indent="0" algn="just">
              <a:spcAft>
                <a:spcPts val="0"/>
              </a:spcAft>
              <a:buNone/>
            </a:pPr>
            <a:r>
              <a:rPr lang="tr-TR" dirty="0" smtClean="0">
                <a:latin typeface="Times New Roman" panose="02020603050405020304" pitchFamily="18" charset="0"/>
                <a:ea typeface="Times New Roman" panose="02020603050405020304" pitchFamily="18" charset="0"/>
              </a:rPr>
              <a:t>Genellikle </a:t>
            </a:r>
            <a:r>
              <a:rPr lang="tr-TR" dirty="0">
                <a:latin typeface="Times New Roman" panose="02020603050405020304" pitchFamily="18" charset="0"/>
                <a:ea typeface="Times New Roman" panose="02020603050405020304" pitchFamily="18" charset="0"/>
              </a:rPr>
              <a:t>uzun eksenine dik doğrultuda yük taşıyan, eğilme ve kesme etkisi altında kalan yapı elemanlarına kiriş adı verilir. Kirişler genellikle yatay konumda yapılırlar. Ancak merdiven, çatı ve kemerlerde eğik ya da eğri kirişler de kullanılır.  Kirişler; ahşap, çelik veya betonarme malzemelerden yapılabilirler. Ahşap ve çelik kirişler dolu gövdeli yapılabildiği gibi kafes kirişler şeklinde de yapılabilirler. </a:t>
            </a:r>
            <a:endParaRPr lang="tr-TR"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4310466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690282" y="776754"/>
            <a:ext cx="10515600" cy="5449234"/>
          </a:xfrm>
        </p:spPr>
        <p:txBody>
          <a:bodyPr>
            <a:normAutofit/>
          </a:bodyPr>
          <a:lstStyle/>
          <a:p>
            <a:pPr marL="0" indent="0" algn="just">
              <a:spcAft>
                <a:spcPts val="0"/>
              </a:spcAft>
              <a:buNone/>
            </a:pPr>
            <a:r>
              <a:rPr lang="tr-TR" dirty="0">
                <a:latin typeface="Times New Roman" panose="02020603050405020304" pitchFamily="18" charset="0"/>
                <a:ea typeface="Times New Roman" panose="02020603050405020304" pitchFamily="18" charset="0"/>
              </a:rPr>
              <a:t>Kirişler genellikle mesnet şekillerine </a:t>
            </a:r>
            <a:r>
              <a:rPr lang="tr-TR" dirty="0" smtClean="0">
                <a:latin typeface="Times New Roman" panose="02020603050405020304" pitchFamily="18" charset="0"/>
                <a:ea typeface="Times New Roman" panose="02020603050405020304" pitchFamily="18" charset="0"/>
              </a:rPr>
              <a:t>göre; basit kirişler, çıkmalı kirişler, konsol kirişler, bir ucu ankastre kirişler, ankastre kirişler, sürekli kirişler ve </a:t>
            </a:r>
            <a:r>
              <a:rPr lang="tr-TR" dirty="0" err="1" smtClean="0">
                <a:latin typeface="Times New Roman" panose="02020603050405020304" pitchFamily="18" charset="0"/>
                <a:ea typeface="Times New Roman" panose="02020603050405020304" pitchFamily="18" charset="0"/>
              </a:rPr>
              <a:t>Gerber</a:t>
            </a:r>
            <a:r>
              <a:rPr lang="tr-TR" dirty="0" smtClean="0">
                <a:latin typeface="Times New Roman" panose="02020603050405020304" pitchFamily="18" charset="0"/>
                <a:ea typeface="Times New Roman" panose="02020603050405020304" pitchFamily="18" charset="0"/>
              </a:rPr>
              <a:t> kirişleri şeklinde sınıflandırılırlar.</a:t>
            </a:r>
          </a:p>
          <a:p>
            <a:pPr marL="0" indent="0" algn="just">
              <a:spcAft>
                <a:spcPts val="0"/>
              </a:spcAft>
              <a:buNone/>
            </a:pPr>
            <a:r>
              <a:rPr lang="tr-TR" dirty="0">
                <a:latin typeface="Times New Roman" panose="02020603050405020304" pitchFamily="18" charset="0"/>
                <a:ea typeface="Times New Roman" panose="02020603050405020304" pitchFamily="18" charset="0"/>
              </a:rPr>
              <a:t>Kiriş üzerine etki eden yükler, kiriş kesiti üzerinde kesme kuvveti ve eğilme momenti oluştururlar. Bu nedenle kirişlerin projelenmesinde ilk aşama, üzerlerine gelen yükler nedeniyle oluşan kesme kuvvetleri ve eğilme momentlerini belirlemektir. </a:t>
            </a:r>
            <a:r>
              <a:rPr lang="tr-TR" dirty="0" err="1">
                <a:latin typeface="Times New Roman" panose="02020603050405020304" pitchFamily="18" charset="0"/>
                <a:ea typeface="Times New Roman" panose="02020603050405020304" pitchFamily="18" charset="0"/>
              </a:rPr>
              <a:t>Projelemede</a:t>
            </a:r>
            <a:r>
              <a:rPr lang="tr-TR" dirty="0">
                <a:latin typeface="Times New Roman" panose="02020603050405020304" pitchFamily="18" charset="0"/>
                <a:ea typeface="Times New Roman" panose="02020603050405020304" pitchFamily="18" charset="0"/>
              </a:rPr>
              <a:t> bu kesit tesirlerinin en büyük değerleri ve bunların etki ettiği kesit son derece önemlidir. Başka bir anlatımla, mühendislik açısından dış yüklerin en büyük oldukları yer değil iç kuvvetlerin en büyük oldukları yerler ve kesit tesirlerinin kiriş boyunca değişimleri önemlidir.</a:t>
            </a:r>
            <a:r>
              <a:rPr lang="tr-TR" dirty="0" smtClean="0">
                <a:latin typeface="Times New Roman" panose="02020603050405020304" pitchFamily="18" charset="0"/>
                <a:ea typeface="Times New Roman" panose="02020603050405020304" pitchFamily="18" charset="0"/>
              </a:rPr>
              <a:t> </a:t>
            </a:r>
            <a:endParaRPr lang="tr-TR" dirty="0"/>
          </a:p>
        </p:txBody>
      </p:sp>
    </p:spTree>
    <p:extLst>
      <p:ext uri="{BB962C8B-B14F-4D97-AF65-F5344CB8AC3E}">
        <p14:creationId xmlns:p14="http://schemas.microsoft.com/office/powerpoint/2010/main" val="26047539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596153" y="763307"/>
            <a:ext cx="10515600" cy="5704728"/>
          </a:xfrm>
        </p:spPr>
        <p:txBody>
          <a:bodyPr>
            <a:normAutofit fontScale="92500" lnSpcReduction="10000"/>
          </a:bodyPr>
          <a:lstStyle/>
          <a:p>
            <a:pPr marL="0" indent="0">
              <a:spcAft>
                <a:spcPts val="0"/>
              </a:spcAft>
              <a:buNone/>
            </a:pPr>
            <a:r>
              <a:rPr lang="tr-TR" sz="3200" b="1" dirty="0" smtClean="0">
                <a:latin typeface="Times New Roman" panose="02020603050405020304" pitchFamily="18" charset="0"/>
                <a:ea typeface="Times New Roman" panose="02020603050405020304" pitchFamily="18" charset="0"/>
              </a:rPr>
              <a:t>DÖŞEMELER</a:t>
            </a:r>
          </a:p>
          <a:p>
            <a:pPr marL="0" indent="0" algn="just">
              <a:spcAft>
                <a:spcPts val="0"/>
              </a:spcAft>
              <a:buNone/>
            </a:pPr>
            <a:r>
              <a:rPr lang="tr-TR" dirty="0" smtClean="0">
                <a:latin typeface="Times New Roman" panose="02020603050405020304" pitchFamily="18" charset="0"/>
                <a:ea typeface="Times New Roman" panose="02020603050405020304" pitchFamily="18" charset="0"/>
              </a:rPr>
              <a:t>Döşemeler</a:t>
            </a:r>
            <a:r>
              <a:rPr lang="tr-TR" dirty="0">
                <a:latin typeface="Times New Roman" panose="02020603050405020304" pitchFamily="18" charset="0"/>
                <a:ea typeface="Times New Roman" panose="02020603050405020304" pitchFamily="18" charset="0"/>
              </a:rPr>
              <a:t>, binaları katlara ayıran taşıyıcı elemanlardır. Üzerlerine gelen canlı ve cansız yükleri, kendi ağırlığı ile birlikte taşıyarak yığma yapılarda duvarlara, karkas yapılarda ise kirişler aracılığı ile kolonlara aktarırlar. Buna göre bir döşemenin taşıdığı yük, kendi ağırlığı ile birlikte üstünde bulunan yapı elemanlarının ağırlığı gibi ölü yükler yanında döşeme üzerinde bulunan canlı ve cansızlardan oluşan hareketli yükten oluşur</a:t>
            </a:r>
            <a:r>
              <a:rPr lang="tr-TR" dirty="0" smtClean="0">
                <a:latin typeface="Times New Roman" panose="02020603050405020304" pitchFamily="18" charset="0"/>
                <a:ea typeface="Times New Roman" panose="02020603050405020304" pitchFamily="18" charset="0"/>
              </a:rPr>
              <a:t>. Döşemeler </a:t>
            </a:r>
            <a:r>
              <a:rPr lang="tr-TR" dirty="0">
                <a:latin typeface="Times New Roman" panose="02020603050405020304" pitchFamily="18" charset="0"/>
                <a:ea typeface="Times New Roman" panose="02020603050405020304" pitchFamily="18" charset="0"/>
              </a:rPr>
              <a:t>yük taşımaları yanında yapıların kullanılabilir hale gelmelerini de sağlarlar</a:t>
            </a:r>
            <a:r>
              <a:rPr lang="tr-TR" dirty="0" smtClean="0">
                <a:latin typeface="Times New Roman" panose="02020603050405020304" pitchFamily="18" charset="0"/>
                <a:ea typeface="Times New Roman" panose="02020603050405020304" pitchFamily="18" charset="0"/>
              </a:rPr>
              <a:t>.</a:t>
            </a:r>
            <a:r>
              <a:rPr lang="tr-TR" dirty="0">
                <a:latin typeface="Times New Roman" panose="02020603050405020304" pitchFamily="18" charset="0"/>
                <a:ea typeface="Times New Roman" panose="02020603050405020304" pitchFamily="18" charset="0"/>
              </a:rPr>
              <a:t> Döşemeler ısı ve nem iletimi yanında </a:t>
            </a:r>
            <a:r>
              <a:rPr lang="tr-TR" dirty="0" smtClean="0">
                <a:latin typeface="Times New Roman" panose="02020603050405020304" pitchFamily="18" charset="0"/>
                <a:ea typeface="Times New Roman" panose="02020603050405020304" pitchFamily="18" charset="0"/>
              </a:rPr>
              <a:t>duruma </a:t>
            </a:r>
            <a:r>
              <a:rPr lang="tr-TR" dirty="0">
                <a:latin typeface="Times New Roman" panose="02020603050405020304" pitchFamily="18" charset="0"/>
                <a:ea typeface="Times New Roman" panose="02020603050405020304" pitchFamily="18" charset="0"/>
              </a:rPr>
              <a:t>göre ses yalıtımı yönünden de büyük öneme </a:t>
            </a:r>
            <a:r>
              <a:rPr lang="tr-TR" dirty="0" smtClean="0">
                <a:latin typeface="Times New Roman" panose="02020603050405020304" pitchFamily="18" charset="0"/>
                <a:ea typeface="Times New Roman" panose="02020603050405020304" pitchFamily="18" charset="0"/>
              </a:rPr>
              <a:t>sahiptir.</a:t>
            </a:r>
          </a:p>
          <a:p>
            <a:pPr marL="0" indent="0" algn="just">
              <a:spcAft>
                <a:spcPts val="0"/>
              </a:spcAft>
              <a:buNone/>
            </a:pPr>
            <a:r>
              <a:rPr lang="tr-TR" dirty="0" smtClean="0">
                <a:latin typeface="Times New Roman" panose="02020603050405020304" pitchFamily="18" charset="0"/>
                <a:ea typeface="Times New Roman" panose="02020603050405020304" pitchFamily="18" charset="0"/>
              </a:rPr>
              <a:t>Döşemeler </a:t>
            </a:r>
            <a:r>
              <a:rPr lang="tr-TR" dirty="0">
                <a:latin typeface="Times New Roman" panose="02020603050405020304" pitchFamily="18" charset="0"/>
                <a:ea typeface="Times New Roman" panose="02020603050405020304" pitchFamily="18" charset="0"/>
              </a:rPr>
              <a:t>faklı özelliklerine göre sınıflandırılabilirler. Örneğin, döşemeler yük taşıma özelliklerine göre üç grupta toplanabilirler:</a:t>
            </a:r>
            <a:endParaRPr lang="tr-TR" sz="3200" dirty="0">
              <a:latin typeface="Times New Roman" panose="02020603050405020304" pitchFamily="18" charset="0"/>
              <a:ea typeface="Times New Roman" panose="02020603050405020304" pitchFamily="18" charset="0"/>
            </a:endParaRPr>
          </a:p>
          <a:p>
            <a:pPr algn="just"/>
            <a:r>
              <a:rPr lang="tr-TR" dirty="0">
                <a:latin typeface="Times New Roman" panose="02020603050405020304" pitchFamily="18" charset="0"/>
                <a:ea typeface="Times New Roman" panose="02020603050405020304" pitchFamily="18" charset="0"/>
              </a:rPr>
              <a:t>Yükleri doğrudan zemine aktaran </a:t>
            </a:r>
            <a:r>
              <a:rPr lang="tr-TR" dirty="0" smtClean="0">
                <a:latin typeface="Times New Roman" panose="02020603050405020304" pitchFamily="18" charset="0"/>
                <a:ea typeface="Times New Roman" panose="02020603050405020304" pitchFamily="18" charset="0"/>
              </a:rPr>
              <a:t>döşemeler, </a:t>
            </a:r>
          </a:p>
          <a:p>
            <a:pPr algn="just"/>
            <a:r>
              <a:rPr lang="tr-TR" dirty="0" smtClean="0">
                <a:latin typeface="Times New Roman" panose="02020603050405020304" pitchFamily="18" charset="0"/>
                <a:ea typeface="Times New Roman" panose="02020603050405020304" pitchFamily="18" charset="0"/>
              </a:rPr>
              <a:t>Yükleri </a:t>
            </a:r>
            <a:r>
              <a:rPr lang="tr-TR" dirty="0">
                <a:latin typeface="Times New Roman" panose="02020603050405020304" pitchFamily="18" charset="0"/>
                <a:ea typeface="Times New Roman" panose="02020603050405020304" pitchFamily="18" charset="0"/>
              </a:rPr>
              <a:t>oturdukları taşıyıcı elemanlara aktaran </a:t>
            </a:r>
            <a:r>
              <a:rPr lang="tr-TR" dirty="0" smtClean="0">
                <a:latin typeface="Times New Roman" panose="02020603050405020304" pitchFamily="18" charset="0"/>
                <a:ea typeface="Times New Roman" panose="02020603050405020304" pitchFamily="18" charset="0"/>
              </a:rPr>
              <a:t>döşemeler, </a:t>
            </a:r>
          </a:p>
          <a:p>
            <a:pPr algn="just"/>
            <a:r>
              <a:rPr lang="tr-TR" dirty="0" smtClean="0">
                <a:latin typeface="Times New Roman" panose="02020603050405020304" pitchFamily="18" charset="0"/>
                <a:ea typeface="Times New Roman" panose="02020603050405020304" pitchFamily="18" charset="0"/>
              </a:rPr>
              <a:t>Düzlem </a:t>
            </a:r>
            <a:r>
              <a:rPr lang="tr-TR" dirty="0">
                <a:latin typeface="Times New Roman" panose="02020603050405020304" pitchFamily="18" charset="0"/>
                <a:ea typeface="Times New Roman" panose="02020603050405020304" pitchFamily="18" charset="0"/>
              </a:rPr>
              <a:t>ve uzay kafes kirişli </a:t>
            </a:r>
            <a:r>
              <a:rPr lang="tr-TR" dirty="0" smtClean="0">
                <a:latin typeface="Times New Roman" panose="02020603050405020304" pitchFamily="18" charset="0"/>
                <a:ea typeface="Times New Roman" panose="02020603050405020304" pitchFamily="18" charset="0"/>
              </a:rPr>
              <a:t>döşemeler.</a:t>
            </a:r>
            <a:endParaRPr lang="tr-TR" dirty="0"/>
          </a:p>
        </p:txBody>
      </p:sp>
    </p:spTree>
    <p:extLst>
      <p:ext uri="{BB962C8B-B14F-4D97-AF65-F5344CB8AC3E}">
        <p14:creationId xmlns:p14="http://schemas.microsoft.com/office/powerpoint/2010/main" val="6309021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649941" y="870883"/>
            <a:ext cx="10515600" cy="5597152"/>
          </a:xfrm>
        </p:spPr>
        <p:txBody>
          <a:bodyPr>
            <a:normAutofit fontScale="92500" lnSpcReduction="10000"/>
          </a:bodyPr>
          <a:lstStyle/>
          <a:p>
            <a:pPr marL="0" indent="0" algn="just">
              <a:spcAft>
                <a:spcPts val="0"/>
              </a:spcAft>
              <a:buNone/>
            </a:pPr>
            <a:r>
              <a:rPr lang="tr-TR" sz="3200" dirty="0">
                <a:latin typeface="Times New Roman" panose="02020603050405020304" pitchFamily="18" charset="0"/>
                <a:ea typeface="Times New Roman" panose="02020603050405020304" pitchFamily="18" charset="0"/>
              </a:rPr>
              <a:t>Döşemeler ana taşıyıcı malzemesine göre de </a:t>
            </a:r>
            <a:r>
              <a:rPr lang="tr-TR" sz="3200" b="1" i="1" dirty="0">
                <a:latin typeface="Times New Roman" panose="02020603050405020304" pitchFamily="18" charset="0"/>
                <a:ea typeface="Times New Roman" panose="02020603050405020304" pitchFamily="18" charset="0"/>
              </a:rPr>
              <a:t>ahşap kirişli döşemeler</a:t>
            </a:r>
            <a:r>
              <a:rPr lang="tr-TR" sz="3200" dirty="0">
                <a:latin typeface="Times New Roman" panose="02020603050405020304" pitchFamily="18" charset="0"/>
                <a:ea typeface="Times New Roman" panose="02020603050405020304" pitchFamily="18" charset="0"/>
              </a:rPr>
              <a:t>, </a:t>
            </a:r>
            <a:r>
              <a:rPr lang="tr-TR" sz="3200" b="1" i="1" dirty="0">
                <a:latin typeface="Times New Roman" panose="02020603050405020304" pitchFamily="18" charset="0"/>
                <a:ea typeface="Times New Roman" panose="02020603050405020304" pitchFamily="18" charset="0"/>
              </a:rPr>
              <a:t>çelik kirişli döşemeler</a:t>
            </a:r>
            <a:r>
              <a:rPr lang="tr-TR" sz="3200" dirty="0">
                <a:latin typeface="Times New Roman" panose="02020603050405020304" pitchFamily="18" charset="0"/>
                <a:ea typeface="Times New Roman" panose="02020603050405020304" pitchFamily="18" charset="0"/>
              </a:rPr>
              <a:t> ve </a:t>
            </a:r>
            <a:r>
              <a:rPr lang="tr-TR" sz="3200" b="1" i="1" dirty="0">
                <a:latin typeface="Times New Roman" panose="02020603050405020304" pitchFamily="18" charset="0"/>
                <a:ea typeface="Times New Roman" panose="02020603050405020304" pitchFamily="18" charset="0"/>
              </a:rPr>
              <a:t>betonarme döşemeler</a:t>
            </a:r>
            <a:r>
              <a:rPr lang="tr-TR" sz="3200" dirty="0">
                <a:latin typeface="Times New Roman" panose="02020603050405020304" pitchFamily="18" charset="0"/>
                <a:ea typeface="Times New Roman" panose="02020603050405020304" pitchFamily="18" charset="0"/>
              </a:rPr>
              <a:t> olmak üzere üç grupta toplanabilir. </a:t>
            </a:r>
            <a:endParaRPr lang="tr-TR" sz="3200" dirty="0" smtClean="0">
              <a:latin typeface="Times New Roman" panose="02020603050405020304" pitchFamily="18" charset="0"/>
              <a:ea typeface="Times New Roman" panose="02020603050405020304" pitchFamily="18" charset="0"/>
            </a:endParaRPr>
          </a:p>
          <a:p>
            <a:pPr marL="0" indent="0" algn="just">
              <a:spcAft>
                <a:spcPts val="0"/>
              </a:spcAft>
              <a:buNone/>
            </a:pPr>
            <a:r>
              <a:rPr lang="tr-TR" sz="3200" b="1" dirty="0">
                <a:latin typeface="Times New Roman" panose="02020603050405020304" pitchFamily="18" charset="0"/>
                <a:ea typeface="Times New Roman" panose="02020603050405020304" pitchFamily="18" charset="0"/>
              </a:rPr>
              <a:t>Zemin Üzerine Oturan </a:t>
            </a:r>
            <a:r>
              <a:rPr lang="tr-TR" sz="3200" b="1" dirty="0" smtClean="0">
                <a:latin typeface="Times New Roman" panose="02020603050405020304" pitchFamily="18" charset="0"/>
                <a:ea typeface="Times New Roman" panose="02020603050405020304" pitchFamily="18" charset="0"/>
              </a:rPr>
              <a:t>Döşemeler</a:t>
            </a:r>
          </a:p>
          <a:p>
            <a:pPr marL="0" indent="0" algn="just">
              <a:spcAft>
                <a:spcPts val="0"/>
              </a:spcAft>
              <a:buNone/>
            </a:pPr>
            <a:r>
              <a:rPr lang="tr-TR" sz="3200" dirty="0" smtClean="0">
                <a:latin typeface="Times New Roman" panose="02020603050405020304" pitchFamily="18" charset="0"/>
                <a:ea typeface="Times New Roman" panose="02020603050405020304" pitchFamily="18" charset="0"/>
              </a:rPr>
              <a:t>Bu </a:t>
            </a:r>
            <a:r>
              <a:rPr lang="tr-TR" sz="3200" dirty="0">
                <a:latin typeface="Times New Roman" panose="02020603050405020304" pitchFamily="18" charset="0"/>
                <a:ea typeface="Times New Roman" panose="02020603050405020304" pitchFamily="18" charset="0"/>
              </a:rPr>
              <a:t>tip döşemeler</a:t>
            </a:r>
            <a:r>
              <a:rPr lang="tr-TR" sz="3200" b="1" dirty="0">
                <a:latin typeface="Times New Roman" panose="02020603050405020304" pitchFamily="18" charset="0"/>
                <a:ea typeface="Times New Roman" panose="02020603050405020304" pitchFamily="18" charset="0"/>
              </a:rPr>
              <a:t> </a:t>
            </a:r>
            <a:r>
              <a:rPr lang="tr-TR" sz="3200" dirty="0">
                <a:latin typeface="Times New Roman" panose="02020603050405020304" pitchFamily="18" charset="0"/>
                <a:ea typeface="Times New Roman" panose="02020603050405020304" pitchFamily="18" charset="0"/>
              </a:rPr>
              <a:t>doğrudan doğruya zemin üzerine oturduklarından gelen yükleri de doğrudan zemine aktarırlar. Zemin üzerine oturan beton döşemeler esas olarak dört temel elemandan </a:t>
            </a:r>
            <a:r>
              <a:rPr lang="tr-TR" sz="3200" dirty="0" smtClean="0">
                <a:latin typeface="Times New Roman" panose="02020603050405020304" pitchFamily="18" charset="0"/>
                <a:ea typeface="Times New Roman" panose="02020603050405020304" pitchFamily="18" charset="0"/>
              </a:rPr>
              <a:t>oluşur. </a:t>
            </a:r>
            <a:r>
              <a:rPr lang="tr-TR" sz="3200" dirty="0">
                <a:latin typeface="Times New Roman" panose="02020603050405020304" pitchFamily="18" charset="0"/>
                <a:ea typeface="Times New Roman" panose="02020603050405020304" pitchFamily="18" charset="0"/>
              </a:rPr>
              <a:t>Bunlar:</a:t>
            </a:r>
            <a:endParaRPr lang="tr-TR" sz="3600"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tabLst>
                <a:tab pos="457200" algn="l"/>
              </a:tabLst>
            </a:pPr>
            <a:r>
              <a:rPr lang="tr-TR" sz="3200" dirty="0">
                <a:latin typeface="Times New Roman" panose="02020603050405020304" pitchFamily="18" charset="0"/>
                <a:ea typeface="Times New Roman" panose="02020603050405020304" pitchFamily="18" charset="0"/>
              </a:rPr>
              <a:t>Sıkıştırılmış toprak,</a:t>
            </a:r>
            <a:endParaRPr lang="tr-TR" sz="3600"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tabLst>
                <a:tab pos="457200" algn="l"/>
              </a:tabLst>
            </a:pPr>
            <a:r>
              <a:rPr lang="tr-TR" sz="3200" dirty="0">
                <a:latin typeface="Times New Roman" panose="02020603050405020304" pitchFamily="18" charset="0"/>
                <a:ea typeface="Times New Roman" panose="02020603050405020304" pitchFamily="18" charset="0"/>
              </a:rPr>
              <a:t>Blokaj,</a:t>
            </a:r>
            <a:endParaRPr lang="tr-TR" sz="3600"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tabLst>
                <a:tab pos="457200" algn="l"/>
              </a:tabLst>
            </a:pPr>
            <a:r>
              <a:rPr lang="tr-TR" sz="3200" dirty="0">
                <a:latin typeface="Times New Roman" panose="02020603050405020304" pitchFamily="18" charset="0"/>
                <a:ea typeface="Times New Roman" panose="02020603050405020304" pitchFamily="18" charset="0"/>
              </a:rPr>
              <a:t>Kum tabakası,</a:t>
            </a:r>
            <a:endParaRPr lang="tr-TR" sz="3600"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tabLst>
                <a:tab pos="457200" algn="l"/>
              </a:tabLst>
            </a:pPr>
            <a:r>
              <a:rPr lang="tr-TR" sz="3200" dirty="0" err="1" smtClean="0">
                <a:latin typeface="Times New Roman" panose="02020603050405020304" pitchFamily="18" charset="0"/>
                <a:ea typeface="Times New Roman" panose="02020603050405020304" pitchFamily="18" charset="0"/>
              </a:rPr>
              <a:t>Grobeton</a:t>
            </a:r>
            <a:r>
              <a:rPr lang="tr-TR" sz="3200" dirty="0" smtClean="0">
                <a:latin typeface="Times New Roman" panose="02020603050405020304" pitchFamily="18" charset="0"/>
                <a:ea typeface="Times New Roman" panose="02020603050405020304" pitchFamily="18" charset="0"/>
              </a:rPr>
              <a:t>,</a:t>
            </a:r>
          </a:p>
          <a:p>
            <a:pPr marL="342900" lvl="0" indent="-342900" algn="just">
              <a:spcAft>
                <a:spcPts val="0"/>
              </a:spcAft>
              <a:buFont typeface="Symbol" panose="05050102010706020507" pitchFamily="18" charset="2"/>
              <a:buChar char=""/>
              <a:tabLst>
                <a:tab pos="457200" algn="l"/>
              </a:tabLst>
            </a:pPr>
            <a:r>
              <a:rPr lang="tr-TR" sz="3200" dirty="0" smtClean="0">
                <a:latin typeface="Times New Roman" panose="02020603050405020304" pitchFamily="18" charset="0"/>
                <a:ea typeface="Times New Roman" panose="02020603050405020304" pitchFamily="18" charset="0"/>
              </a:rPr>
              <a:t>Döşeme </a:t>
            </a:r>
            <a:r>
              <a:rPr lang="tr-TR" sz="3200" dirty="0">
                <a:latin typeface="Times New Roman" panose="02020603050405020304" pitchFamily="18" charset="0"/>
                <a:ea typeface="Times New Roman" panose="02020603050405020304" pitchFamily="18" charset="0"/>
              </a:rPr>
              <a:t>kaplamasıdır. </a:t>
            </a:r>
            <a:endParaRPr lang="tr-TR" sz="3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266565751"/>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1347</Words>
  <Application>Microsoft Office PowerPoint</Application>
  <PresentationFormat>Geniş ekran</PresentationFormat>
  <Paragraphs>84</Paragraphs>
  <Slides>14</Slides>
  <Notes>0</Notes>
  <HiddenSlides>0</HiddenSlides>
  <MMClips>0</MMClips>
  <ScaleCrop>false</ScaleCrop>
  <HeadingPairs>
    <vt:vector size="6" baseType="variant">
      <vt:variant>
        <vt:lpstr>Kullanılan Yazı Tipleri</vt:lpstr>
      </vt:variant>
      <vt:variant>
        <vt:i4>5</vt:i4>
      </vt:variant>
      <vt:variant>
        <vt:lpstr>Tema</vt:lpstr>
      </vt:variant>
      <vt:variant>
        <vt:i4>2</vt:i4>
      </vt:variant>
      <vt:variant>
        <vt:lpstr>Slayt Başlıkları</vt:lpstr>
      </vt:variant>
      <vt:variant>
        <vt:i4>14</vt:i4>
      </vt:variant>
    </vt:vector>
  </HeadingPairs>
  <TitlesOfParts>
    <vt:vector size="21" baseType="lpstr">
      <vt:lpstr>Arial</vt:lpstr>
      <vt:lpstr>Calibri</vt:lpstr>
      <vt:lpstr>Calibri Light</vt:lpstr>
      <vt:lpstr>Symbol</vt:lpstr>
      <vt:lpstr>Times New Roman</vt:lpstr>
      <vt:lpstr>Office Teması</vt:lpstr>
      <vt:lpstr>1_Office Teması</vt:lpstr>
      <vt:lpstr>PowerPoint Sunusu</vt:lpstr>
      <vt:lpstr>TARIMSAL İNŞAAT</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Metin OLGUN</dc:creator>
  <cp:lastModifiedBy>Metin OLGUN</cp:lastModifiedBy>
  <cp:revision>1</cp:revision>
  <dcterms:created xsi:type="dcterms:W3CDTF">2020-01-09T13:34:17Z</dcterms:created>
  <dcterms:modified xsi:type="dcterms:W3CDTF">2020-01-09T13:34:25Z</dcterms:modified>
</cp:coreProperties>
</file>