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4" r:id="rId3"/>
    <p:sldId id="257" r:id="rId4"/>
    <p:sldId id="258" r:id="rId5"/>
    <p:sldId id="260" r:id="rId6"/>
    <p:sldId id="261" r:id="rId7"/>
    <p:sldId id="262" r:id="rId8"/>
    <p:sldId id="263" r:id="rId9"/>
    <p:sldId id="265"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53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9 Dik Üçgen"/>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Başlık"/>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grpSp>
        <p:nvGrpSpPr>
          <p:cNvPr id="2" name="1 Grup"/>
          <p:cNvGrpSpPr/>
          <p:nvPr/>
        </p:nvGrpSpPr>
        <p:grpSpPr>
          <a:xfrm>
            <a:off x="-3765" y="4953000"/>
            <a:ext cx="9147765" cy="1912088"/>
            <a:chOff x="-3765" y="4832896"/>
            <a:chExt cx="9147765" cy="2032192"/>
          </a:xfrm>
        </p:grpSpPr>
        <p:sp>
          <p:nvSpPr>
            <p:cNvPr id="7" name="6 Serbest Form"/>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Serbest Form"/>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Serbest Form"/>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11 Düz Bağlayıcı"/>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Veri Yer Tutucusu"/>
          <p:cNvSpPr>
            <a:spLocks noGrp="1"/>
          </p:cNvSpPr>
          <p:nvPr>
            <p:ph type="dt" sz="half" idx="10"/>
          </p:nvPr>
        </p:nvSpPr>
        <p:spPr/>
        <p:txBody>
          <a:bodyPr/>
          <a:lstStyle>
            <a:lvl1pPr>
              <a:defRPr>
                <a:solidFill>
                  <a:srgbClr val="FFFFFF"/>
                </a:solidFill>
              </a:defRPr>
            </a:lvl1pPr>
            <a:extLst/>
          </a:lstStyle>
          <a:p>
            <a:fld id="{D9F75050-0E15-4C5B-92B0-66D068882F1F}" type="datetimeFigureOut">
              <a:rPr lang="tr-TR" smtClean="0"/>
              <a:pPr/>
              <a:t>04.02.2020</a:t>
            </a:fld>
            <a:endParaRPr lang="tr-TR"/>
          </a:p>
        </p:txBody>
      </p:sp>
      <p:sp>
        <p:nvSpPr>
          <p:cNvPr id="19" name="18 Altbilgi Yer Tutucusu"/>
          <p:cNvSpPr>
            <a:spLocks noGrp="1"/>
          </p:cNvSpPr>
          <p:nvPr>
            <p:ph type="ftr" sz="quarter" idx="11"/>
          </p:nvPr>
        </p:nvSpPr>
        <p:spPr/>
        <p:txBody>
          <a:bodyPr/>
          <a:lstStyle>
            <a:lvl1pPr>
              <a:defRPr>
                <a:solidFill>
                  <a:schemeClr val="accent1">
                    <a:tint val="20000"/>
                  </a:schemeClr>
                </a:solidFill>
              </a:defRPr>
            </a:lvl1pPr>
            <a:extLst/>
          </a:lstStyle>
          <a:p>
            <a:endParaRPr lang="tr-TR"/>
          </a:p>
        </p:txBody>
      </p:sp>
      <p:sp>
        <p:nvSpPr>
          <p:cNvPr id="27" name="26 Slayt Numarası Yer Tutucusu"/>
          <p:cNvSpPr>
            <a:spLocks noGrp="1"/>
          </p:cNvSpPr>
          <p:nvPr>
            <p:ph type="sldNum" sz="quarter" idx="12"/>
          </p:nvPr>
        </p:nvSpPr>
        <p:spPr/>
        <p:txBody>
          <a:bodyPr/>
          <a:lstStyle>
            <a:lvl1pPr>
              <a:defRPr>
                <a:solidFill>
                  <a:srgbClr val="FFFFFF"/>
                </a:solidFill>
              </a:defRPr>
            </a:lvl1pPr>
            <a:extLst/>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1481329"/>
            <a:ext cx="8229600" cy="4386071"/>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04.02.2020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44013" y="274640"/>
            <a:ext cx="1777470" cy="5592761"/>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1"/>
            <a:ext cx="6324600" cy="559276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04.02.2020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04.02.2020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Başlık"/>
          <p:cNvSpPr>
            <a:spLocks noGrp="1"/>
          </p:cNvSpPr>
          <p:nvPr>
            <p:ph type="title"/>
          </p:nvPr>
        </p:nvSpPr>
        <p:spPr/>
        <p:txBody>
          <a:bodyPr rtlCol="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04.02.2020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Köşeli Çift Ayraç"/>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7 Köşeli Çift Ayraç"/>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2">
        <a:schemeClr val="bg1"/>
      </p:bgRef>
    </p:bg>
    <p:spTree>
      <p:nvGrpSpPr>
        <p:cNvPr id="1" name=""/>
        <p:cNvGrpSpPr/>
        <p:nvPr/>
      </p:nvGrpSpPr>
      <p:grpSpPr>
        <a:xfrm>
          <a:off x="0" y="0"/>
          <a:ext cx="0" cy="0"/>
          <a:chOff x="0" y="0"/>
          <a:chExt cx="0" cy="0"/>
        </a:xfrm>
      </p:grpSpPr>
      <p:sp>
        <p:nvSpPr>
          <p:cNvPr id="3" name="2 İçerik Yer Tutucusu"/>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04.02.2020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Başlık"/>
          <p:cNvSpPr>
            <a:spLocks noGrp="1"/>
          </p:cNvSpPr>
          <p:nvPr>
            <p:ph type="title"/>
          </p:nvPr>
        </p:nvSpPr>
        <p:spPr/>
        <p:txBody>
          <a:bodyPr rtlCol="0"/>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29600" cy="1143000"/>
          </a:xfrm>
        </p:spPr>
        <p:txBody>
          <a:bodyPr anchor="ctr"/>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04.02.2020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bg>
      <p:bgRef idx="1002">
        <a:schemeClr val="bg1"/>
      </p:bgRef>
    </p:bg>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D9F75050-0E15-4C5B-92B0-66D068882F1F}" type="datetimeFigureOut">
              <a:rPr lang="tr-TR" smtClean="0"/>
              <a:pPr/>
              <a:t>04.02.2020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Başlık"/>
          <p:cNvSpPr>
            <a:spLocks noGrp="1"/>
          </p:cNvSpPr>
          <p:nvPr>
            <p:ph type="title"/>
          </p:nvPr>
        </p:nvSpPr>
        <p:spPr/>
        <p:txBody>
          <a:bodyPr rtlCol="0"/>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04.02.2020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727032" y="6407944"/>
            <a:ext cx="1920240" cy="365760"/>
          </a:xfrm>
        </p:spPr>
        <p:txBody>
          <a:bodyPr/>
          <a:lstStyle/>
          <a:p>
            <a:fld id="{D9F75050-0E15-4C5B-92B0-66D068882F1F}" type="datetimeFigureOut">
              <a:rPr lang="tr-TR" smtClean="0"/>
              <a:pPr/>
              <a:t>04.02.2020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3" name="2 Resim Yer Tutucusu"/>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smtClean="0"/>
              <a:t>Resim eklemek için simgeyi tıklatın</a:t>
            </a:r>
            <a:endParaRPr kumimoji="0" lang="en-US" dirty="0"/>
          </a:p>
        </p:txBody>
      </p:sp>
      <p:sp>
        <p:nvSpPr>
          <p:cNvPr id="5" name="4 Veri Yer Tutucusu"/>
          <p:cNvSpPr>
            <a:spLocks noGrp="1"/>
          </p:cNvSpPr>
          <p:nvPr>
            <p:ph type="dt" sz="half" idx="10"/>
          </p:nvPr>
        </p:nvSpPr>
        <p:spPr/>
        <p:txBody>
          <a:bodyPr/>
          <a:lstStyle>
            <a:lvl1pPr>
              <a:defRPr>
                <a:solidFill>
                  <a:schemeClr val="tx1"/>
                </a:solidFill>
              </a:defRPr>
            </a:lvl1pPr>
            <a:extLst/>
          </a:lstStyle>
          <a:p>
            <a:fld id="{D9F75050-0E15-4C5B-92B0-66D068882F1F}" type="datetimeFigureOut">
              <a:rPr lang="tr-TR" smtClean="0"/>
              <a:pPr/>
              <a:t>04.02.2020</a:t>
            </a:fld>
            <a:endParaRPr lang="tr-TR"/>
          </a:p>
        </p:txBody>
      </p:sp>
      <p:sp>
        <p:nvSpPr>
          <p:cNvPr id="6" name="5 Altbilgi Yer Tutucusu"/>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tr-TR"/>
          </a:p>
        </p:txBody>
      </p:sp>
      <p:sp>
        <p:nvSpPr>
          <p:cNvPr id="7" name="6 Slayt Numarası Yer Tutucusu"/>
          <p:cNvSpPr>
            <a:spLocks noGrp="1"/>
          </p:cNvSpPr>
          <p:nvPr>
            <p:ph type="sldNum" sz="quarter" idx="12"/>
          </p:nvPr>
        </p:nvSpPr>
        <p:spPr/>
        <p:txBody>
          <a:bodyPr/>
          <a:lstStyle>
            <a:lvl1pPr>
              <a:defRPr>
                <a:solidFill>
                  <a:schemeClr val="tx1"/>
                </a:solidFill>
              </a:defRPr>
            </a:lvl1pPr>
            <a:extLst/>
          </a:lstStyle>
          <a:p>
            <a:fld id="{B1DEFA8C-F947-479F-BE07-76B6B3F80BF1}" type="slidenum">
              <a:rPr lang="tr-TR" smtClean="0"/>
              <a:pPr/>
              <a:t>‹#›</a:t>
            </a:fld>
            <a:endParaRPr lang="tr-TR"/>
          </a:p>
        </p:txBody>
      </p:sp>
      <p:sp>
        <p:nvSpPr>
          <p:cNvPr id="2" name="1 Başlık"/>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smtClean="0"/>
              <a:t>Asıl başlık stili için tıklatın</a:t>
            </a:r>
            <a:endParaRPr kumimoji="0" lang="en-US"/>
          </a:p>
        </p:txBody>
      </p:sp>
      <p:sp>
        <p:nvSpPr>
          <p:cNvPr id="8" name="7 Serbest Form"/>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Serbest Form"/>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 Üçgen"/>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10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Köşeli Çift Ayraç"/>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12 Köşeli Çift Ayraç"/>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Serbest Form"/>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Serbest Form"/>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ik Üçgen"/>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14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Başlık Yer Tutucusu"/>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9F75050-0E15-4C5B-92B0-66D068882F1F}" type="datetimeFigureOut">
              <a:rPr lang="tr-TR" smtClean="0"/>
              <a:pPr/>
              <a:t>04.02.2020</a:t>
            </a:fld>
            <a:endParaRPr lang="tr-TR"/>
          </a:p>
        </p:txBody>
      </p:sp>
      <p:sp>
        <p:nvSpPr>
          <p:cNvPr id="22" name="21 Altbilgi Yer Tutucusu"/>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tr-TR"/>
          </a:p>
        </p:txBody>
      </p:sp>
      <p:sp>
        <p:nvSpPr>
          <p:cNvPr id="18" name="17 Slayt Numarası Yer Tutucusu"/>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Sosyal Bilimlerde Araştırma Yöntemleri-II</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Başlık"/>
          <p:cNvSpPr>
            <a:spLocks noGrp="1"/>
          </p:cNvSpPr>
          <p:nvPr>
            <p:ph type="title"/>
          </p:nvPr>
        </p:nvSpPr>
        <p:spPr/>
        <p:txBody>
          <a:bodyPr>
            <a:normAutofit fontScale="90000"/>
          </a:bodyPr>
          <a:lstStyle/>
          <a:p>
            <a:r>
              <a:rPr lang="tr-TR" dirty="0" smtClean="0"/>
              <a:t>Gündelik ve akademik araştırma arasındaki farklar</a:t>
            </a:r>
            <a:endParaRPr lang="tr-TR" dirty="0"/>
          </a:p>
        </p:txBody>
      </p:sp>
      <p:sp>
        <p:nvSpPr>
          <p:cNvPr id="7" name="6 Metin Yer Tutucusu"/>
          <p:cNvSpPr>
            <a:spLocks noGrp="1"/>
          </p:cNvSpPr>
          <p:nvPr>
            <p:ph type="body" idx="1"/>
          </p:nvPr>
        </p:nvSpPr>
        <p:spPr>
          <a:solidFill>
            <a:schemeClr val="bg1"/>
          </a:solidFill>
        </p:spPr>
        <p:txBody>
          <a:bodyPr/>
          <a:lstStyle/>
          <a:p>
            <a:endParaRPr lang="tr-TR" dirty="0"/>
          </a:p>
        </p:txBody>
      </p:sp>
      <p:sp>
        <p:nvSpPr>
          <p:cNvPr id="9" name="8 Metin Yer Tutucusu"/>
          <p:cNvSpPr>
            <a:spLocks noGrp="1"/>
          </p:cNvSpPr>
          <p:nvPr>
            <p:ph type="body" sz="half" idx="3"/>
          </p:nvPr>
        </p:nvSpPr>
        <p:spPr>
          <a:solidFill>
            <a:schemeClr val="bg1"/>
          </a:solidFill>
        </p:spPr>
        <p:txBody>
          <a:bodyPr/>
          <a:lstStyle/>
          <a:p>
            <a:endParaRPr lang="tr-TR" dirty="0"/>
          </a:p>
        </p:txBody>
      </p:sp>
      <p:sp>
        <p:nvSpPr>
          <p:cNvPr id="8" name="7 İçerik Yer Tutucusu"/>
          <p:cNvSpPr>
            <a:spLocks noGrp="1"/>
          </p:cNvSpPr>
          <p:nvPr>
            <p:ph sz="quarter" idx="2"/>
          </p:nvPr>
        </p:nvSpPr>
        <p:spPr/>
        <p:txBody>
          <a:bodyPr/>
          <a:lstStyle/>
          <a:p>
            <a:r>
              <a:rPr lang="tr-TR" dirty="0" smtClean="0"/>
              <a:t>Sezgisel</a:t>
            </a:r>
          </a:p>
          <a:p>
            <a:r>
              <a:rPr lang="tr-TR" dirty="0" smtClean="0"/>
              <a:t>Kendiliğinden</a:t>
            </a:r>
          </a:p>
          <a:p>
            <a:r>
              <a:rPr lang="tr-TR" dirty="0" smtClean="0"/>
              <a:t>Anlık ihtiyaçlar</a:t>
            </a:r>
          </a:p>
          <a:p>
            <a:r>
              <a:rPr lang="tr-TR" dirty="0" smtClean="0"/>
              <a:t>Kişisel karar alma</a:t>
            </a:r>
          </a:p>
          <a:p>
            <a:r>
              <a:rPr lang="tr-TR" dirty="0" smtClean="0"/>
              <a:t>Seçici</a:t>
            </a:r>
          </a:p>
          <a:p>
            <a:r>
              <a:rPr lang="tr-TR" dirty="0" smtClean="0"/>
              <a:t>Arzu ve hedefler</a:t>
            </a:r>
            <a:endParaRPr lang="tr-TR" dirty="0"/>
          </a:p>
        </p:txBody>
      </p:sp>
      <p:sp>
        <p:nvSpPr>
          <p:cNvPr id="10" name="9 İçerik Yer Tutucusu"/>
          <p:cNvSpPr>
            <a:spLocks noGrp="1"/>
          </p:cNvSpPr>
          <p:nvPr>
            <p:ph sz="quarter" idx="4"/>
          </p:nvPr>
        </p:nvSpPr>
        <p:spPr/>
        <p:txBody>
          <a:bodyPr/>
          <a:lstStyle/>
          <a:p>
            <a:r>
              <a:rPr lang="tr-TR" dirty="0" smtClean="0"/>
              <a:t>Kuram temelli</a:t>
            </a:r>
          </a:p>
          <a:p>
            <a:r>
              <a:rPr lang="tr-TR" dirty="0" smtClean="0"/>
              <a:t>Sistematik</a:t>
            </a:r>
          </a:p>
          <a:p>
            <a:r>
              <a:rPr lang="tr-TR" dirty="0" smtClean="0"/>
              <a:t>Planlı</a:t>
            </a:r>
          </a:p>
          <a:p>
            <a:r>
              <a:rPr lang="tr-TR" dirty="0" smtClean="0"/>
              <a:t>Bilgiye odaklı</a:t>
            </a:r>
          </a:p>
          <a:p>
            <a:r>
              <a:rPr lang="tr-TR" dirty="0" smtClean="0"/>
              <a:t>Nesnel</a:t>
            </a:r>
          </a:p>
          <a:p>
            <a:r>
              <a:rPr lang="tr-TR" dirty="0" smtClean="0"/>
              <a:t>Bilimsel </a:t>
            </a:r>
            <a:r>
              <a:rPr lang="tr-TR" dirty="0" smtClean="0"/>
              <a:t>düşünce</a:t>
            </a:r>
            <a:endParaRPr lang="tr-TR" dirty="0" smtClean="0"/>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tr-TR" dirty="0" smtClean="0"/>
              <a:t>Toplumsal araştırma şöyle tanımlanmaktadır:</a:t>
            </a:r>
          </a:p>
          <a:p>
            <a:endParaRPr lang="tr-TR" dirty="0" smtClean="0"/>
          </a:p>
          <a:p>
            <a:r>
              <a:rPr lang="tr-TR" dirty="0" smtClean="0"/>
              <a:t>“Araştırmacıların toplumsal dünya hakkında bilimsel temelli bilgi üretmek için sistematik olarak uyguladığı yöntem ve yöntembilimlerin bir toplamıdır.”</a:t>
            </a:r>
          </a:p>
          <a:p>
            <a:endParaRPr lang="tr-TR" dirty="0" smtClean="0"/>
          </a:p>
          <a:p>
            <a:endParaRPr lang="tr-TR" dirty="0"/>
          </a:p>
        </p:txBody>
      </p:sp>
      <p:sp>
        <p:nvSpPr>
          <p:cNvPr id="3" name="2 Başlık"/>
          <p:cNvSpPr>
            <a:spLocks noGrp="1"/>
          </p:cNvSpPr>
          <p:nvPr>
            <p:ph type="title"/>
          </p:nvPr>
        </p:nvSpPr>
        <p:spPr/>
        <p:txBody>
          <a:bodyPr/>
          <a:lstStyle/>
          <a:p>
            <a:r>
              <a:rPr lang="tr-TR" dirty="0" smtClean="0"/>
              <a:t>Toplumsal araştırma nedir?</a:t>
            </a: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a:buFont typeface="Arial" pitchFamily="34" charset="0"/>
              <a:buChar char="•"/>
            </a:pPr>
            <a:r>
              <a:rPr lang="tr-TR" dirty="0" smtClean="0"/>
              <a:t>Otorite</a:t>
            </a:r>
          </a:p>
          <a:p>
            <a:pPr>
              <a:buFont typeface="Arial" pitchFamily="34" charset="0"/>
              <a:buChar char="•"/>
            </a:pPr>
            <a:r>
              <a:rPr lang="tr-TR" dirty="0" smtClean="0"/>
              <a:t>Gelenek</a:t>
            </a:r>
          </a:p>
          <a:p>
            <a:pPr>
              <a:buFont typeface="Arial" pitchFamily="34" charset="0"/>
              <a:buChar char="•"/>
            </a:pPr>
            <a:r>
              <a:rPr lang="tr-TR" dirty="0" smtClean="0"/>
              <a:t>Sağduyu</a:t>
            </a:r>
          </a:p>
          <a:p>
            <a:pPr>
              <a:buFont typeface="Arial" pitchFamily="34" charset="0"/>
              <a:buChar char="•"/>
            </a:pPr>
            <a:r>
              <a:rPr lang="tr-TR" dirty="0" smtClean="0"/>
              <a:t>Medya mitleri</a:t>
            </a:r>
          </a:p>
          <a:p>
            <a:pPr>
              <a:buFont typeface="Arial" pitchFamily="34" charset="0"/>
              <a:buChar char="•"/>
            </a:pPr>
            <a:r>
              <a:rPr lang="tr-TR" dirty="0" smtClean="0"/>
              <a:t>Kişisel deneyim</a:t>
            </a:r>
            <a:endParaRPr lang="tr-TR" dirty="0"/>
          </a:p>
        </p:txBody>
      </p:sp>
      <p:sp>
        <p:nvSpPr>
          <p:cNvPr id="3" name="2 Başlık"/>
          <p:cNvSpPr>
            <a:spLocks noGrp="1"/>
          </p:cNvSpPr>
          <p:nvPr>
            <p:ph type="title"/>
          </p:nvPr>
        </p:nvSpPr>
        <p:spPr/>
        <p:txBody>
          <a:bodyPr>
            <a:normAutofit fontScale="90000"/>
          </a:bodyPr>
          <a:lstStyle/>
          <a:p>
            <a:r>
              <a:rPr lang="tr-TR" dirty="0" smtClean="0"/>
              <a:t>Toplumsal araştırmanın alternatifleri</a:t>
            </a: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a:bodyPr>
          <a:lstStyle/>
          <a:p>
            <a:r>
              <a:rPr lang="tr-TR" dirty="0" smtClean="0"/>
              <a:t>Gerçek doğa bilimi ya da sosyal bilim gibi görünen sahte bilime karşı dikkatli olmak gerekir. </a:t>
            </a:r>
          </a:p>
          <a:p>
            <a:r>
              <a:rPr lang="tr-TR" dirty="0" smtClean="0"/>
              <a:t>Sahte bilim, bilimsel terminolojiyle </a:t>
            </a:r>
            <a:r>
              <a:rPr lang="tr-TR" dirty="0" smtClean="0"/>
              <a:t>süslenmiştir, </a:t>
            </a:r>
            <a:r>
              <a:rPr lang="tr-TR" dirty="0" smtClean="0"/>
              <a:t>kimi zaman kısmen bilimsel bilgi içeriyor da olabilir. Sahte bilimin ayırt edici özelliği kullandığı terminolojiden ziyade metodolojiyle ilgilidir. Nitekim sahte bilim, bilimsel olduğunu iddia etmesine rağmen bilimsel metodolojiyi benimsememiş ya da kullanmaktan kaçınan uygulamalar olarak değerlendirilir. </a:t>
            </a:r>
            <a:endParaRPr lang="tr-TR" dirty="0"/>
          </a:p>
        </p:txBody>
      </p:sp>
      <p:sp>
        <p:nvSpPr>
          <p:cNvPr id="3" name="2 Başlık"/>
          <p:cNvSpPr>
            <a:spLocks noGrp="1"/>
          </p:cNvSpPr>
          <p:nvPr>
            <p:ph type="title"/>
          </p:nvPr>
        </p:nvSpPr>
        <p:spPr/>
        <p:txBody>
          <a:bodyPr>
            <a:normAutofit fontScale="90000"/>
          </a:bodyPr>
          <a:lstStyle/>
          <a:p>
            <a:r>
              <a:rPr lang="tr-TR" dirty="0" smtClean="0"/>
              <a:t>Bilim, sahte bilim, yararsız bilim</a:t>
            </a: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lnSpcReduction="10000"/>
          </a:bodyPr>
          <a:lstStyle/>
          <a:p>
            <a:r>
              <a:rPr lang="tr-TR" dirty="0" smtClean="0"/>
              <a:t>Kısacası, sahte bilim savunucuları bilimsel bir terminoloji kullanmakla birlikte bilimsel değildir. </a:t>
            </a:r>
          </a:p>
          <a:p>
            <a:r>
              <a:rPr lang="tr-TR" dirty="0" smtClean="0"/>
              <a:t>Savunucularının akademik dereceleri genellikle ilgisiz akademik alanlardandır. </a:t>
            </a:r>
          </a:p>
          <a:p>
            <a:r>
              <a:rPr lang="tr-TR" dirty="0" smtClean="0"/>
              <a:t>Önermeleri yanlışlanabilir değildir. Zira iddialarının sınanmasını ve çürütülmesini de istemezler. </a:t>
            </a:r>
          </a:p>
          <a:p>
            <a:r>
              <a:rPr lang="tr-TR" dirty="0" smtClean="0"/>
              <a:t>Akademik hakemli dergiler yahut konferanslar yerine popüler mecraları (özellikle de televizyonu) tercih ederler. </a:t>
            </a:r>
          </a:p>
        </p:txBody>
      </p:sp>
      <p:sp>
        <p:nvSpPr>
          <p:cNvPr id="3" name="2 Başlık"/>
          <p:cNvSpPr>
            <a:spLocks noGrp="1"/>
          </p:cNvSpPr>
          <p:nvPr>
            <p:ph type="title"/>
          </p:nvPr>
        </p:nvSpPr>
        <p:spPr/>
        <p:txBody>
          <a:bodyPr>
            <a:normAutofit fontScale="90000"/>
          </a:bodyPr>
          <a:lstStyle/>
          <a:p>
            <a:r>
              <a:rPr lang="tr-TR" dirty="0" smtClean="0"/>
              <a:t>Bilim, sahte bilim, yararsız bilim</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tr-TR" dirty="0" smtClean="0"/>
              <a:t>Yararsız bilim terimi, 1980’lerin sonlarında kullanılmaya başlandı. </a:t>
            </a:r>
          </a:p>
          <a:p>
            <a:r>
              <a:rPr lang="tr-TR" dirty="0" smtClean="0"/>
              <a:t>Büyük şirketlerin halkla ilişkiler faaliyetleri çerçevesinde çevre, halk sağlığı ve kamusal çıkar gruplarının mahkemelerde kendilerine karşı sunduğu bilimsel kanıtları karalamak için ortaya atıldı. </a:t>
            </a:r>
          </a:p>
          <a:p>
            <a:endParaRPr lang="tr-TR" dirty="0"/>
          </a:p>
        </p:txBody>
      </p:sp>
      <p:sp>
        <p:nvSpPr>
          <p:cNvPr id="3" name="2 Başlık"/>
          <p:cNvSpPr>
            <a:spLocks noGrp="1"/>
          </p:cNvSpPr>
          <p:nvPr>
            <p:ph type="title"/>
          </p:nvPr>
        </p:nvSpPr>
        <p:spPr/>
        <p:txBody>
          <a:bodyPr>
            <a:normAutofit fontScale="90000"/>
          </a:bodyPr>
          <a:lstStyle/>
          <a:p>
            <a:r>
              <a:rPr lang="tr-TR" dirty="0" smtClean="0"/>
              <a:t>Bilim, sahte bilim, yararsız bilim</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Bir başka ifadeyle, yararsız bilim, doğru biçimde yürütülmüş olsa bile bir grubun karşı çıktığı bulgular üreten bilimsel araştırmaları eleştirmek üzere kullanılan bir halkla ilişkiler terimidir.</a:t>
            </a:r>
          </a:p>
          <a:p>
            <a:r>
              <a:rPr lang="tr-TR" dirty="0" smtClean="0"/>
              <a:t>Örneğin, tütün endüstrisinin yararsız bilimi, pasif içicilikle ilgili araştırmaları eleştirmek için kullanması. </a:t>
            </a:r>
          </a:p>
        </p:txBody>
      </p:sp>
      <p:sp>
        <p:nvSpPr>
          <p:cNvPr id="3" name="2 Başlık"/>
          <p:cNvSpPr>
            <a:spLocks noGrp="1"/>
          </p:cNvSpPr>
          <p:nvPr>
            <p:ph type="title"/>
          </p:nvPr>
        </p:nvSpPr>
        <p:spPr/>
        <p:txBody>
          <a:bodyPr>
            <a:normAutofit fontScale="90000"/>
          </a:bodyPr>
          <a:lstStyle/>
          <a:p>
            <a:r>
              <a:rPr lang="tr-TR" dirty="0" smtClean="0"/>
              <a:t>Bilim, sahte bilim, yararsız bilim</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err="1" smtClean="0"/>
              <a:t>Geray</a:t>
            </a:r>
            <a:r>
              <a:rPr lang="tr-TR" dirty="0" smtClean="0"/>
              <a:t>, Haluk (2006). </a:t>
            </a:r>
            <a:r>
              <a:rPr lang="tr-TR" i="1" dirty="0" smtClean="0"/>
              <a:t>Toplumsal Araştırmalarda Nicel ve Nitel Yöntemlere Giriş. </a:t>
            </a:r>
            <a:r>
              <a:rPr lang="tr-TR" dirty="0" smtClean="0"/>
              <a:t>Ankara: Siyasal </a:t>
            </a:r>
            <a:r>
              <a:rPr lang="tr-TR" dirty="0" err="1" smtClean="0"/>
              <a:t>Kitabevi</a:t>
            </a:r>
            <a:r>
              <a:rPr lang="tr-TR" dirty="0" smtClean="0"/>
              <a:t>.</a:t>
            </a:r>
          </a:p>
          <a:p>
            <a:r>
              <a:rPr lang="tr-TR" dirty="0" err="1" smtClean="0"/>
              <a:t>Neuman</a:t>
            </a:r>
            <a:r>
              <a:rPr lang="tr-TR" dirty="0" smtClean="0"/>
              <a:t>,  W. Lawrence (2007). </a:t>
            </a:r>
            <a:r>
              <a:rPr lang="tr-TR" i="1" dirty="0" smtClean="0"/>
              <a:t>Toplumsal Araştırma Yöntemleri, Nitel ve Nicel Yaklaşımlar. </a:t>
            </a:r>
            <a:r>
              <a:rPr lang="tr-TR" dirty="0" err="1" smtClean="0"/>
              <a:t>Çev</a:t>
            </a:r>
            <a:r>
              <a:rPr lang="tr-TR" dirty="0" smtClean="0"/>
              <a:t>. S. </a:t>
            </a:r>
            <a:r>
              <a:rPr lang="tr-TR" smtClean="0"/>
              <a:t>Özge. </a:t>
            </a:r>
            <a:r>
              <a:rPr lang="tr-TR" smtClean="0"/>
              <a:t>İstanbul</a:t>
            </a:r>
            <a:r>
              <a:rPr lang="tr-TR" dirty="0" smtClean="0"/>
              <a:t>: </a:t>
            </a:r>
            <a:r>
              <a:rPr lang="tr-TR" dirty="0" err="1" smtClean="0"/>
              <a:t>Yayınodası</a:t>
            </a:r>
            <a:r>
              <a:rPr lang="tr-TR" dirty="0" smtClean="0"/>
              <a:t>.</a:t>
            </a:r>
          </a:p>
          <a:p>
            <a:endParaRPr lang="tr-TR" dirty="0"/>
          </a:p>
        </p:txBody>
      </p:sp>
      <p:sp>
        <p:nvSpPr>
          <p:cNvPr id="3" name="2 Başlık"/>
          <p:cNvSpPr>
            <a:spLocks noGrp="1"/>
          </p:cNvSpPr>
          <p:nvPr>
            <p:ph type="title"/>
          </p:nvPr>
        </p:nvSpPr>
        <p:spPr/>
        <p:txBody>
          <a:bodyPr/>
          <a:lstStyle/>
          <a:p>
            <a:r>
              <a:rPr lang="tr-TR" dirty="0" smtClean="0"/>
              <a:t>Yararlanılan kaynaklar</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labalık">
  <a:themeElements>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41</TotalTime>
  <Words>333</Words>
  <Application>Microsoft Office PowerPoint</Application>
  <PresentationFormat>Ekran Gösterisi (4:3)</PresentationFormat>
  <Paragraphs>41</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Kalabalık</vt:lpstr>
      <vt:lpstr>Sosyal Bilimlerde Araştırma Yöntemleri-II</vt:lpstr>
      <vt:lpstr>Gündelik ve akademik araştırma arasındaki farklar</vt:lpstr>
      <vt:lpstr>Toplumsal araştırma nedir?</vt:lpstr>
      <vt:lpstr>Toplumsal araştırmanın alternatifleri</vt:lpstr>
      <vt:lpstr>Bilim, sahte bilim, yararsız bilim</vt:lpstr>
      <vt:lpstr>Bilim, sahte bilim, yararsız bilim</vt:lpstr>
      <vt:lpstr>Bilim, sahte bilim, yararsız bilim</vt:lpstr>
      <vt:lpstr>Bilim, sahte bilim, yararsız bilim</vt:lpstr>
      <vt:lpstr>Yararlanılan kaynaklar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Bilimlerde Araştırma Yöntemleri-II</dc:title>
  <dc:creator>CAGLA KUBILAY</dc:creator>
  <cp:lastModifiedBy>CAGLA KUBILAY</cp:lastModifiedBy>
  <cp:revision>11</cp:revision>
  <dcterms:created xsi:type="dcterms:W3CDTF">2020-01-27T10:35:21Z</dcterms:created>
  <dcterms:modified xsi:type="dcterms:W3CDTF">2020-02-04T10:37:55Z</dcterms:modified>
</cp:coreProperties>
</file>