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70" r:id="rId11"/>
    <p:sldId id="271" r:id="rId12"/>
    <p:sldId id="272" r:id="rId13"/>
    <p:sldId id="274" r:id="rId14"/>
    <p:sldId id="276" r:id="rId15"/>
    <p:sldId id="278" r:id="rId16"/>
    <p:sldId id="279" r:id="rId17"/>
    <p:sldId id="280" r:id="rId18"/>
    <p:sldId id="284" r:id="rId19"/>
    <p:sldId id="287" r:id="rId20"/>
    <p:sldId id="288" r:id="rId21"/>
  </p:sldIdLst>
  <p:sldSz cx="10058400" cy="7772400"/>
  <p:notesSz cx="10058400" cy="77724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1758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FAFD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FAFD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FAFD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57200" y="457200"/>
            <a:ext cx="9143999" cy="6857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457200" y="457199"/>
            <a:ext cx="8476615" cy="6172200"/>
          </a:xfrm>
          <a:custGeom>
            <a:avLst/>
            <a:gdLst/>
            <a:ahLst/>
            <a:cxnLst/>
            <a:rect l="l" t="t" r="r" b="b"/>
            <a:pathLst>
              <a:path w="8476615" h="6172200">
                <a:moveTo>
                  <a:pt x="6132576" y="5425440"/>
                </a:moveTo>
                <a:lnTo>
                  <a:pt x="725424" y="0"/>
                </a:lnTo>
                <a:lnTo>
                  <a:pt x="0" y="0"/>
                </a:lnTo>
                <a:lnTo>
                  <a:pt x="0" y="763524"/>
                </a:lnTo>
                <a:lnTo>
                  <a:pt x="5388864" y="6172200"/>
                </a:lnTo>
                <a:lnTo>
                  <a:pt x="6132576" y="5425440"/>
                </a:lnTo>
                <a:close/>
              </a:path>
              <a:path w="8476615" h="6172200">
                <a:moveTo>
                  <a:pt x="6751320" y="4818888"/>
                </a:moveTo>
                <a:lnTo>
                  <a:pt x="1952244" y="0"/>
                </a:lnTo>
                <a:lnTo>
                  <a:pt x="1365504" y="0"/>
                </a:lnTo>
                <a:lnTo>
                  <a:pt x="6457188" y="5114544"/>
                </a:lnTo>
                <a:lnTo>
                  <a:pt x="6751320" y="4818888"/>
                </a:lnTo>
                <a:close/>
              </a:path>
              <a:path w="8476615" h="6172200">
                <a:moveTo>
                  <a:pt x="8008620" y="3552444"/>
                </a:moveTo>
                <a:lnTo>
                  <a:pt x="4471416" y="0"/>
                </a:lnTo>
                <a:lnTo>
                  <a:pt x="3471672" y="0"/>
                </a:lnTo>
                <a:lnTo>
                  <a:pt x="7508748" y="4055364"/>
                </a:lnTo>
                <a:lnTo>
                  <a:pt x="8008620" y="3552444"/>
                </a:lnTo>
                <a:close/>
              </a:path>
              <a:path w="8476615" h="6172200">
                <a:moveTo>
                  <a:pt x="8476488" y="3087624"/>
                </a:moveTo>
                <a:lnTo>
                  <a:pt x="5402580" y="0"/>
                </a:lnTo>
                <a:lnTo>
                  <a:pt x="4849368" y="0"/>
                </a:lnTo>
                <a:lnTo>
                  <a:pt x="8200644" y="3364992"/>
                </a:lnTo>
                <a:lnTo>
                  <a:pt x="8476488" y="3087624"/>
                </a:lnTo>
                <a:close/>
              </a:path>
            </a:pathLst>
          </a:custGeom>
          <a:solidFill>
            <a:srgbClr val="254C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57122" y="808735"/>
            <a:ext cx="7344154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FAFD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07034" y="1619503"/>
            <a:ext cx="8244331" cy="51536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59383" y="6996608"/>
            <a:ext cx="3740785" cy="274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171428" y="7027780"/>
            <a:ext cx="255904" cy="2228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0843" y="612139"/>
            <a:ext cx="220281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160" dirty="0"/>
              <a:t>Lecture</a:t>
            </a:r>
            <a:r>
              <a:rPr sz="4200" spc="-70" dirty="0"/>
              <a:t> </a:t>
            </a:r>
            <a:r>
              <a:rPr sz="4200" dirty="0"/>
              <a:t>8</a:t>
            </a:r>
            <a:endParaRPr sz="4200"/>
          </a:p>
        </p:txBody>
      </p:sp>
      <p:grpSp>
        <p:nvGrpSpPr>
          <p:cNvPr id="3" name="object 3"/>
          <p:cNvGrpSpPr/>
          <p:nvPr/>
        </p:nvGrpSpPr>
        <p:grpSpPr>
          <a:xfrm>
            <a:off x="923544" y="1216151"/>
            <a:ext cx="2197735" cy="70485"/>
            <a:chOff x="923544" y="1216151"/>
            <a:chExt cx="2197735" cy="70485"/>
          </a:xfrm>
        </p:grpSpPr>
        <p:sp>
          <p:nvSpPr>
            <p:cNvPr id="4" name="object 4"/>
            <p:cNvSpPr/>
            <p:nvPr/>
          </p:nvSpPr>
          <p:spPr>
            <a:xfrm>
              <a:off x="944880" y="1237487"/>
              <a:ext cx="2176780" cy="48895"/>
            </a:xfrm>
            <a:custGeom>
              <a:avLst/>
              <a:gdLst/>
              <a:ahLst/>
              <a:cxnLst/>
              <a:rect l="l" t="t" r="r" b="b"/>
              <a:pathLst>
                <a:path w="2176780" h="48894">
                  <a:moveTo>
                    <a:pt x="2176271" y="48767"/>
                  </a:moveTo>
                  <a:lnTo>
                    <a:pt x="2176271" y="0"/>
                  </a:lnTo>
                  <a:lnTo>
                    <a:pt x="0" y="0"/>
                  </a:lnTo>
                  <a:lnTo>
                    <a:pt x="0" y="48767"/>
                  </a:lnTo>
                  <a:lnTo>
                    <a:pt x="2176271" y="487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3544" y="1216151"/>
              <a:ext cx="2176780" cy="48895"/>
            </a:xfrm>
            <a:custGeom>
              <a:avLst/>
              <a:gdLst/>
              <a:ahLst/>
              <a:cxnLst/>
              <a:rect l="l" t="t" r="r" b="b"/>
              <a:pathLst>
                <a:path w="2176780" h="48894">
                  <a:moveTo>
                    <a:pt x="2176271" y="48767"/>
                  </a:moveTo>
                  <a:lnTo>
                    <a:pt x="2176271" y="0"/>
                  </a:lnTo>
                  <a:lnTo>
                    <a:pt x="0" y="0"/>
                  </a:lnTo>
                  <a:lnTo>
                    <a:pt x="0" y="48767"/>
                  </a:lnTo>
                  <a:lnTo>
                    <a:pt x="2176271" y="48767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915415" y="1334515"/>
            <a:ext cx="7402195" cy="5291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90" dirty="0">
                <a:solidFill>
                  <a:srgbClr val="FAFD00"/>
                </a:solidFill>
                <a:latin typeface="Times New Roman"/>
                <a:cs typeface="Times New Roman"/>
              </a:rPr>
              <a:t>Artificial</a:t>
            </a:r>
            <a:r>
              <a:rPr sz="42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4200" spc="190" dirty="0">
                <a:solidFill>
                  <a:srgbClr val="FAFD00"/>
                </a:solidFill>
                <a:latin typeface="Times New Roman"/>
                <a:cs typeface="Times New Roman"/>
              </a:rPr>
              <a:t>neural</a:t>
            </a:r>
            <a:r>
              <a:rPr sz="42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4200" spc="150" dirty="0">
                <a:solidFill>
                  <a:srgbClr val="FAFD00"/>
                </a:solidFill>
                <a:latin typeface="Times New Roman"/>
                <a:cs typeface="Times New Roman"/>
              </a:rPr>
              <a:t>networks:</a:t>
            </a:r>
            <a:endParaRPr sz="4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3400" spc="90" dirty="0">
                <a:solidFill>
                  <a:srgbClr val="FAFD00"/>
                </a:solidFill>
                <a:latin typeface="Times New Roman"/>
                <a:cs typeface="Times New Roman"/>
              </a:rPr>
              <a:t>Unsupervised</a:t>
            </a:r>
            <a:r>
              <a:rPr sz="3400" spc="-3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400" spc="114" dirty="0">
                <a:solidFill>
                  <a:srgbClr val="FAFD00"/>
                </a:solidFill>
                <a:latin typeface="Times New Roman"/>
                <a:cs typeface="Times New Roman"/>
              </a:rPr>
              <a:t>learning</a:t>
            </a:r>
            <a:endParaRPr sz="3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894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</a:tabLst>
            </a:pPr>
            <a:r>
              <a:rPr sz="3200" spc="130" dirty="0">
                <a:solidFill>
                  <a:srgbClr val="FFFFFF"/>
                </a:solidFill>
                <a:latin typeface="Times New Roman"/>
                <a:cs typeface="Times New Roman"/>
              </a:rPr>
              <a:t>Introduction</a:t>
            </a: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60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</a:tabLst>
            </a:pPr>
            <a:r>
              <a:rPr sz="3200" spc="125" dirty="0">
                <a:solidFill>
                  <a:srgbClr val="FFFFFF"/>
                </a:solidFill>
                <a:latin typeface="Times New Roman"/>
                <a:cs typeface="Times New Roman"/>
              </a:rPr>
              <a:t>Hebbian</a:t>
            </a:r>
            <a:r>
              <a:rPr sz="32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110" dirty="0">
                <a:solidFill>
                  <a:srgbClr val="FFFFFF"/>
                </a:solidFill>
                <a:latin typeface="Times New Roman"/>
                <a:cs typeface="Times New Roman"/>
              </a:rPr>
              <a:t>learning</a:t>
            </a: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</a:tabLst>
            </a:pPr>
            <a:r>
              <a:rPr sz="3200" spc="95" dirty="0">
                <a:solidFill>
                  <a:srgbClr val="FFFFFF"/>
                </a:solidFill>
                <a:latin typeface="Times New Roman"/>
                <a:cs typeface="Times New Roman"/>
              </a:rPr>
              <a:t>Generalised</a:t>
            </a:r>
            <a:r>
              <a:rPr sz="32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125" dirty="0">
                <a:solidFill>
                  <a:srgbClr val="FFFFFF"/>
                </a:solidFill>
                <a:latin typeface="Times New Roman"/>
                <a:cs typeface="Times New Roman"/>
              </a:rPr>
              <a:t>Hebbian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105" dirty="0">
                <a:solidFill>
                  <a:srgbClr val="FFFFFF"/>
                </a:solidFill>
                <a:latin typeface="Times New Roman"/>
                <a:cs typeface="Times New Roman"/>
              </a:rPr>
              <a:t>learning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114" dirty="0">
                <a:solidFill>
                  <a:srgbClr val="FFFFFF"/>
                </a:solidFill>
                <a:latin typeface="Times New Roman"/>
                <a:cs typeface="Times New Roman"/>
              </a:rPr>
              <a:t>algorithm</a:t>
            </a: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55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</a:tabLst>
            </a:pPr>
            <a:r>
              <a:rPr sz="3200" spc="75" dirty="0">
                <a:solidFill>
                  <a:srgbClr val="FFFFFF"/>
                </a:solidFill>
                <a:latin typeface="Times New Roman"/>
                <a:cs typeface="Times New Roman"/>
              </a:rPr>
              <a:t>Competitive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105" dirty="0">
                <a:solidFill>
                  <a:srgbClr val="FFFFFF"/>
                </a:solidFill>
                <a:latin typeface="Times New Roman"/>
                <a:cs typeface="Times New Roman"/>
              </a:rPr>
              <a:t>learning</a:t>
            </a:r>
            <a:endParaRPr sz="3200">
              <a:latin typeface="Times New Roman"/>
              <a:cs typeface="Times New Roman"/>
            </a:endParaRPr>
          </a:p>
          <a:p>
            <a:pPr marL="354965" marR="812800" indent="-342900">
              <a:lnSpc>
                <a:spcPts val="4610"/>
              </a:lnSpc>
              <a:spcBef>
                <a:spcPts val="270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</a:tabLst>
            </a:pPr>
            <a:r>
              <a:rPr sz="3200" spc="55" dirty="0">
                <a:solidFill>
                  <a:srgbClr val="FFFFFF"/>
                </a:solidFill>
                <a:latin typeface="Times New Roman"/>
                <a:cs typeface="Times New Roman"/>
              </a:rPr>
              <a:t>Self-organising</a:t>
            </a:r>
            <a:r>
              <a:rPr sz="32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105" dirty="0">
                <a:solidFill>
                  <a:srgbClr val="FFFFFF"/>
                </a:solidFill>
                <a:latin typeface="Times New Roman"/>
                <a:cs typeface="Times New Roman"/>
              </a:rPr>
              <a:t>computational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170" dirty="0">
                <a:solidFill>
                  <a:srgbClr val="FFFFFF"/>
                </a:solidFill>
                <a:latin typeface="Times New Roman"/>
                <a:cs typeface="Times New Roman"/>
              </a:rPr>
              <a:t>map: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100" dirty="0">
                <a:solidFill>
                  <a:srgbClr val="FFFFFF"/>
                </a:solidFill>
                <a:latin typeface="Times New Roman"/>
                <a:cs typeface="Times New Roman"/>
              </a:rPr>
              <a:t>Kohonen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125" dirty="0">
                <a:solidFill>
                  <a:srgbClr val="FFFFFF"/>
                </a:solidFill>
                <a:latin typeface="Times New Roman"/>
                <a:cs typeface="Times New Roman"/>
              </a:rPr>
              <a:t>network</a:t>
            </a: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470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</a:tabLst>
            </a:pPr>
            <a:r>
              <a:rPr sz="3200" spc="150" dirty="0">
                <a:solidFill>
                  <a:srgbClr val="FFFFFF"/>
                </a:solidFill>
                <a:latin typeface="Times New Roman"/>
                <a:cs typeface="Times New Roman"/>
              </a:rPr>
              <a:t>Summary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</a:t>
            </a:fld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1615" y="1543303"/>
            <a:ext cx="8071484" cy="3867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227329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competitive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learning,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compete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among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themselves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activated.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While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Hebbian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learning,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several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output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be activated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simultaneously,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competitive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learning,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only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single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output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active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at 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time.</a:t>
            </a:r>
            <a:endParaRPr sz="3000">
              <a:latin typeface="Times New Roman"/>
              <a:cs typeface="Times New Roman"/>
            </a:endParaRPr>
          </a:p>
          <a:p>
            <a:pPr marL="354965" marR="238125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output neuron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wins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“competition”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called the</a:t>
            </a:r>
            <a:r>
              <a:rPr sz="3000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25" dirty="0">
                <a:solidFill>
                  <a:srgbClr val="FAFD00"/>
                </a:solidFill>
                <a:latin typeface="Times New Roman"/>
                <a:cs typeface="Times New Roman"/>
              </a:rPr>
              <a:t>winner-takes-all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10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21354" y="694435"/>
            <a:ext cx="461454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100" dirty="0"/>
              <a:t>Competitive</a:t>
            </a:r>
            <a:r>
              <a:rPr spc="-80" dirty="0"/>
              <a:t> </a:t>
            </a:r>
            <a:r>
              <a:rPr spc="135" dirty="0"/>
              <a:t>learning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1615" y="1390903"/>
            <a:ext cx="7641590" cy="2861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724535" indent="-342900" algn="just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basic idea 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competitive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learning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was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introduced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early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1970s.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 algn="just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late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1980s, Teuvo Kohonen introduced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special class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artificial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neural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networks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called </a:t>
            </a:r>
            <a:r>
              <a:rPr sz="3000" spc="-7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self-organising </a:t>
            </a:r>
            <a:r>
              <a:rPr sz="3000" spc="114" dirty="0">
                <a:solidFill>
                  <a:srgbClr val="FAFD00"/>
                </a:solidFill>
                <a:latin typeface="Times New Roman"/>
                <a:cs typeface="Times New Roman"/>
              </a:rPr>
              <a:t>feature </a:t>
            </a:r>
            <a:r>
              <a:rPr sz="3000" spc="95" dirty="0">
                <a:solidFill>
                  <a:srgbClr val="FAFD00"/>
                </a:solidFill>
                <a:latin typeface="Times New Roman"/>
                <a:cs typeface="Times New Roman"/>
              </a:rPr>
              <a:t>maps</a:t>
            </a:r>
            <a:r>
              <a:rPr sz="3000" spc="95" dirty="0">
                <a:solidFill>
                  <a:srgbClr val="FFFFFF"/>
                </a:solidFill>
                <a:latin typeface="Times New Roman"/>
                <a:cs typeface="Times New Roman"/>
              </a:rPr>
              <a:t>.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These maps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based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 competitive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learning.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11</a:t>
            </a:fld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58315" y="1619503"/>
            <a:ext cx="7738109" cy="459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490470" algn="l"/>
                <a:tab pos="521208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Our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brain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dominated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cerebral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cortex,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very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complex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structure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billions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neurons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and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hundreds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billions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synapses.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cortex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includes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areas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 are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responsible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different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human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activities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(motor,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visual,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auditory,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somatosensory,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etc.),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associated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with different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sensory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inputs.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say that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each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sensory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input is mapped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into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corresponding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area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cerebral cortex. 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The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cortex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is </a:t>
            </a:r>
            <a:r>
              <a:rPr sz="3000" spc="170" dirty="0">
                <a:solidFill>
                  <a:srgbClr val="FAFD00"/>
                </a:solidFill>
                <a:latin typeface="Times New Roman"/>
                <a:cs typeface="Times New Roman"/>
              </a:rPr>
              <a:t>a </a:t>
            </a: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self-organising </a:t>
            </a:r>
            <a:r>
              <a:rPr sz="3000" spc="5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00" dirty="0">
                <a:solidFill>
                  <a:srgbClr val="FAFD00"/>
                </a:solidFill>
                <a:latin typeface="Times New Roman"/>
                <a:cs typeface="Times New Roman"/>
              </a:rPr>
              <a:t>computational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65" dirty="0">
                <a:solidFill>
                  <a:srgbClr val="FAFD00"/>
                </a:solidFill>
                <a:latin typeface="Times New Roman"/>
                <a:cs typeface="Times New Roman"/>
              </a:rPr>
              <a:t>map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in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10" dirty="0">
                <a:solidFill>
                  <a:srgbClr val="FAFD00"/>
                </a:solidFill>
                <a:latin typeface="Times New Roman"/>
                <a:cs typeface="Times New Roman"/>
              </a:rPr>
              <a:t>the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60" dirty="0">
                <a:solidFill>
                  <a:srgbClr val="FAFD00"/>
                </a:solidFill>
                <a:latin typeface="Times New Roman"/>
                <a:cs typeface="Times New Roman"/>
              </a:rPr>
              <a:t>human</a:t>
            </a:r>
            <a:r>
              <a:rPr sz="3000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35" dirty="0">
                <a:solidFill>
                  <a:srgbClr val="FAFD00"/>
                </a:solidFill>
                <a:latin typeface="Times New Roman"/>
                <a:cs typeface="Times New Roman"/>
              </a:rPr>
              <a:t>brain.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12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76731" y="808735"/>
            <a:ext cx="842708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220" dirty="0"/>
              <a:t>What</a:t>
            </a:r>
            <a:r>
              <a:rPr spc="-10" dirty="0"/>
              <a:t> </a:t>
            </a:r>
            <a:r>
              <a:rPr spc="5" dirty="0"/>
              <a:t>is</a:t>
            </a:r>
            <a:r>
              <a:rPr spc="-5" dirty="0"/>
              <a:t> </a:t>
            </a:r>
            <a:r>
              <a:rPr spc="225" dirty="0"/>
              <a:t>a</a:t>
            </a:r>
            <a:r>
              <a:rPr spc="-5" dirty="0"/>
              <a:t> </a:t>
            </a:r>
            <a:r>
              <a:rPr spc="70" dirty="0"/>
              <a:t>self-organising</a:t>
            </a:r>
            <a:r>
              <a:rPr spc="-5" dirty="0"/>
              <a:t> </a:t>
            </a:r>
            <a:r>
              <a:rPr spc="155" dirty="0"/>
              <a:t>feature</a:t>
            </a:r>
            <a:r>
              <a:rPr spc="5" dirty="0"/>
              <a:t> </a:t>
            </a:r>
            <a:r>
              <a:rPr spc="215" dirty="0"/>
              <a:t>map?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1615" y="1695703"/>
            <a:ext cx="8141970" cy="3776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115824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197675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Kohonen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model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provides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topological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mapping.	It places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fixed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input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patterns from 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input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layer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higher-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dimensional output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Kohonen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layer.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Training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Kohonen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network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begins with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winner’s neighbourhood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fairly large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size.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Then,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training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proceeds,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neighbourhood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size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gradually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decreases.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13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35427" y="732535"/>
            <a:ext cx="490918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145" dirty="0"/>
              <a:t>The</a:t>
            </a:r>
            <a:r>
              <a:rPr spc="-35" dirty="0"/>
              <a:t> </a:t>
            </a:r>
            <a:r>
              <a:rPr spc="125" dirty="0"/>
              <a:t>Kohonen</a:t>
            </a:r>
            <a:r>
              <a:rPr spc="-35" dirty="0"/>
              <a:t> </a:t>
            </a:r>
            <a:r>
              <a:rPr spc="155" dirty="0"/>
              <a:t>network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5415" y="781303"/>
            <a:ext cx="8131809" cy="6062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10922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5134610" algn="l"/>
                <a:tab pos="618172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lateral connections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are used 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create 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competition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between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neurons.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 with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largest activation level among all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output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layer becomes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winner.	This</a:t>
            </a:r>
            <a:r>
              <a:rPr sz="30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neuron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only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that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produces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output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signal.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activity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all other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neurons is suppressed 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competition.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579310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lateral feedback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connections produce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excitatory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inhibitory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effects,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depending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distance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from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winning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neuron.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 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achieved by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use 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65" dirty="0">
                <a:solidFill>
                  <a:srgbClr val="FAFD00"/>
                </a:solidFill>
                <a:latin typeface="Times New Roman"/>
                <a:cs typeface="Times New Roman"/>
              </a:rPr>
              <a:t>Mexican </a:t>
            </a:r>
            <a:r>
              <a:rPr sz="3000" spc="165" dirty="0">
                <a:solidFill>
                  <a:srgbClr val="FAFD00"/>
                </a:solidFill>
                <a:latin typeface="Times New Roman"/>
                <a:cs typeface="Times New Roman"/>
              </a:rPr>
              <a:t>hat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function </a:t>
            </a:r>
            <a:r>
              <a:rPr sz="3000" spc="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which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describes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synaptic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weights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between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Kohonen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layer.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90015" y="781303"/>
            <a:ext cx="8133080" cy="3782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365" marR="361315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81000" algn="l"/>
                <a:tab pos="2374265" algn="l"/>
                <a:tab pos="609346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Kohonen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network,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learns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shifting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its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weights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from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inactive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connections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active ones.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Only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winning neuron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its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neighbourhood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allowed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learn.	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If</a:t>
            </a:r>
            <a:r>
              <a:rPr sz="30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does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not respond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given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input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pattern,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learning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cannot occur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particular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neuron.</a:t>
            </a:r>
            <a:endParaRPr sz="3000">
              <a:latin typeface="Times New Roman"/>
              <a:cs typeface="Times New Roman"/>
            </a:endParaRPr>
          </a:p>
          <a:p>
            <a:pPr marL="38100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810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55" dirty="0">
                <a:solidFill>
                  <a:srgbClr val="FAFD00"/>
                </a:solidFill>
                <a:latin typeface="Times New Roman"/>
                <a:cs typeface="Times New Roman"/>
              </a:rPr>
              <a:t>competitive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00" dirty="0">
                <a:solidFill>
                  <a:srgbClr val="FAFD00"/>
                </a:solidFill>
                <a:latin typeface="Times New Roman"/>
                <a:cs typeface="Times New Roman"/>
              </a:rPr>
              <a:t>learning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25" dirty="0">
                <a:solidFill>
                  <a:srgbClr val="FAFD00"/>
                </a:solidFill>
                <a:latin typeface="Times New Roman"/>
                <a:cs typeface="Times New Roman"/>
              </a:rPr>
              <a:t>rule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defines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change</a:t>
            </a:r>
            <a:endParaRPr sz="3000">
              <a:latin typeface="Times New Roman"/>
              <a:cs typeface="Times New Roman"/>
            </a:endParaRPr>
          </a:p>
          <a:p>
            <a:pPr marL="380365">
              <a:lnSpc>
                <a:spcPct val="100000"/>
              </a:lnSpc>
              <a:spcBef>
                <a:spcPts val="50"/>
              </a:spcBef>
            </a:pPr>
            <a:r>
              <a:rPr sz="3000" spc="-5" dirty="0">
                <a:solidFill>
                  <a:srgbClr val="FFFFFF"/>
                </a:solidFill>
                <a:latin typeface="Symbol"/>
                <a:cs typeface="Symbol"/>
              </a:rPr>
              <a:t>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sz="3000" i="1" spc="-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ij</a:t>
            </a:r>
            <a:r>
              <a:rPr sz="3000" i="1" spc="36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applied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synaptic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weight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sz="3000" i="1" spc="-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ij</a:t>
            </a:r>
            <a:r>
              <a:rPr sz="3000" i="1" spc="375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20215" y="5778087"/>
            <a:ext cx="7444740" cy="95567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50800" marR="43180">
              <a:lnSpc>
                <a:spcPts val="3550"/>
              </a:lnSpc>
              <a:spcBef>
                <a:spcPts val="420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where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3000" i="1" spc="-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3000" i="1" spc="382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input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signal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150" spc="-95" dirty="0">
                <a:solidFill>
                  <a:srgbClr val="FFFFFF"/>
                </a:solidFill>
                <a:latin typeface="Symbol"/>
                <a:cs typeface="Symbol"/>
              </a:rPr>
              <a:t></a:t>
            </a:r>
            <a:r>
              <a:rPr sz="315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learning </a:t>
            </a:r>
            <a:r>
              <a:rPr sz="3000" i="1" spc="-7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rate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parameter.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15</a:t>
            </a:fld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13815" y="857503"/>
            <a:ext cx="8201659" cy="3319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365" marR="304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810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overall effect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competitive learning rule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resides in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moving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synaptic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weight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vector </a:t>
            </a:r>
            <a:r>
              <a:rPr sz="3000" spc="80" dirty="0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sz="3000" i="1" spc="120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j</a:t>
            </a:r>
            <a:r>
              <a:rPr sz="2000" i="1" spc="25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winning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j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towards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input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pattern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X.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matching criterion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equivalent to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minimum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90" dirty="0">
                <a:solidFill>
                  <a:srgbClr val="FAFD00"/>
                </a:solidFill>
                <a:latin typeface="Times New Roman"/>
                <a:cs typeface="Times New Roman"/>
              </a:rPr>
              <a:t>Euclidean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distance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between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vectors.</a:t>
            </a:r>
            <a:endParaRPr sz="3000">
              <a:latin typeface="Times New Roman"/>
              <a:cs typeface="Times New Roman"/>
            </a:endParaRPr>
          </a:p>
          <a:p>
            <a:pPr marL="380365" marR="407034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810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Euclidean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distance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between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pair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-by-1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vectors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sz="3000" i="1" spc="120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j</a:t>
            </a:r>
            <a:r>
              <a:rPr sz="2000" i="1" spc="2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defined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by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56715" y="5705345"/>
            <a:ext cx="7725409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where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3000" i="1" spc="-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3000" i="1" spc="382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sz="3000" i="1" spc="-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ij</a:t>
            </a:r>
            <a:r>
              <a:rPr sz="3000" i="1" spc="359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elements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vectors</a:t>
            </a:r>
            <a:endParaRPr sz="30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and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45" dirty="0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sz="3000" i="1" spc="6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j</a:t>
            </a:r>
            <a:r>
              <a:rPr sz="3000" spc="4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respectively.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16</a:t>
            </a:fld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90015" y="1162303"/>
            <a:ext cx="7422515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365" marR="304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810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identify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winning neuron,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j</a:t>
            </a:r>
            <a:r>
              <a:rPr sz="3000" spc="-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that best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matches 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input vector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X, we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may apply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following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condition: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6800" y="4743198"/>
            <a:ext cx="766127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where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3000" i="1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Kohonen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layer.</a:t>
            </a:r>
            <a:endParaRPr sz="3000" dirty="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17</a:t>
            </a:fld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28116" y="2282951"/>
            <a:ext cx="1021080" cy="50800"/>
            <a:chOff x="928116" y="2282951"/>
            <a:chExt cx="1021080" cy="50800"/>
          </a:xfrm>
        </p:grpSpPr>
        <p:sp>
          <p:nvSpPr>
            <p:cNvPr id="3" name="object 3"/>
            <p:cNvSpPr/>
            <p:nvPr/>
          </p:nvSpPr>
          <p:spPr>
            <a:xfrm>
              <a:off x="943356" y="229819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28116" y="228295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915415" y="1755139"/>
            <a:ext cx="8047355" cy="2046605"/>
          </a:xfrm>
          <a:prstGeom prst="rect">
            <a:avLst/>
          </a:prstGeom>
        </p:spPr>
        <p:txBody>
          <a:bodyPr vert="horz" wrap="square" lIns="0" tIns="1054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30"/>
              </a:spcBef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1:</a:t>
            </a:r>
            <a:r>
              <a:rPr sz="3000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30" dirty="0">
                <a:solidFill>
                  <a:srgbClr val="FAFD00"/>
                </a:solidFill>
                <a:latin typeface="Times New Roman"/>
                <a:cs typeface="Times New Roman"/>
              </a:rPr>
              <a:t>Initialisation</a:t>
            </a:r>
            <a:r>
              <a:rPr sz="3000" spc="30" dirty="0">
                <a:solidFill>
                  <a:srgbClr val="FAFD00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  <a:p>
            <a:pPr marL="354965" marR="5080" indent="95885">
              <a:lnSpc>
                <a:spcPct val="100699"/>
              </a:lnSpc>
              <a:spcBef>
                <a:spcPts val="705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initial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synaptic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weights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small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random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values,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say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an interval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[0,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1],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assign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small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positive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learning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rate parameter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Symbol"/>
                <a:cs typeface="Symbol"/>
              </a:rPr>
              <a:t>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18</a:t>
            </a:fld>
            <a:endParaRPr dirty="0"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1925">
              <a:lnSpc>
                <a:spcPct val="100000"/>
              </a:lnSpc>
              <a:spcBef>
                <a:spcPts val="95"/>
              </a:spcBef>
            </a:pPr>
            <a:r>
              <a:rPr spc="100" dirty="0"/>
              <a:t>Competitive</a:t>
            </a:r>
            <a:r>
              <a:rPr spc="-35" dirty="0"/>
              <a:t> </a:t>
            </a:r>
            <a:r>
              <a:rPr spc="160" dirty="0"/>
              <a:t>Learning</a:t>
            </a:r>
            <a:r>
              <a:rPr spc="-35" dirty="0"/>
              <a:t> </a:t>
            </a:r>
            <a:r>
              <a:rPr spc="120" dirty="0"/>
              <a:t>Algorithm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28116" y="1444751"/>
            <a:ext cx="1021080" cy="50800"/>
            <a:chOff x="928116" y="1444751"/>
            <a:chExt cx="1021080" cy="50800"/>
          </a:xfrm>
        </p:grpSpPr>
        <p:sp>
          <p:nvSpPr>
            <p:cNvPr id="3" name="object 3"/>
            <p:cNvSpPr/>
            <p:nvPr/>
          </p:nvSpPr>
          <p:spPr>
            <a:xfrm>
              <a:off x="943356" y="145999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28116" y="144475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915415" y="916939"/>
            <a:ext cx="7902575" cy="2497455"/>
          </a:xfrm>
          <a:prstGeom prst="rect">
            <a:avLst/>
          </a:prstGeom>
        </p:spPr>
        <p:txBody>
          <a:bodyPr vert="horz" wrap="square" lIns="0" tIns="1054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30"/>
              </a:spcBef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-2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4:</a:t>
            </a:r>
            <a:r>
              <a:rPr sz="3000" spc="-3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30" dirty="0">
                <a:solidFill>
                  <a:srgbClr val="FAFD00"/>
                </a:solidFill>
                <a:latin typeface="Times New Roman"/>
                <a:cs typeface="Times New Roman"/>
              </a:rPr>
              <a:t>Iteration</a:t>
            </a:r>
            <a:r>
              <a:rPr sz="3000" spc="30" dirty="0">
                <a:solidFill>
                  <a:srgbClr val="FAFD00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  <a:p>
            <a:pPr marL="354965" marR="5080">
              <a:lnSpc>
                <a:spcPct val="100000"/>
              </a:lnSpc>
              <a:spcBef>
                <a:spcPts val="730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Increase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iteration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p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one,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back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Step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2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continue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until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minimum-distance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Euclidean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criterion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satisfied,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no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noticeable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changes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occur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feature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map.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19</a:t>
            </a:fld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5915" y="1616455"/>
            <a:ext cx="7900670" cy="39262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649095" algn="l"/>
                <a:tab pos="711327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The main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property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of a neural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ability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learn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from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its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environment,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improve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its</a:t>
            </a:r>
            <a:r>
              <a:rPr sz="32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performance</a:t>
            </a:r>
            <a:r>
              <a:rPr sz="32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through</a:t>
            </a:r>
            <a:r>
              <a:rPr sz="32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learning.	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So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far we have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considered </a:t>
            </a:r>
            <a:r>
              <a:rPr sz="3200" spc="85" dirty="0">
                <a:solidFill>
                  <a:srgbClr val="FAFD00"/>
                </a:solidFill>
                <a:latin typeface="Times New Roman"/>
                <a:cs typeface="Times New Roman"/>
              </a:rPr>
              <a:t>supervised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or </a:t>
            </a:r>
            <a:r>
              <a:rPr sz="3200" spc="55" dirty="0">
                <a:solidFill>
                  <a:srgbClr val="FAFD00"/>
                </a:solidFill>
                <a:latin typeface="Times New Roman"/>
                <a:cs typeface="Times New Roman"/>
              </a:rPr>
              <a:t>active </a:t>
            </a:r>
            <a:r>
              <a:rPr sz="3200" spc="6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200" spc="110" dirty="0">
                <a:solidFill>
                  <a:srgbClr val="FAFD00"/>
                </a:solidFill>
                <a:latin typeface="Times New Roman"/>
                <a:cs typeface="Times New Roman"/>
              </a:rPr>
              <a:t>learning </a:t>
            </a:r>
            <a:r>
              <a:rPr sz="3200" spc="5" dirty="0">
                <a:solidFill>
                  <a:srgbClr val="FFFFFF"/>
                </a:solidFill>
                <a:latin typeface="Symbol"/>
                <a:cs typeface="Symbol"/>
              </a:rPr>
              <a:t>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learning with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external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“teacher”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supervisor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who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presents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training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set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network.	But another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type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learning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also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exists: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100" dirty="0">
                <a:solidFill>
                  <a:srgbClr val="FAFD00"/>
                </a:solidFill>
                <a:latin typeface="Times New Roman"/>
                <a:cs typeface="Times New Roman"/>
              </a:rPr>
              <a:t>unsupervised</a:t>
            </a:r>
            <a:r>
              <a:rPr sz="32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200" spc="95" dirty="0">
                <a:solidFill>
                  <a:srgbClr val="FAFD00"/>
                </a:solidFill>
                <a:latin typeface="Times New Roman"/>
                <a:cs typeface="Times New Roman"/>
              </a:rPr>
              <a:t>learning</a:t>
            </a:r>
            <a:r>
              <a:rPr sz="3200" spc="9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31182" y="732535"/>
            <a:ext cx="27940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165" dirty="0"/>
              <a:t>Introduction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3220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63855" algn="l"/>
                <a:tab pos="2419350" algn="l"/>
              </a:tabLst>
            </a:pPr>
            <a:r>
              <a:rPr dirty="0"/>
              <a:t>To</a:t>
            </a:r>
            <a:r>
              <a:rPr spc="-5" dirty="0"/>
              <a:t> </a:t>
            </a:r>
            <a:r>
              <a:rPr dirty="0"/>
              <a:t>illustrate competitive </a:t>
            </a:r>
            <a:r>
              <a:rPr spc="-5" dirty="0"/>
              <a:t>learning,</a:t>
            </a:r>
            <a:r>
              <a:rPr spc="10" dirty="0"/>
              <a:t> </a:t>
            </a:r>
            <a:r>
              <a:rPr spc="-5" dirty="0"/>
              <a:t>consider</a:t>
            </a:r>
            <a:r>
              <a:rPr spc="5" dirty="0"/>
              <a:t> </a:t>
            </a:r>
            <a:r>
              <a:rPr spc="-5" dirty="0"/>
              <a:t>the </a:t>
            </a:r>
            <a:r>
              <a:rPr dirty="0"/>
              <a:t> </a:t>
            </a:r>
            <a:r>
              <a:rPr spc="-5" dirty="0"/>
              <a:t>Kohonen</a:t>
            </a:r>
            <a:r>
              <a:rPr spc="-10" dirty="0"/>
              <a:t> </a:t>
            </a:r>
            <a:r>
              <a:rPr spc="-5" dirty="0"/>
              <a:t>network</a:t>
            </a:r>
            <a:r>
              <a:rPr spc="5" dirty="0"/>
              <a:t> </a:t>
            </a:r>
            <a:r>
              <a:rPr spc="-5" dirty="0"/>
              <a:t>with</a:t>
            </a:r>
            <a:r>
              <a:rPr dirty="0"/>
              <a:t> </a:t>
            </a:r>
            <a:r>
              <a:rPr spc="-5" dirty="0"/>
              <a:t>100</a:t>
            </a:r>
            <a:r>
              <a:rPr spc="5" dirty="0"/>
              <a:t> </a:t>
            </a:r>
            <a:r>
              <a:rPr spc="-5" dirty="0"/>
              <a:t>neurons</a:t>
            </a:r>
            <a:r>
              <a:rPr dirty="0"/>
              <a:t> arranged </a:t>
            </a:r>
            <a:r>
              <a:rPr spc="-5" dirty="0"/>
              <a:t>in</a:t>
            </a:r>
            <a:r>
              <a:rPr spc="20" dirty="0"/>
              <a:t> </a:t>
            </a:r>
            <a:r>
              <a:rPr spc="-5" dirty="0"/>
              <a:t>the </a:t>
            </a:r>
            <a:r>
              <a:rPr spc="-735" dirty="0"/>
              <a:t> </a:t>
            </a:r>
            <a:r>
              <a:rPr spc="-5" dirty="0"/>
              <a:t>form of</a:t>
            </a:r>
            <a:r>
              <a:rPr spc="5" dirty="0"/>
              <a:t> </a:t>
            </a:r>
            <a:r>
              <a:rPr dirty="0"/>
              <a:t>a</a:t>
            </a:r>
            <a:r>
              <a:rPr spc="20" dirty="0"/>
              <a:t> </a:t>
            </a:r>
            <a:r>
              <a:rPr spc="-5" dirty="0"/>
              <a:t>two-dimensional</a:t>
            </a:r>
            <a:r>
              <a:rPr dirty="0"/>
              <a:t> lattice</a:t>
            </a:r>
            <a:r>
              <a:rPr spc="5" dirty="0"/>
              <a:t> </a:t>
            </a:r>
            <a:r>
              <a:rPr dirty="0"/>
              <a:t>with</a:t>
            </a:r>
            <a:r>
              <a:rPr spc="5" dirty="0"/>
              <a:t> </a:t>
            </a:r>
            <a:r>
              <a:rPr dirty="0"/>
              <a:t>10</a:t>
            </a:r>
            <a:r>
              <a:rPr spc="5" dirty="0"/>
              <a:t> </a:t>
            </a:r>
            <a:r>
              <a:rPr dirty="0"/>
              <a:t>rows</a:t>
            </a:r>
            <a:r>
              <a:rPr spc="-10" dirty="0"/>
              <a:t> </a:t>
            </a:r>
            <a:r>
              <a:rPr spc="-5" dirty="0"/>
              <a:t>and </a:t>
            </a:r>
            <a:r>
              <a:rPr spc="-735" dirty="0"/>
              <a:t> </a:t>
            </a:r>
            <a:r>
              <a:rPr dirty="0"/>
              <a:t>10</a:t>
            </a:r>
            <a:r>
              <a:rPr spc="20" dirty="0"/>
              <a:t> </a:t>
            </a:r>
            <a:r>
              <a:rPr spc="-5" dirty="0"/>
              <a:t>columns.	</a:t>
            </a:r>
            <a:r>
              <a:rPr dirty="0"/>
              <a:t>The</a:t>
            </a:r>
            <a:r>
              <a:rPr spc="-5" dirty="0"/>
              <a:t> network</a:t>
            </a:r>
            <a:r>
              <a:rPr dirty="0"/>
              <a:t> </a:t>
            </a:r>
            <a:r>
              <a:rPr spc="-5" dirty="0"/>
              <a:t>is</a:t>
            </a:r>
            <a:r>
              <a:rPr spc="-10" dirty="0"/>
              <a:t> </a:t>
            </a:r>
            <a:r>
              <a:rPr spc="-5" dirty="0"/>
              <a:t>required</a:t>
            </a:r>
            <a:r>
              <a:rPr spc="15" dirty="0"/>
              <a:t> </a:t>
            </a:r>
            <a:r>
              <a:rPr dirty="0"/>
              <a:t>to </a:t>
            </a:r>
            <a:r>
              <a:rPr spc="-5" dirty="0"/>
              <a:t>classify </a:t>
            </a:r>
            <a:r>
              <a:rPr dirty="0"/>
              <a:t> </a:t>
            </a:r>
            <a:r>
              <a:rPr spc="-5" dirty="0"/>
              <a:t>two-dimensional</a:t>
            </a:r>
            <a:r>
              <a:rPr dirty="0"/>
              <a:t> </a:t>
            </a:r>
            <a:r>
              <a:rPr spc="-5" dirty="0"/>
              <a:t>input</a:t>
            </a:r>
            <a:r>
              <a:rPr dirty="0"/>
              <a:t> vectors </a:t>
            </a:r>
            <a:r>
              <a:rPr dirty="0">
                <a:latin typeface="Symbol"/>
                <a:cs typeface="Symbol"/>
              </a:rPr>
              <a:t></a:t>
            </a:r>
            <a:r>
              <a:rPr spc="10" dirty="0"/>
              <a:t> </a:t>
            </a:r>
            <a:r>
              <a:rPr spc="-5" dirty="0"/>
              <a:t>each</a:t>
            </a:r>
            <a:r>
              <a:rPr spc="5" dirty="0"/>
              <a:t> </a:t>
            </a:r>
            <a:r>
              <a:rPr spc="-5" dirty="0"/>
              <a:t>neuron</a:t>
            </a:r>
            <a:r>
              <a:rPr spc="5" dirty="0"/>
              <a:t> </a:t>
            </a:r>
            <a:r>
              <a:rPr spc="-5" dirty="0"/>
              <a:t>in</a:t>
            </a:r>
            <a:r>
              <a:rPr spc="5" dirty="0"/>
              <a:t> </a:t>
            </a:r>
            <a:r>
              <a:rPr dirty="0"/>
              <a:t>the </a:t>
            </a:r>
            <a:r>
              <a:rPr spc="-735" dirty="0"/>
              <a:t> </a:t>
            </a:r>
            <a:r>
              <a:rPr spc="-5" dirty="0"/>
              <a:t>network</a:t>
            </a:r>
            <a:r>
              <a:rPr dirty="0"/>
              <a:t> </a:t>
            </a:r>
            <a:r>
              <a:rPr spc="-5" dirty="0"/>
              <a:t>should</a:t>
            </a:r>
            <a:r>
              <a:rPr dirty="0"/>
              <a:t> </a:t>
            </a:r>
            <a:r>
              <a:rPr spc="-5" dirty="0"/>
              <a:t>respond</a:t>
            </a:r>
            <a:r>
              <a:rPr dirty="0"/>
              <a:t> </a:t>
            </a:r>
            <a:r>
              <a:rPr spc="-5" dirty="0"/>
              <a:t>only</a:t>
            </a:r>
            <a:r>
              <a:rPr spc="5" dirty="0"/>
              <a:t> </a:t>
            </a:r>
            <a:r>
              <a:rPr spc="-5" dirty="0"/>
              <a:t>to</a:t>
            </a:r>
            <a:r>
              <a:rPr dirty="0"/>
              <a:t> </a:t>
            </a:r>
            <a:r>
              <a:rPr spc="-5" dirty="0"/>
              <a:t>the</a:t>
            </a:r>
            <a:r>
              <a:rPr dirty="0"/>
              <a:t> input</a:t>
            </a:r>
            <a:r>
              <a:rPr spc="-5" dirty="0"/>
              <a:t> vectors </a:t>
            </a:r>
            <a:r>
              <a:rPr dirty="0"/>
              <a:t> </a:t>
            </a:r>
            <a:r>
              <a:rPr spc="-5" dirty="0"/>
              <a:t>occurring</a:t>
            </a:r>
            <a:r>
              <a:rPr spc="10" dirty="0"/>
              <a:t> </a:t>
            </a:r>
            <a:r>
              <a:rPr spc="-5" dirty="0"/>
              <a:t>in</a:t>
            </a:r>
            <a:r>
              <a:rPr dirty="0"/>
              <a:t> its</a:t>
            </a:r>
            <a:r>
              <a:rPr spc="-5" dirty="0"/>
              <a:t> </a:t>
            </a:r>
            <a:r>
              <a:rPr dirty="0"/>
              <a:t>region.</a:t>
            </a:r>
          </a:p>
          <a:p>
            <a:pPr marL="363220" marR="139700" indent="-342900">
              <a:lnSpc>
                <a:spcPct val="100400"/>
              </a:lnSpc>
              <a:spcBef>
                <a:spcPts val="715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63855" algn="l"/>
              </a:tabLst>
            </a:pPr>
            <a:r>
              <a:rPr dirty="0"/>
              <a:t>The </a:t>
            </a:r>
            <a:r>
              <a:rPr spc="-5" dirty="0"/>
              <a:t>network</a:t>
            </a:r>
            <a:r>
              <a:rPr spc="5" dirty="0"/>
              <a:t> </a:t>
            </a:r>
            <a:r>
              <a:rPr spc="-5" dirty="0"/>
              <a:t>is</a:t>
            </a:r>
            <a:r>
              <a:rPr dirty="0"/>
              <a:t> trained</a:t>
            </a:r>
            <a:r>
              <a:rPr spc="5" dirty="0"/>
              <a:t> </a:t>
            </a:r>
            <a:r>
              <a:rPr spc="-5" dirty="0"/>
              <a:t>with</a:t>
            </a:r>
            <a:r>
              <a:rPr spc="5" dirty="0"/>
              <a:t> </a:t>
            </a:r>
            <a:r>
              <a:rPr spc="-5" dirty="0"/>
              <a:t>1000</a:t>
            </a:r>
            <a:r>
              <a:rPr spc="5" dirty="0"/>
              <a:t> </a:t>
            </a:r>
            <a:r>
              <a:rPr spc="-5" dirty="0"/>
              <a:t>two-dimensional </a:t>
            </a:r>
            <a:r>
              <a:rPr spc="-735" dirty="0"/>
              <a:t> </a:t>
            </a:r>
            <a:r>
              <a:rPr spc="-5" dirty="0"/>
              <a:t>input</a:t>
            </a:r>
            <a:r>
              <a:rPr spc="-10" dirty="0"/>
              <a:t> </a:t>
            </a:r>
            <a:r>
              <a:rPr dirty="0"/>
              <a:t>vectors</a:t>
            </a:r>
            <a:r>
              <a:rPr spc="-5" dirty="0"/>
              <a:t> </a:t>
            </a:r>
            <a:r>
              <a:rPr dirty="0"/>
              <a:t>generated </a:t>
            </a:r>
            <a:r>
              <a:rPr spc="-5" dirty="0"/>
              <a:t>randomly</a:t>
            </a:r>
            <a:r>
              <a:rPr dirty="0"/>
              <a:t> </a:t>
            </a:r>
            <a:r>
              <a:rPr spc="-5" dirty="0"/>
              <a:t>in</a:t>
            </a:r>
            <a:r>
              <a:rPr dirty="0"/>
              <a:t> a </a:t>
            </a:r>
            <a:r>
              <a:rPr spc="-5" dirty="0"/>
              <a:t>square </a:t>
            </a:r>
            <a:r>
              <a:rPr dirty="0"/>
              <a:t> </a:t>
            </a:r>
            <a:r>
              <a:rPr spc="-5" dirty="0"/>
              <a:t>region</a:t>
            </a:r>
            <a:r>
              <a:rPr dirty="0"/>
              <a:t> </a:t>
            </a:r>
            <a:r>
              <a:rPr spc="-5" dirty="0"/>
              <a:t>in</a:t>
            </a:r>
            <a:r>
              <a:rPr dirty="0"/>
              <a:t> </a:t>
            </a:r>
            <a:r>
              <a:rPr spc="-5" dirty="0"/>
              <a:t>the</a:t>
            </a:r>
            <a:r>
              <a:rPr spc="15" dirty="0"/>
              <a:t> </a:t>
            </a:r>
            <a:r>
              <a:rPr spc="-5" dirty="0"/>
              <a:t>interval</a:t>
            </a:r>
            <a:r>
              <a:rPr dirty="0"/>
              <a:t> between</a:t>
            </a:r>
            <a:r>
              <a:rPr spc="-5" dirty="0"/>
              <a:t> </a:t>
            </a:r>
            <a:r>
              <a:rPr dirty="0"/>
              <a:t>–1 </a:t>
            </a:r>
            <a:r>
              <a:rPr spc="-5" dirty="0"/>
              <a:t>and</a:t>
            </a:r>
            <a:r>
              <a:rPr spc="-10" dirty="0"/>
              <a:t> </a:t>
            </a:r>
            <a:r>
              <a:rPr spc="-5" dirty="0"/>
              <a:t>+1.</a:t>
            </a:r>
            <a:r>
              <a:rPr spc="15" dirty="0"/>
              <a:t> </a:t>
            </a:r>
            <a:r>
              <a:rPr dirty="0"/>
              <a:t>The </a:t>
            </a:r>
            <a:r>
              <a:rPr spc="5" dirty="0"/>
              <a:t> </a:t>
            </a:r>
            <a:r>
              <a:rPr spc="-5" dirty="0"/>
              <a:t>learning</a:t>
            </a:r>
            <a:r>
              <a:rPr dirty="0"/>
              <a:t> rate parameter</a:t>
            </a:r>
            <a:r>
              <a:rPr spc="-5" dirty="0"/>
              <a:t> </a:t>
            </a:r>
            <a:r>
              <a:rPr dirty="0">
                <a:latin typeface="Symbol"/>
                <a:cs typeface="Symbol"/>
              </a:rPr>
              <a:t></a:t>
            </a:r>
            <a:r>
              <a:rPr spc="5" dirty="0"/>
              <a:t> </a:t>
            </a:r>
            <a:r>
              <a:rPr spc="-5" dirty="0"/>
              <a:t>is equal</a:t>
            </a:r>
            <a:r>
              <a:rPr spc="10" dirty="0"/>
              <a:t> </a:t>
            </a:r>
            <a:r>
              <a:rPr spc="-5" dirty="0"/>
              <a:t>to</a:t>
            </a:r>
            <a:r>
              <a:rPr dirty="0"/>
              <a:t> </a:t>
            </a:r>
            <a:r>
              <a:rPr spc="-5" dirty="0"/>
              <a:t>0.1.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20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26667" y="907795"/>
            <a:ext cx="8004809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75" dirty="0"/>
              <a:t>Competitive</a:t>
            </a:r>
            <a:r>
              <a:rPr sz="3200" dirty="0"/>
              <a:t> </a:t>
            </a:r>
            <a:r>
              <a:rPr sz="3200" spc="105" dirty="0"/>
              <a:t>learning</a:t>
            </a:r>
            <a:r>
              <a:rPr sz="3200" spc="15" dirty="0"/>
              <a:t> </a:t>
            </a:r>
            <a:r>
              <a:rPr sz="3200" spc="90" dirty="0"/>
              <a:t>in</a:t>
            </a:r>
            <a:r>
              <a:rPr sz="3200" spc="-15" dirty="0"/>
              <a:t> </a:t>
            </a:r>
            <a:r>
              <a:rPr sz="3200" spc="110" dirty="0"/>
              <a:t>the</a:t>
            </a:r>
            <a:r>
              <a:rPr sz="3200" spc="15" dirty="0"/>
              <a:t> </a:t>
            </a:r>
            <a:r>
              <a:rPr sz="3200" spc="95" dirty="0"/>
              <a:t>Kohonen</a:t>
            </a:r>
            <a:r>
              <a:rPr sz="3200" dirty="0"/>
              <a:t> </a:t>
            </a:r>
            <a:r>
              <a:rPr sz="3200" spc="125" dirty="0"/>
              <a:t>network</a:t>
            </a:r>
            <a:endParaRPr sz="32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1615" y="1162303"/>
            <a:ext cx="8121650" cy="5147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3071495" algn="l"/>
                <a:tab pos="47117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contrast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supervised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learning,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unsupervised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 </a:t>
            </a:r>
            <a:r>
              <a:rPr sz="3000" spc="-7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55" dirty="0">
                <a:solidFill>
                  <a:srgbClr val="FAFD00"/>
                </a:solidFill>
                <a:latin typeface="Times New Roman"/>
                <a:cs typeface="Times New Roman"/>
              </a:rPr>
              <a:t>self-organised </a:t>
            </a:r>
            <a:r>
              <a:rPr sz="3000" spc="100" dirty="0">
                <a:solidFill>
                  <a:srgbClr val="FAFD00"/>
                </a:solidFill>
                <a:latin typeface="Times New Roman"/>
                <a:cs typeface="Times New Roman"/>
              </a:rPr>
              <a:t>learning</a:t>
            </a:r>
            <a:r>
              <a:rPr sz="3000" spc="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does not require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external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teacher.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During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training session,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neural network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receives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number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different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input patterns,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discovers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significant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features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these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patterns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learns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how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classify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input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data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into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appropriate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categories.	Unsupervised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learning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tends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follow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neuro-biological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organisation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brain.</a:t>
            </a:r>
            <a:endParaRPr sz="3000">
              <a:latin typeface="Times New Roman"/>
              <a:cs typeface="Times New Roman"/>
            </a:endParaRPr>
          </a:p>
          <a:p>
            <a:pPr marL="354965" marR="669925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Unsupervised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learning algorithms aim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learn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rapidly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used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real-time.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5728" y="1695703"/>
            <a:ext cx="8030209" cy="3683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27711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1949,</a:t>
            </a:r>
            <a:r>
              <a:rPr sz="3000" spc="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Donald</a:t>
            </a:r>
            <a:r>
              <a:rPr sz="3000" spc="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Hebb</a:t>
            </a:r>
            <a:r>
              <a:rPr sz="3000" spc="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proposed</a:t>
            </a:r>
            <a:r>
              <a:rPr sz="3000" spc="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one</a:t>
            </a:r>
            <a:r>
              <a:rPr sz="3000" spc="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key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ideas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biological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learning,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commonly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known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Hebb’s</a:t>
            </a:r>
            <a:r>
              <a:rPr sz="3000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Law</a:t>
            </a:r>
            <a:r>
              <a:rPr sz="3000" spc="80" dirty="0">
                <a:solidFill>
                  <a:srgbClr val="FFFFFF"/>
                </a:solidFill>
                <a:latin typeface="Times New Roman"/>
                <a:cs typeface="Times New Roman"/>
              </a:rPr>
              <a:t>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Hebb’s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Law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states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if neuron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30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near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enough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excite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neuron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j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repeatedly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participates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its activation,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synaptic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connection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between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these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two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strengthened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j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becomes more sensitive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stimuli from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16070" y="694435"/>
            <a:ext cx="382333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155" dirty="0"/>
              <a:t>Hebbian</a:t>
            </a:r>
            <a:r>
              <a:rPr spc="-60" dirty="0"/>
              <a:t> </a:t>
            </a:r>
            <a:r>
              <a:rPr spc="135" dirty="0"/>
              <a:t>learning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1615" y="781303"/>
            <a:ext cx="8046084" cy="6045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Hebb’s Law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represented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form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two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rules:</a:t>
            </a:r>
            <a:endParaRPr sz="3000">
              <a:latin typeface="Times New Roman"/>
              <a:cs typeface="Times New Roman"/>
            </a:endParaRPr>
          </a:p>
          <a:p>
            <a:pPr marL="354965" marR="29845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Font typeface="Times New Roman"/>
              <a:buAutoNum type="arabicPeriod"/>
              <a:tabLst>
                <a:tab pos="395605" algn="l"/>
              </a:tabLst>
            </a:pPr>
            <a:r>
              <a:rPr dirty="0"/>
              <a:t>	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If </a:t>
            </a: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two </a:t>
            </a:r>
            <a:r>
              <a:rPr sz="3000" spc="114" dirty="0">
                <a:solidFill>
                  <a:srgbClr val="FAFD00"/>
                </a:solidFill>
                <a:latin typeface="Times New Roman"/>
                <a:cs typeface="Times New Roman"/>
              </a:rPr>
              <a:t>neurons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on 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either </a:t>
            </a:r>
            <a:r>
              <a:rPr sz="3000" spc="35" dirty="0">
                <a:solidFill>
                  <a:srgbClr val="FAFD00"/>
                </a:solidFill>
                <a:latin typeface="Times New Roman"/>
                <a:cs typeface="Times New Roman"/>
              </a:rPr>
              <a:t>side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of </a:t>
            </a:r>
            <a:r>
              <a:rPr sz="3000" spc="170" dirty="0">
                <a:solidFill>
                  <a:srgbClr val="FAFD00"/>
                </a:solidFill>
                <a:latin typeface="Times New Roman"/>
                <a:cs typeface="Times New Roman"/>
              </a:rPr>
              <a:t>a </a:t>
            </a:r>
            <a:r>
              <a:rPr sz="3000" spc="65" dirty="0">
                <a:solidFill>
                  <a:srgbClr val="FAFD00"/>
                </a:solidFill>
                <a:latin typeface="Times New Roman"/>
                <a:cs typeface="Times New Roman"/>
              </a:rPr>
              <a:t>connection </a:t>
            </a:r>
            <a:r>
              <a:rPr sz="3000" spc="7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65" dirty="0">
                <a:solidFill>
                  <a:srgbClr val="FAFD00"/>
                </a:solidFill>
                <a:latin typeface="Times New Roman"/>
                <a:cs typeface="Times New Roman"/>
              </a:rPr>
              <a:t>are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90" dirty="0">
                <a:solidFill>
                  <a:srgbClr val="FAFD00"/>
                </a:solidFill>
                <a:latin typeface="Times New Roman"/>
                <a:cs typeface="Times New Roman"/>
              </a:rPr>
              <a:t>activated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65" dirty="0">
                <a:solidFill>
                  <a:srgbClr val="FAFD00"/>
                </a:solidFill>
                <a:latin typeface="Times New Roman"/>
                <a:cs typeface="Times New Roman"/>
              </a:rPr>
              <a:t>synchronously,</a:t>
            </a:r>
            <a:r>
              <a:rPr sz="3000" spc="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20" dirty="0">
                <a:solidFill>
                  <a:srgbClr val="FAFD00"/>
                </a:solidFill>
                <a:latin typeface="Times New Roman"/>
                <a:cs typeface="Times New Roman"/>
              </a:rPr>
              <a:t>then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weight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of </a:t>
            </a:r>
            <a:r>
              <a:rPr sz="3000" spc="-7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65" dirty="0">
                <a:solidFill>
                  <a:srgbClr val="FAFD00"/>
                </a:solidFill>
                <a:latin typeface="Times New Roman"/>
                <a:cs typeface="Times New Roman"/>
              </a:rPr>
              <a:t>that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60" dirty="0">
                <a:solidFill>
                  <a:srgbClr val="FAFD00"/>
                </a:solidFill>
                <a:latin typeface="Times New Roman"/>
                <a:cs typeface="Times New Roman"/>
              </a:rPr>
              <a:t>connection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is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increased.</a:t>
            </a:r>
            <a:endParaRPr sz="3000">
              <a:latin typeface="Times New Roman"/>
              <a:cs typeface="Times New Roman"/>
            </a:endParaRPr>
          </a:p>
          <a:p>
            <a:pPr marL="354965" marR="253365" indent="-342900">
              <a:lnSpc>
                <a:spcPct val="100000"/>
              </a:lnSpc>
              <a:spcBef>
                <a:spcPts val="1430"/>
              </a:spcBef>
              <a:buClr>
                <a:srgbClr val="FAFD00"/>
              </a:buClr>
              <a:buFont typeface="Times New Roman"/>
              <a:buAutoNum type="arabicPeriod"/>
              <a:tabLst>
                <a:tab pos="395605" algn="l"/>
              </a:tabLst>
            </a:pPr>
            <a:r>
              <a:rPr dirty="0"/>
              <a:t>	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If </a:t>
            </a: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two </a:t>
            </a:r>
            <a:r>
              <a:rPr sz="3000" spc="114" dirty="0">
                <a:solidFill>
                  <a:srgbClr val="FAFD00"/>
                </a:solidFill>
                <a:latin typeface="Times New Roman"/>
                <a:cs typeface="Times New Roman"/>
              </a:rPr>
              <a:t>neurons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on 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either </a:t>
            </a:r>
            <a:r>
              <a:rPr sz="3000" spc="35" dirty="0">
                <a:solidFill>
                  <a:srgbClr val="FAFD00"/>
                </a:solidFill>
                <a:latin typeface="Times New Roman"/>
                <a:cs typeface="Times New Roman"/>
              </a:rPr>
              <a:t>side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of </a:t>
            </a:r>
            <a:r>
              <a:rPr sz="3000" spc="170" dirty="0">
                <a:solidFill>
                  <a:srgbClr val="FAFD00"/>
                </a:solidFill>
                <a:latin typeface="Times New Roman"/>
                <a:cs typeface="Times New Roman"/>
              </a:rPr>
              <a:t>a </a:t>
            </a:r>
            <a:r>
              <a:rPr sz="3000" spc="65" dirty="0">
                <a:solidFill>
                  <a:srgbClr val="FAFD00"/>
                </a:solidFill>
                <a:latin typeface="Times New Roman"/>
                <a:cs typeface="Times New Roman"/>
              </a:rPr>
              <a:t>connection </a:t>
            </a:r>
            <a:r>
              <a:rPr sz="3000" spc="7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65" dirty="0">
                <a:solidFill>
                  <a:srgbClr val="FAFD00"/>
                </a:solidFill>
                <a:latin typeface="Times New Roman"/>
                <a:cs typeface="Times New Roman"/>
              </a:rPr>
              <a:t>are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90" dirty="0">
                <a:solidFill>
                  <a:srgbClr val="FAFD00"/>
                </a:solidFill>
                <a:latin typeface="Times New Roman"/>
                <a:cs typeface="Times New Roman"/>
              </a:rPr>
              <a:t>activated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70" dirty="0">
                <a:solidFill>
                  <a:srgbClr val="FAFD00"/>
                </a:solidFill>
                <a:latin typeface="Times New Roman"/>
                <a:cs typeface="Times New Roman"/>
              </a:rPr>
              <a:t>asynchronously,</a:t>
            </a:r>
            <a:r>
              <a:rPr sz="3000" spc="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20" dirty="0">
                <a:solidFill>
                  <a:srgbClr val="FAFD00"/>
                </a:solidFill>
                <a:latin typeface="Times New Roman"/>
                <a:cs typeface="Times New Roman"/>
              </a:rPr>
              <a:t>then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weight </a:t>
            </a:r>
            <a:r>
              <a:rPr sz="3000" spc="-7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65" dirty="0">
                <a:solidFill>
                  <a:srgbClr val="FAFD00"/>
                </a:solidFill>
                <a:latin typeface="Times New Roman"/>
                <a:cs typeface="Times New Roman"/>
              </a:rPr>
              <a:t>that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60" dirty="0">
                <a:solidFill>
                  <a:srgbClr val="FAFD00"/>
                </a:solidFill>
                <a:latin typeface="Times New Roman"/>
                <a:cs typeface="Times New Roman"/>
              </a:rPr>
              <a:t>connection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is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decreased.</a:t>
            </a:r>
            <a:endParaRPr sz="3000">
              <a:latin typeface="Times New Roman"/>
              <a:cs typeface="Times New Roman"/>
            </a:endParaRPr>
          </a:p>
          <a:p>
            <a:pPr marL="354965" marR="459740">
              <a:lnSpc>
                <a:spcPct val="100000"/>
              </a:lnSpc>
              <a:spcBef>
                <a:spcPts val="2040"/>
              </a:spcBef>
              <a:tabLst>
                <a:tab pos="3269615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Hebb’s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Law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provides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basis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learning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without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teacher.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Learning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here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30" dirty="0">
                <a:solidFill>
                  <a:srgbClr val="FAFD00"/>
                </a:solidFill>
                <a:latin typeface="Times New Roman"/>
                <a:cs typeface="Times New Roman"/>
              </a:rPr>
              <a:t>local </a:t>
            </a:r>
            <a:r>
              <a:rPr sz="3000" spc="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95" dirty="0">
                <a:solidFill>
                  <a:srgbClr val="FAFD00"/>
                </a:solidFill>
                <a:latin typeface="Times New Roman"/>
                <a:cs typeface="Times New Roman"/>
              </a:rPr>
              <a:t>phenomenon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occurring without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feedback from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environment.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90015" y="1009903"/>
            <a:ext cx="8033384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365" marR="304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810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Using Hebb’s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Law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can express 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adjustment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applied to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weight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sz="3000" i="1" spc="-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ij</a:t>
            </a:r>
            <a:r>
              <a:rPr sz="2000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iteration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p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following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form: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6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915415" y="3132834"/>
            <a:ext cx="810196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special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case,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represent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Hebb’s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Law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follows: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58315" y="4587570"/>
            <a:ext cx="7821930" cy="1590040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95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where </a:t>
            </a:r>
            <a:r>
              <a:rPr sz="3150" spc="-95" dirty="0">
                <a:solidFill>
                  <a:srgbClr val="FFFFFF"/>
                </a:solidFill>
                <a:latin typeface="Symbol"/>
                <a:cs typeface="Symbol"/>
              </a:rPr>
              <a:t></a:t>
            </a:r>
            <a:r>
              <a:rPr sz="315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learning rate</a:t>
            </a:r>
            <a:r>
              <a:rPr sz="3000" i="1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parameter.</a:t>
            </a:r>
            <a:endParaRPr sz="30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640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equation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referred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as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60" dirty="0">
                <a:solidFill>
                  <a:srgbClr val="FAFD00"/>
                </a:solidFill>
                <a:latin typeface="Times New Roman"/>
                <a:cs typeface="Times New Roman"/>
              </a:rPr>
              <a:t>activity </a:t>
            </a:r>
            <a:r>
              <a:rPr sz="3000" spc="140" dirty="0">
                <a:solidFill>
                  <a:srgbClr val="FAFD00"/>
                </a:solidFill>
                <a:latin typeface="Times New Roman"/>
                <a:cs typeface="Times New Roman"/>
              </a:rPr>
              <a:t>product </a:t>
            </a:r>
            <a:r>
              <a:rPr sz="3000" spc="-7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95" dirty="0">
                <a:solidFill>
                  <a:srgbClr val="FAFD00"/>
                </a:solidFill>
                <a:latin typeface="Times New Roman"/>
                <a:cs typeface="Times New Roman"/>
              </a:rPr>
              <a:t>rule</a:t>
            </a:r>
            <a:r>
              <a:rPr sz="3000" spc="9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5415" y="857503"/>
            <a:ext cx="7920990" cy="2311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Hebbian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learning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implies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weights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only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increase. To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resolve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 problem,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might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impose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limit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 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growth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synaptic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weights.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can be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done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introducing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non-linear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forgetting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factor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Hebb’s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Law: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258124" y="3522978"/>
            <a:ext cx="7484109" cy="2847975"/>
          </a:xfrm>
          <a:prstGeom prst="rect">
            <a:avLst/>
          </a:prstGeom>
        </p:spPr>
        <p:txBody>
          <a:bodyPr vert="horz" wrap="square" lIns="0" tIns="2806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10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where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Symbol"/>
                <a:cs typeface="Symbol"/>
              </a:rPr>
              <a:t>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forgetting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factor.</a:t>
            </a:r>
            <a:endParaRPr sz="30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2110"/>
              </a:spcBef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Forgetting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factor usually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falls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interval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between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0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1, typically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between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0.01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0.1,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allow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only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little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“forgetting”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while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limiting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weight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growth.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79167" y="618235"/>
            <a:ext cx="609727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155" dirty="0"/>
              <a:t>Hebbian</a:t>
            </a:r>
            <a:r>
              <a:rPr spc="-30" dirty="0"/>
              <a:t> </a:t>
            </a:r>
            <a:r>
              <a:rPr spc="135" dirty="0"/>
              <a:t>learning</a:t>
            </a:r>
            <a:r>
              <a:rPr spc="-15" dirty="0"/>
              <a:t> </a:t>
            </a:r>
            <a:r>
              <a:rPr spc="145" dirty="0"/>
              <a:t>algorithm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928116" y="1901951"/>
            <a:ext cx="1021080" cy="50800"/>
            <a:chOff x="928116" y="1901951"/>
            <a:chExt cx="1021080" cy="50800"/>
          </a:xfrm>
        </p:grpSpPr>
        <p:sp>
          <p:nvSpPr>
            <p:cNvPr id="4" name="object 4"/>
            <p:cNvSpPr/>
            <p:nvPr/>
          </p:nvSpPr>
          <p:spPr>
            <a:xfrm>
              <a:off x="943356" y="191719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8116" y="190195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928116" y="3730751"/>
            <a:ext cx="1021080" cy="50800"/>
            <a:chOff x="928116" y="3730751"/>
            <a:chExt cx="1021080" cy="50800"/>
          </a:xfrm>
        </p:grpSpPr>
        <p:sp>
          <p:nvSpPr>
            <p:cNvPr id="7" name="object 7"/>
            <p:cNvSpPr/>
            <p:nvPr/>
          </p:nvSpPr>
          <p:spPr>
            <a:xfrm>
              <a:off x="943356" y="374599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28116" y="373075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15415" y="1467103"/>
            <a:ext cx="8114030" cy="2768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-2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1:</a:t>
            </a:r>
            <a:r>
              <a:rPr sz="3000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75" dirty="0">
                <a:solidFill>
                  <a:srgbClr val="FAFD00"/>
                </a:solidFill>
                <a:latin typeface="Times New Roman"/>
                <a:cs typeface="Times New Roman"/>
              </a:rPr>
              <a:t>Initialisation.</a:t>
            </a:r>
            <a:endParaRPr sz="3000">
              <a:latin typeface="Times New Roman"/>
              <a:cs typeface="Times New Roman"/>
            </a:endParaRPr>
          </a:p>
          <a:p>
            <a:pPr marL="354965" marR="5080">
              <a:lnSpc>
                <a:spcPct val="100000"/>
              </a:lnSpc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initial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synaptic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weights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and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thresholds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small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random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say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interval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[0,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1].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2:</a:t>
            </a:r>
            <a:r>
              <a:rPr sz="3000" spc="-3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55" dirty="0">
                <a:solidFill>
                  <a:srgbClr val="FAFD00"/>
                </a:solidFill>
                <a:latin typeface="Times New Roman"/>
                <a:cs typeface="Times New Roman"/>
              </a:rPr>
              <a:t>Activation.</a:t>
            </a:r>
            <a:endParaRPr sz="3000">
              <a:latin typeface="Times New Roman"/>
              <a:cs typeface="Times New Roman"/>
            </a:endParaRPr>
          </a:p>
          <a:p>
            <a:pPr marL="354965">
              <a:lnSpc>
                <a:spcPct val="100000"/>
              </a:lnSpc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Compute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neuron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output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at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iteration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32915" y="5587997"/>
            <a:ext cx="8074659" cy="934085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38100" marR="30480">
              <a:lnSpc>
                <a:spcPts val="3550"/>
              </a:lnSpc>
              <a:spcBef>
                <a:spcPts val="250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where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neuron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inputs,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Symbol"/>
                <a:cs typeface="Symbol"/>
              </a:rPr>
              <a:t></a:t>
            </a:r>
            <a:r>
              <a:rPr sz="3000" i="1" spc="-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j</a:t>
            </a:r>
            <a:r>
              <a:rPr sz="3000" i="1" spc="359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threshold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neuron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j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04316" y="1292351"/>
            <a:ext cx="1021080" cy="50800"/>
            <a:chOff x="1004316" y="1292351"/>
            <a:chExt cx="1021080" cy="50800"/>
          </a:xfrm>
        </p:grpSpPr>
        <p:sp>
          <p:nvSpPr>
            <p:cNvPr id="3" name="object 3"/>
            <p:cNvSpPr/>
            <p:nvPr/>
          </p:nvSpPr>
          <p:spPr>
            <a:xfrm>
              <a:off x="1019556" y="130759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129235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991615" y="857503"/>
            <a:ext cx="571944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3:</a:t>
            </a:r>
            <a:r>
              <a:rPr sz="3000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Learning.</a:t>
            </a:r>
            <a:endParaRPr sz="3000">
              <a:latin typeface="Times New Roman"/>
              <a:cs typeface="Times New Roman"/>
            </a:endParaRPr>
          </a:p>
          <a:p>
            <a:pPr marL="354965">
              <a:lnSpc>
                <a:spcPct val="100000"/>
              </a:lnSpc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Update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weights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network: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09115" y="2692399"/>
            <a:ext cx="7985759" cy="16960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where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Symbol"/>
                <a:cs typeface="Symbol"/>
              </a:rPr>
              <a:t>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sz="3000" i="1" spc="-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ij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)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weight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correction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iteration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  <a:p>
            <a:pPr marL="38100" marR="1367790">
              <a:lnSpc>
                <a:spcPct val="100000"/>
              </a:lnSpc>
              <a:spcBef>
                <a:spcPts val="2350"/>
              </a:spcBef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weight correction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determined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generalised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activity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product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rule:</a:t>
            </a:r>
            <a:endParaRPr sz="30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004316" y="5711951"/>
            <a:ext cx="1021080" cy="50800"/>
            <a:chOff x="1004316" y="5711951"/>
            <a:chExt cx="1021080" cy="50800"/>
          </a:xfrm>
        </p:grpSpPr>
        <p:sp>
          <p:nvSpPr>
            <p:cNvPr id="8" name="object 8"/>
            <p:cNvSpPr/>
            <p:nvPr/>
          </p:nvSpPr>
          <p:spPr>
            <a:xfrm>
              <a:off x="1019556" y="572719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04316" y="571195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991615" y="5277101"/>
            <a:ext cx="7350759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4:</a:t>
            </a:r>
            <a:r>
              <a:rPr sz="3000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10" dirty="0">
                <a:solidFill>
                  <a:srgbClr val="FAFD00"/>
                </a:solidFill>
                <a:latin typeface="Times New Roman"/>
                <a:cs typeface="Times New Roman"/>
              </a:rPr>
              <a:t>Iteration.</a:t>
            </a:r>
            <a:endParaRPr sz="3000">
              <a:latin typeface="Times New Roman"/>
              <a:cs typeface="Times New Roman"/>
            </a:endParaRPr>
          </a:p>
          <a:p>
            <a:pPr marL="354965">
              <a:lnSpc>
                <a:spcPct val="100000"/>
              </a:lnSpc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Increase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iteration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p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one,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back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Step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2.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1435</Words>
  <Application>Microsoft Office PowerPoint</Application>
  <PresentationFormat>Özel</PresentationFormat>
  <Paragraphs>110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6" baseType="lpstr">
      <vt:lpstr>Arial MT</vt:lpstr>
      <vt:lpstr>Calibri</vt:lpstr>
      <vt:lpstr>Lucida Sans Unicode</vt:lpstr>
      <vt:lpstr>Symbol</vt:lpstr>
      <vt:lpstr>Times New Roman</vt:lpstr>
      <vt:lpstr>Office Theme</vt:lpstr>
      <vt:lpstr>Lecture 8</vt:lpstr>
      <vt:lpstr>Introduction</vt:lpstr>
      <vt:lpstr>PowerPoint Sunusu</vt:lpstr>
      <vt:lpstr>Hebbian learning</vt:lpstr>
      <vt:lpstr>PowerPoint Sunusu</vt:lpstr>
      <vt:lpstr>PowerPoint Sunusu</vt:lpstr>
      <vt:lpstr>PowerPoint Sunusu</vt:lpstr>
      <vt:lpstr>Hebbian learning algorithm</vt:lpstr>
      <vt:lpstr>PowerPoint Sunusu</vt:lpstr>
      <vt:lpstr>Competitive learning</vt:lpstr>
      <vt:lpstr>PowerPoint Sunusu</vt:lpstr>
      <vt:lpstr>What is a self-organising feature map?</vt:lpstr>
      <vt:lpstr>The Kohonen network</vt:lpstr>
      <vt:lpstr>PowerPoint Sunusu</vt:lpstr>
      <vt:lpstr>PowerPoint Sunusu</vt:lpstr>
      <vt:lpstr>PowerPoint Sunusu</vt:lpstr>
      <vt:lpstr>PowerPoint Sunusu</vt:lpstr>
      <vt:lpstr>Competitive Learning Algorithm</vt:lpstr>
      <vt:lpstr>PowerPoint Sunusu</vt:lpstr>
      <vt:lpstr>Competitive learning in the Kohonen network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Lecture 8.ppt</dc:title>
  <dc:creator>michaeln</dc:creator>
  <cp:lastModifiedBy>irem</cp:lastModifiedBy>
  <cp:revision>2</cp:revision>
  <dcterms:created xsi:type="dcterms:W3CDTF">2022-10-07T12:04:25Z</dcterms:created>
  <dcterms:modified xsi:type="dcterms:W3CDTF">2022-10-07T12:19:45Z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2011-05-30T00:00:00Z</vt:filetime>
  </property>
  <property fmtid="{D5CDD505-2E9C-101B-9397-08002B2CF9AE}" pid="3" name="Creator">
    <vt:lpwstr>PrimoPDF http://www.primopdf.com</vt:lpwstr>
  </property>
  <property fmtid="{D5CDD505-2E9C-101B-9397-08002B2CF9AE}" pid="4" name="LastSaved">
    <vt:filetime>2022-10-07T00:00:00Z</vt:filetime>
  </property>
</Properties>
</file>