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70" r:id="rId11"/>
    <p:sldId id="271" r:id="rId12"/>
    <p:sldId id="272" r:id="rId13"/>
    <p:sldId id="274" r:id="rId14"/>
    <p:sldId id="276" r:id="rId15"/>
    <p:sldId id="278" r:id="rId16"/>
    <p:sldId id="279" r:id="rId17"/>
    <p:sldId id="280" r:id="rId18"/>
    <p:sldId id="284" r:id="rId19"/>
    <p:sldId id="287" r:id="rId20"/>
    <p:sldId id="288" r:id="rId21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57122" y="808735"/>
            <a:ext cx="734415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7034" y="1619503"/>
            <a:ext cx="8244331" cy="5153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612139"/>
            <a:ext cx="2202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8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216151"/>
            <a:ext cx="2197735" cy="70485"/>
            <a:chOff x="923544" y="1216151"/>
            <a:chExt cx="21977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237487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216151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334515"/>
            <a:ext cx="7402195" cy="5291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90" dirty="0">
                <a:solidFill>
                  <a:srgbClr val="FAFD00"/>
                </a:solidFill>
                <a:latin typeface="Times New Roman"/>
                <a:cs typeface="Times New Roman"/>
              </a:rPr>
              <a:t>Artificial</a:t>
            </a:r>
            <a:r>
              <a:rPr sz="4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90" dirty="0">
                <a:solidFill>
                  <a:srgbClr val="FAFD00"/>
                </a:solidFill>
                <a:latin typeface="Times New Roman"/>
                <a:cs typeface="Times New Roman"/>
              </a:rPr>
              <a:t>neural</a:t>
            </a:r>
            <a:r>
              <a:rPr sz="4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50" dirty="0">
                <a:solidFill>
                  <a:srgbClr val="FAFD00"/>
                </a:solidFill>
                <a:latin typeface="Times New Roman"/>
                <a:cs typeface="Times New Roman"/>
              </a:rPr>
              <a:t>networks:</a:t>
            </a: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400" spc="90" dirty="0">
                <a:solidFill>
                  <a:srgbClr val="FAFD00"/>
                </a:solidFill>
                <a:latin typeface="Times New Roman"/>
                <a:cs typeface="Times New Roman"/>
              </a:rPr>
              <a:t>Unsupervised</a:t>
            </a:r>
            <a:r>
              <a:rPr sz="34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14" dirty="0">
                <a:solidFill>
                  <a:srgbClr val="FAFD00"/>
                </a:solidFill>
                <a:latin typeface="Times New Roman"/>
                <a:cs typeface="Times New Roman"/>
              </a:rPr>
              <a:t>learning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94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130" dirty="0">
                <a:solidFill>
                  <a:srgbClr val="FFFFFF"/>
                </a:solidFill>
                <a:latin typeface="Times New Roman"/>
                <a:cs typeface="Times New Roman"/>
              </a:rPr>
              <a:t>Introduction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125" dirty="0">
                <a:solidFill>
                  <a:srgbClr val="FFFFFF"/>
                </a:solidFill>
                <a:latin typeface="Times New Roman"/>
                <a:cs typeface="Times New Roman"/>
              </a:rPr>
              <a:t>Hebbian</a:t>
            </a:r>
            <a:r>
              <a:rPr sz="32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10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95" dirty="0">
                <a:solidFill>
                  <a:srgbClr val="FFFFFF"/>
                </a:solidFill>
                <a:latin typeface="Times New Roman"/>
                <a:cs typeface="Times New Roman"/>
              </a:rPr>
              <a:t>Generalised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25" dirty="0">
                <a:solidFill>
                  <a:srgbClr val="FFFFFF"/>
                </a:solidFill>
                <a:latin typeface="Times New Roman"/>
                <a:cs typeface="Times New Roman"/>
              </a:rPr>
              <a:t>Hebbian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0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14" dirty="0">
                <a:solidFill>
                  <a:srgbClr val="FFFFFF"/>
                </a:solidFill>
                <a:latin typeface="Times New Roman"/>
                <a:cs typeface="Times New Roman"/>
              </a:rPr>
              <a:t>algorithm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75" dirty="0">
                <a:solidFill>
                  <a:srgbClr val="FFFFFF"/>
                </a:solidFill>
                <a:latin typeface="Times New Roman"/>
                <a:cs typeface="Times New Roman"/>
              </a:rPr>
              <a:t>Competitive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0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endParaRPr sz="3200">
              <a:latin typeface="Times New Roman"/>
              <a:cs typeface="Times New Roman"/>
            </a:endParaRPr>
          </a:p>
          <a:p>
            <a:pPr marL="354965" marR="812800" indent="-342900">
              <a:lnSpc>
                <a:spcPts val="4610"/>
              </a:lnSpc>
              <a:spcBef>
                <a:spcPts val="2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55" dirty="0">
                <a:solidFill>
                  <a:srgbClr val="FFFFFF"/>
                </a:solidFill>
                <a:latin typeface="Times New Roman"/>
                <a:cs typeface="Times New Roman"/>
              </a:rPr>
              <a:t>Self-organising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05" dirty="0">
                <a:solidFill>
                  <a:srgbClr val="FFFFFF"/>
                </a:solidFill>
                <a:latin typeface="Times New Roman"/>
                <a:cs typeface="Times New Roman"/>
              </a:rPr>
              <a:t>computational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70" dirty="0">
                <a:solidFill>
                  <a:srgbClr val="FFFFFF"/>
                </a:solidFill>
                <a:latin typeface="Times New Roman"/>
                <a:cs typeface="Times New Roman"/>
              </a:rPr>
              <a:t>map: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00" dirty="0">
                <a:solidFill>
                  <a:srgbClr val="FFFFFF"/>
                </a:solidFill>
                <a:latin typeface="Times New Roman"/>
                <a:cs typeface="Times New Roman"/>
              </a:rPr>
              <a:t>Kohonen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2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15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543303"/>
            <a:ext cx="8071484" cy="386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27329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competitive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compete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among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themselves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activated.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Hebbian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several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activated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simultaneously,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competitive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active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time.</a:t>
            </a:r>
            <a:endParaRPr sz="3000">
              <a:latin typeface="Times New Roman"/>
              <a:cs typeface="Times New Roman"/>
            </a:endParaRPr>
          </a:p>
          <a:p>
            <a:pPr marL="354965" marR="23812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neuron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“competition”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 the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winner-takes-all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21354" y="694435"/>
            <a:ext cx="46145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00" dirty="0"/>
              <a:t>Competitive</a:t>
            </a:r>
            <a:r>
              <a:rPr spc="-80" dirty="0"/>
              <a:t> </a:t>
            </a:r>
            <a:r>
              <a:rPr spc="135" dirty="0"/>
              <a:t>learning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390903"/>
            <a:ext cx="7641590" cy="2861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724535" indent="-342900" algn="just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basic idea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competitive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introduced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early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1970s.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1980s, Teuvo Kohonen introduced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special class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artificial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called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self-organising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feature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maps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 maps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competitive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learning.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8315" y="1619503"/>
            <a:ext cx="7738109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490470" algn="l"/>
                <a:tab pos="521208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Our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brain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dominated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cerebral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cortex,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complex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structure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billions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neurons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hundreds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billions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synapses.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cortex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responsible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different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activities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(motor,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visual,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auditory,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somatosensory,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etc.),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with different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sensory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 that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sensory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is mapped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into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corresponding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cerebral cortex.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cortex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self-organising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computational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map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in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human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brain.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76731" y="808735"/>
            <a:ext cx="84270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220" dirty="0"/>
              <a:t>What</a:t>
            </a:r>
            <a:r>
              <a:rPr spc="-10" dirty="0"/>
              <a:t> </a:t>
            </a:r>
            <a:r>
              <a:rPr spc="5" dirty="0"/>
              <a:t>is</a:t>
            </a:r>
            <a:r>
              <a:rPr spc="-5" dirty="0"/>
              <a:t> </a:t>
            </a:r>
            <a:r>
              <a:rPr spc="225" dirty="0"/>
              <a:t>a</a:t>
            </a:r>
            <a:r>
              <a:rPr spc="-5" dirty="0"/>
              <a:t> </a:t>
            </a:r>
            <a:r>
              <a:rPr spc="70" dirty="0"/>
              <a:t>self-organising</a:t>
            </a:r>
            <a:r>
              <a:rPr spc="-5" dirty="0"/>
              <a:t> </a:t>
            </a:r>
            <a:r>
              <a:rPr spc="155" dirty="0"/>
              <a:t>feature</a:t>
            </a:r>
            <a:r>
              <a:rPr spc="5" dirty="0"/>
              <a:t> </a:t>
            </a:r>
            <a:r>
              <a:rPr spc="215" dirty="0"/>
              <a:t>map?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695703"/>
            <a:ext cx="8141970" cy="3776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15824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97675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Kohonen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model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provides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topological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mapping.	It places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fixed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input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patterns from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layer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higher-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dimensional output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Kohonen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Kohonen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network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begins 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winner’s neighbourhood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fairly large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proceeds,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neighbourhood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gradually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decreases.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35427" y="732535"/>
            <a:ext cx="49091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45" dirty="0"/>
              <a:t>The</a:t>
            </a:r>
            <a:r>
              <a:rPr spc="-35" dirty="0"/>
              <a:t> </a:t>
            </a:r>
            <a:r>
              <a:rPr spc="125" dirty="0"/>
              <a:t>Kohonen</a:t>
            </a:r>
            <a:r>
              <a:rPr spc="-35" dirty="0"/>
              <a:t> </a:t>
            </a:r>
            <a:r>
              <a:rPr spc="155" dirty="0"/>
              <a:t>network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781303"/>
            <a:ext cx="8131809" cy="6062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0922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134610" algn="l"/>
                <a:tab pos="618172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lateral connections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used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competition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largest activation level among all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layer becomes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winner.	This</a:t>
            </a:r>
            <a:r>
              <a:rPr sz="30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signal.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activity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 other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is suppressed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competition.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79310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lateral feedback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connections produce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excitatory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inhibitory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effects,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depending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distance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winning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neuron.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achieved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use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Mexican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hat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function 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describes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synaptic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Kohonen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0015" y="781303"/>
            <a:ext cx="8133080" cy="3782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36131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  <a:tab pos="2374265" algn="l"/>
                <a:tab pos="609346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Kohonen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learns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shifting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inactive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connections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active ones.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winning neuron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neighbourhood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allowed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learn.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respond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input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cannot occur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neuron.</a:t>
            </a:r>
            <a:endParaRPr sz="30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competitive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learning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defines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change</a:t>
            </a:r>
            <a:endParaRPr sz="3000">
              <a:latin typeface="Times New Roman"/>
              <a:cs typeface="Times New Roman"/>
            </a:endParaRPr>
          </a:p>
          <a:p>
            <a:pPr marL="380365">
              <a:lnSpc>
                <a:spcPct val="100000"/>
              </a:lnSpc>
              <a:spcBef>
                <a:spcPts val="50"/>
              </a:spcBef>
            </a:pP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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ij</a:t>
            </a:r>
            <a:r>
              <a:rPr sz="3000" i="1" spc="3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weight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ij</a:t>
            </a:r>
            <a:r>
              <a:rPr sz="3000" i="1" spc="375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20215" y="5778087"/>
            <a:ext cx="7444740" cy="95567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50800" marR="43180">
              <a:lnSpc>
                <a:spcPts val="3550"/>
              </a:lnSpc>
              <a:spcBef>
                <a:spcPts val="42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i="1" spc="382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signal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150" spc="-95" dirty="0">
                <a:solidFill>
                  <a:srgbClr val="FFFFFF"/>
                </a:solidFill>
                <a:latin typeface="Symbol"/>
                <a:cs typeface="Symbol"/>
              </a:rPr>
              <a:t></a:t>
            </a:r>
            <a:r>
              <a:rPr sz="315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learning </a:t>
            </a:r>
            <a:r>
              <a:rPr sz="3000" i="1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rate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parameter.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3815" y="857503"/>
            <a:ext cx="8201659" cy="3319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overall effect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competitive learning rule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resides 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moving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synaptic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vector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i="1" spc="12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j</a:t>
            </a:r>
            <a:r>
              <a:rPr sz="2000" i="1" spc="25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winning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j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towards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X.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matching criterion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equivalent 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minimum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Euclidean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distance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vectors.</a:t>
            </a:r>
            <a:endParaRPr sz="3000">
              <a:latin typeface="Times New Roman"/>
              <a:cs typeface="Times New Roman"/>
            </a:endParaRPr>
          </a:p>
          <a:p>
            <a:pPr marL="380365" marR="407034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Euclidean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distance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between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pair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-by-1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vectors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i="1" spc="12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j</a:t>
            </a:r>
            <a:r>
              <a:rPr sz="2000" i="1" spc="2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56715" y="5705345"/>
            <a:ext cx="7725409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i="1" spc="382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ij</a:t>
            </a:r>
            <a:r>
              <a:rPr sz="3000" i="1" spc="359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elements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vectors</a:t>
            </a:r>
            <a:endParaRPr sz="30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i="1" spc="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j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respectively.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0015" y="1162303"/>
            <a:ext cx="742251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identify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winning neuron,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j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best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matches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vector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X, 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 apply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condition: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6800" y="4743198"/>
            <a:ext cx="766127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Kohonen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layer.</a:t>
            </a:r>
            <a:endParaRPr sz="30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8116" y="2282951"/>
            <a:ext cx="1021080" cy="50800"/>
            <a:chOff x="928116" y="22829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943356" y="2298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28116" y="2282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915415" y="1755139"/>
            <a:ext cx="8047355" cy="204660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Initialisation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5080" indent="95885">
              <a:lnSpc>
                <a:spcPct val="100699"/>
              </a:lnSpc>
              <a:spcBef>
                <a:spcPts val="705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synaptic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small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random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interval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[0,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1],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assign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small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positive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rate parameter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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1925">
              <a:lnSpc>
                <a:spcPct val="100000"/>
              </a:lnSpc>
              <a:spcBef>
                <a:spcPts val="95"/>
              </a:spcBef>
            </a:pPr>
            <a:r>
              <a:rPr spc="100" dirty="0"/>
              <a:t>Competitive</a:t>
            </a:r>
            <a:r>
              <a:rPr spc="-35" dirty="0"/>
              <a:t> </a:t>
            </a:r>
            <a:r>
              <a:rPr spc="160" dirty="0"/>
              <a:t>Learning</a:t>
            </a:r>
            <a:r>
              <a:rPr spc="-35" dirty="0"/>
              <a:t> </a:t>
            </a:r>
            <a:r>
              <a:rPr spc="120" dirty="0"/>
              <a:t>Algorithm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8116" y="1444751"/>
            <a:ext cx="1021080" cy="50800"/>
            <a:chOff x="928116" y="14447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943356" y="14599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28116" y="14447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915415" y="916939"/>
            <a:ext cx="7902575" cy="249745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Iteration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  <a:spcBef>
                <a:spcPts val="73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Increase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iteration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2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continue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minimum-distance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Euclidean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criterion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satisfied,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noticeable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changes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occur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feature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map.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5915" y="1616455"/>
            <a:ext cx="7900670" cy="3926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649095" algn="l"/>
                <a:tab pos="711327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main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 a neural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ability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learn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environment,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improve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2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performance</a:t>
            </a:r>
            <a:r>
              <a:rPr sz="32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3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learning.	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So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far we have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considered </a:t>
            </a:r>
            <a:r>
              <a:rPr sz="3200" spc="85" dirty="0">
                <a:solidFill>
                  <a:srgbClr val="FAFD00"/>
                </a:solidFill>
                <a:latin typeface="Times New Roman"/>
                <a:cs typeface="Times New Roman"/>
              </a:rPr>
              <a:t>supervised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200" spc="55" dirty="0">
                <a:solidFill>
                  <a:srgbClr val="FAFD00"/>
                </a:solidFill>
                <a:latin typeface="Times New Roman"/>
                <a:cs typeface="Times New Roman"/>
              </a:rPr>
              <a:t>active </a:t>
            </a:r>
            <a:r>
              <a:rPr sz="3200" spc="6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110" dirty="0">
                <a:solidFill>
                  <a:srgbClr val="FAFD00"/>
                </a:solidFill>
                <a:latin typeface="Times New Roman"/>
                <a:cs typeface="Times New Roman"/>
              </a:rPr>
              <a:t>learning </a:t>
            </a:r>
            <a:r>
              <a:rPr sz="3200" spc="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 with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external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“teacher”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supervisor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who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presents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set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network.	But another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type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also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exists: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00" dirty="0">
                <a:solidFill>
                  <a:srgbClr val="FAFD00"/>
                </a:solidFill>
                <a:latin typeface="Times New Roman"/>
                <a:cs typeface="Times New Roman"/>
              </a:rPr>
              <a:t>unsupervised</a:t>
            </a:r>
            <a:r>
              <a:rPr sz="3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95" dirty="0">
                <a:solidFill>
                  <a:srgbClr val="FAFD00"/>
                </a:solidFill>
                <a:latin typeface="Times New Roman"/>
                <a:cs typeface="Times New Roman"/>
              </a:rPr>
              <a:t>learning</a:t>
            </a:r>
            <a:r>
              <a:rPr sz="3200" spc="9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31182" y="732535"/>
            <a:ext cx="2794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65" dirty="0"/>
              <a:t>Introduction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3220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63855" algn="l"/>
                <a:tab pos="2419350" algn="l"/>
              </a:tabLst>
            </a:pPr>
            <a:r>
              <a:rPr dirty="0"/>
              <a:t>To</a:t>
            </a:r>
            <a:r>
              <a:rPr spc="-5" dirty="0"/>
              <a:t> </a:t>
            </a:r>
            <a:r>
              <a:rPr dirty="0"/>
              <a:t>illustrate competitive </a:t>
            </a:r>
            <a:r>
              <a:rPr spc="-5" dirty="0"/>
              <a:t>learning,</a:t>
            </a:r>
            <a:r>
              <a:rPr spc="10" dirty="0"/>
              <a:t> </a:t>
            </a:r>
            <a:r>
              <a:rPr spc="-5" dirty="0"/>
              <a:t>consider</a:t>
            </a:r>
            <a:r>
              <a:rPr spc="5" dirty="0"/>
              <a:t> </a:t>
            </a:r>
            <a:r>
              <a:rPr spc="-5" dirty="0"/>
              <a:t>the </a:t>
            </a:r>
            <a:r>
              <a:rPr dirty="0"/>
              <a:t> </a:t>
            </a:r>
            <a:r>
              <a:rPr spc="-5" dirty="0"/>
              <a:t>Kohonen</a:t>
            </a:r>
            <a:r>
              <a:rPr spc="-10" dirty="0"/>
              <a:t> </a:t>
            </a:r>
            <a:r>
              <a:rPr spc="-5" dirty="0"/>
              <a:t>network</a:t>
            </a:r>
            <a:r>
              <a:rPr spc="5" dirty="0"/>
              <a:t> </a:t>
            </a:r>
            <a:r>
              <a:rPr spc="-5" dirty="0"/>
              <a:t>with</a:t>
            </a:r>
            <a:r>
              <a:rPr dirty="0"/>
              <a:t> </a:t>
            </a:r>
            <a:r>
              <a:rPr spc="-5" dirty="0"/>
              <a:t>100</a:t>
            </a:r>
            <a:r>
              <a:rPr spc="5" dirty="0"/>
              <a:t> </a:t>
            </a:r>
            <a:r>
              <a:rPr spc="-5" dirty="0"/>
              <a:t>neurons</a:t>
            </a:r>
            <a:r>
              <a:rPr dirty="0"/>
              <a:t> arranged </a:t>
            </a:r>
            <a:r>
              <a:rPr spc="-5" dirty="0"/>
              <a:t>in</a:t>
            </a:r>
            <a:r>
              <a:rPr spc="20" dirty="0"/>
              <a:t> </a:t>
            </a:r>
            <a:r>
              <a:rPr spc="-5" dirty="0"/>
              <a:t>the </a:t>
            </a:r>
            <a:r>
              <a:rPr spc="-735" dirty="0"/>
              <a:t> </a:t>
            </a:r>
            <a:r>
              <a:rPr spc="-5" dirty="0"/>
              <a:t>form of</a:t>
            </a:r>
            <a:r>
              <a:rPr spc="5" dirty="0"/>
              <a:t> </a:t>
            </a:r>
            <a:r>
              <a:rPr dirty="0"/>
              <a:t>a</a:t>
            </a:r>
            <a:r>
              <a:rPr spc="20" dirty="0"/>
              <a:t> </a:t>
            </a:r>
            <a:r>
              <a:rPr spc="-5" dirty="0"/>
              <a:t>two-dimensional</a:t>
            </a:r>
            <a:r>
              <a:rPr dirty="0"/>
              <a:t> lattice</a:t>
            </a:r>
            <a:r>
              <a:rPr spc="5" dirty="0"/>
              <a:t> </a:t>
            </a:r>
            <a:r>
              <a:rPr dirty="0"/>
              <a:t>with</a:t>
            </a:r>
            <a:r>
              <a:rPr spc="5" dirty="0"/>
              <a:t> </a:t>
            </a:r>
            <a:r>
              <a:rPr dirty="0"/>
              <a:t>10</a:t>
            </a:r>
            <a:r>
              <a:rPr spc="5" dirty="0"/>
              <a:t> </a:t>
            </a:r>
            <a:r>
              <a:rPr dirty="0"/>
              <a:t>rows</a:t>
            </a:r>
            <a:r>
              <a:rPr spc="-10" dirty="0"/>
              <a:t> </a:t>
            </a:r>
            <a:r>
              <a:rPr spc="-5" dirty="0"/>
              <a:t>and </a:t>
            </a:r>
            <a:r>
              <a:rPr spc="-735" dirty="0"/>
              <a:t> </a:t>
            </a:r>
            <a:r>
              <a:rPr dirty="0"/>
              <a:t>10</a:t>
            </a:r>
            <a:r>
              <a:rPr spc="20" dirty="0"/>
              <a:t> </a:t>
            </a:r>
            <a:r>
              <a:rPr spc="-5" dirty="0"/>
              <a:t>columns.	</a:t>
            </a:r>
            <a:r>
              <a:rPr dirty="0"/>
              <a:t>The</a:t>
            </a:r>
            <a:r>
              <a:rPr spc="-5" dirty="0"/>
              <a:t> network</a:t>
            </a:r>
            <a:r>
              <a:rPr dirty="0"/>
              <a:t> </a:t>
            </a:r>
            <a:r>
              <a:rPr spc="-5" dirty="0"/>
              <a:t>is</a:t>
            </a:r>
            <a:r>
              <a:rPr spc="-10" dirty="0"/>
              <a:t> </a:t>
            </a:r>
            <a:r>
              <a:rPr spc="-5" dirty="0"/>
              <a:t>required</a:t>
            </a:r>
            <a:r>
              <a:rPr spc="15" dirty="0"/>
              <a:t> </a:t>
            </a:r>
            <a:r>
              <a:rPr dirty="0"/>
              <a:t>to </a:t>
            </a:r>
            <a:r>
              <a:rPr spc="-5" dirty="0"/>
              <a:t>classify </a:t>
            </a:r>
            <a:r>
              <a:rPr dirty="0"/>
              <a:t> </a:t>
            </a:r>
            <a:r>
              <a:rPr spc="-5" dirty="0"/>
              <a:t>two-dimensional</a:t>
            </a:r>
            <a:r>
              <a:rPr dirty="0"/>
              <a:t> </a:t>
            </a:r>
            <a:r>
              <a:rPr spc="-5" dirty="0"/>
              <a:t>input</a:t>
            </a:r>
            <a:r>
              <a:rPr dirty="0"/>
              <a:t> vectors </a:t>
            </a:r>
            <a:r>
              <a:rPr dirty="0">
                <a:latin typeface="Symbol"/>
                <a:cs typeface="Symbol"/>
              </a:rPr>
              <a:t></a:t>
            </a:r>
            <a:r>
              <a:rPr spc="10" dirty="0"/>
              <a:t> </a:t>
            </a:r>
            <a:r>
              <a:rPr spc="-5" dirty="0"/>
              <a:t>each</a:t>
            </a:r>
            <a:r>
              <a:rPr spc="5" dirty="0"/>
              <a:t> </a:t>
            </a:r>
            <a:r>
              <a:rPr spc="-5" dirty="0"/>
              <a:t>neuron</a:t>
            </a:r>
            <a:r>
              <a:rPr spc="5" dirty="0"/>
              <a:t> </a:t>
            </a:r>
            <a:r>
              <a:rPr spc="-5" dirty="0"/>
              <a:t>in</a:t>
            </a:r>
            <a:r>
              <a:rPr spc="5" dirty="0"/>
              <a:t> </a:t>
            </a:r>
            <a:r>
              <a:rPr dirty="0"/>
              <a:t>the </a:t>
            </a:r>
            <a:r>
              <a:rPr spc="-735" dirty="0"/>
              <a:t> </a:t>
            </a:r>
            <a:r>
              <a:rPr spc="-5" dirty="0"/>
              <a:t>network</a:t>
            </a:r>
            <a:r>
              <a:rPr dirty="0"/>
              <a:t> </a:t>
            </a:r>
            <a:r>
              <a:rPr spc="-5" dirty="0"/>
              <a:t>should</a:t>
            </a:r>
            <a:r>
              <a:rPr dirty="0"/>
              <a:t> </a:t>
            </a:r>
            <a:r>
              <a:rPr spc="-5" dirty="0"/>
              <a:t>respond</a:t>
            </a:r>
            <a:r>
              <a:rPr dirty="0"/>
              <a:t> </a:t>
            </a:r>
            <a:r>
              <a:rPr spc="-5" dirty="0"/>
              <a:t>only</a:t>
            </a:r>
            <a:r>
              <a:rPr spc="5" dirty="0"/>
              <a:t> </a:t>
            </a:r>
            <a:r>
              <a:rPr spc="-5" dirty="0"/>
              <a:t>to</a:t>
            </a:r>
            <a:r>
              <a:rPr dirty="0"/>
              <a:t> </a:t>
            </a:r>
            <a:r>
              <a:rPr spc="-5" dirty="0"/>
              <a:t>the</a:t>
            </a:r>
            <a:r>
              <a:rPr dirty="0"/>
              <a:t> input</a:t>
            </a:r>
            <a:r>
              <a:rPr spc="-5" dirty="0"/>
              <a:t> vectors </a:t>
            </a:r>
            <a:r>
              <a:rPr dirty="0"/>
              <a:t> </a:t>
            </a:r>
            <a:r>
              <a:rPr spc="-5" dirty="0"/>
              <a:t>occurring</a:t>
            </a:r>
            <a:r>
              <a:rPr spc="10" dirty="0"/>
              <a:t> </a:t>
            </a:r>
            <a:r>
              <a:rPr spc="-5" dirty="0"/>
              <a:t>in</a:t>
            </a:r>
            <a:r>
              <a:rPr dirty="0"/>
              <a:t> its</a:t>
            </a:r>
            <a:r>
              <a:rPr spc="-5" dirty="0"/>
              <a:t> </a:t>
            </a:r>
            <a:r>
              <a:rPr dirty="0"/>
              <a:t>region.</a:t>
            </a:r>
          </a:p>
          <a:p>
            <a:pPr marL="363220" marR="139700" indent="-342900">
              <a:lnSpc>
                <a:spcPct val="100400"/>
              </a:lnSpc>
              <a:spcBef>
                <a:spcPts val="71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63855" algn="l"/>
              </a:tabLst>
            </a:pPr>
            <a:r>
              <a:rPr dirty="0"/>
              <a:t>The </a:t>
            </a:r>
            <a:r>
              <a:rPr spc="-5" dirty="0"/>
              <a:t>network</a:t>
            </a:r>
            <a:r>
              <a:rPr spc="5" dirty="0"/>
              <a:t> </a:t>
            </a:r>
            <a:r>
              <a:rPr spc="-5" dirty="0"/>
              <a:t>is</a:t>
            </a:r>
            <a:r>
              <a:rPr dirty="0"/>
              <a:t> trained</a:t>
            </a:r>
            <a:r>
              <a:rPr spc="5" dirty="0"/>
              <a:t> </a:t>
            </a:r>
            <a:r>
              <a:rPr spc="-5" dirty="0"/>
              <a:t>with</a:t>
            </a:r>
            <a:r>
              <a:rPr spc="5" dirty="0"/>
              <a:t> </a:t>
            </a:r>
            <a:r>
              <a:rPr spc="-5" dirty="0"/>
              <a:t>1000</a:t>
            </a:r>
            <a:r>
              <a:rPr spc="5" dirty="0"/>
              <a:t> </a:t>
            </a:r>
            <a:r>
              <a:rPr spc="-5" dirty="0"/>
              <a:t>two-dimensional </a:t>
            </a:r>
            <a:r>
              <a:rPr spc="-735" dirty="0"/>
              <a:t> </a:t>
            </a:r>
            <a:r>
              <a:rPr spc="-5" dirty="0"/>
              <a:t>input</a:t>
            </a:r>
            <a:r>
              <a:rPr spc="-10" dirty="0"/>
              <a:t> </a:t>
            </a:r>
            <a:r>
              <a:rPr dirty="0"/>
              <a:t>vectors</a:t>
            </a:r>
            <a:r>
              <a:rPr spc="-5" dirty="0"/>
              <a:t> </a:t>
            </a:r>
            <a:r>
              <a:rPr dirty="0"/>
              <a:t>generated </a:t>
            </a:r>
            <a:r>
              <a:rPr spc="-5" dirty="0"/>
              <a:t>randomly</a:t>
            </a:r>
            <a:r>
              <a:rPr dirty="0"/>
              <a:t> </a:t>
            </a:r>
            <a:r>
              <a:rPr spc="-5" dirty="0"/>
              <a:t>in</a:t>
            </a:r>
            <a:r>
              <a:rPr dirty="0"/>
              <a:t> a </a:t>
            </a:r>
            <a:r>
              <a:rPr spc="-5" dirty="0"/>
              <a:t>square </a:t>
            </a:r>
            <a:r>
              <a:rPr dirty="0"/>
              <a:t> </a:t>
            </a:r>
            <a:r>
              <a:rPr spc="-5" dirty="0"/>
              <a:t>region</a:t>
            </a:r>
            <a:r>
              <a:rPr dirty="0"/>
              <a:t> </a:t>
            </a:r>
            <a:r>
              <a:rPr spc="-5" dirty="0"/>
              <a:t>in</a:t>
            </a:r>
            <a:r>
              <a:rPr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interval</a:t>
            </a:r>
            <a:r>
              <a:rPr dirty="0"/>
              <a:t> between</a:t>
            </a:r>
            <a:r>
              <a:rPr spc="-5" dirty="0"/>
              <a:t> </a:t>
            </a:r>
            <a:r>
              <a:rPr dirty="0"/>
              <a:t>–1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5" dirty="0"/>
              <a:t>+1.</a:t>
            </a:r>
            <a:r>
              <a:rPr spc="15" dirty="0"/>
              <a:t> </a:t>
            </a:r>
            <a:r>
              <a:rPr dirty="0"/>
              <a:t>The </a:t>
            </a:r>
            <a:r>
              <a:rPr spc="5" dirty="0"/>
              <a:t> </a:t>
            </a:r>
            <a:r>
              <a:rPr spc="-5" dirty="0"/>
              <a:t>learning</a:t>
            </a:r>
            <a:r>
              <a:rPr dirty="0"/>
              <a:t> rate parameter</a:t>
            </a:r>
            <a:r>
              <a:rPr spc="-5" dirty="0"/>
              <a:t> </a:t>
            </a:r>
            <a:r>
              <a:rPr dirty="0">
                <a:latin typeface="Symbol"/>
                <a:cs typeface="Symbol"/>
              </a:rPr>
              <a:t></a:t>
            </a:r>
            <a:r>
              <a:rPr spc="5" dirty="0"/>
              <a:t> </a:t>
            </a:r>
            <a:r>
              <a:rPr spc="-5" dirty="0"/>
              <a:t>is equal</a:t>
            </a:r>
            <a:r>
              <a:rPr spc="10" dirty="0"/>
              <a:t> </a:t>
            </a:r>
            <a:r>
              <a:rPr spc="-5" dirty="0"/>
              <a:t>to</a:t>
            </a:r>
            <a:r>
              <a:rPr dirty="0"/>
              <a:t> </a:t>
            </a:r>
            <a:r>
              <a:rPr spc="-5" dirty="0"/>
              <a:t>0.1.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6667" y="907795"/>
            <a:ext cx="8004809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75" dirty="0"/>
              <a:t>Competitive</a:t>
            </a:r>
            <a:r>
              <a:rPr sz="3200" dirty="0"/>
              <a:t> </a:t>
            </a:r>
            <a:r>
              <a:rPr sz="3200" spc="105" dirty="0"/>
              <a:t>learning</a:t>
            </a:r>
            <a:r>
              <a:rPr sz="3200" spc="15" dirty="0"/>
              <a:t> </a:t>
            </a:r>
            <a:r>
              <a:rPr sz="3200" spc="90" dirty="0"/>
              <a:t>in</a:t>
            </a:r>
            <a:r>
              <a:rPr sz="3200" spc="-15" dirty="0"/>
              <a:t> </a:t>
            </a:r>
            <a:r>
              <a:rPr sz="3200" spc="110" dirty="0"/>
              <a:t>the</a:t>
            </a:r>
            <a:r>
              <a:rPr sz="3200" spc="15" dirty="0"/>
              <a:t> </a:t>
            </a:r>
            <a:r>
              <a:rPr sz="3200" spc="95" dirty="0"/>
              <a:t>Kohonen</a:t>
            </a:r>
            <a:r>
              <a:rPr sz="3200" dirty="0"/>
              <a:t> </a:t>
            </a:r>
            <a:r>
              <a:rPr sz="3200" spc="125" dirty="0"/>
              <a:t>network</a:t>
            </a:r>
            <a:endParaRPr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162303"/>
            <a:ext cx="8121650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071495" algn="l"/>
                <a:tab pos="47117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contrast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supervised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unsupervised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self-organised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learning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does not require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external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teacher.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During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 session,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network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receives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patterns,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discovers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significant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features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appropriate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categories.	Unsupervised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tends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neuro-biological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organisation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brain.</a:t>
            </a:r>
            <a:endParaRPr sz="3000">
              <a:latin typeface="Times New Roman"/>
              <a:cs typeface="Times New Roman"/>
            </a:endParaRPr>
          </a:p>
          <a:p>
            <a:pPr marL="354965" marR="66992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Unsupervised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learning algorithms aim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rapidly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real-time.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5728" y="1695703"/>
            <a:ext cx="8030209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27711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1949,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Donald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Hebb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proposed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key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ideas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biological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learning,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commonly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known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Hebb’s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Law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Hebb’s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Law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neuron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near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enough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excite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neuron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j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repeatedly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participates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 activation,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synaptic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connection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strengthened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j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becomes more sensitive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stimuli from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16070" y="694435"/>
            <a:ext cx="38233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55" dirty="0"/>
              <a:t>Hebbian</a:t>
            </a:r>
            <a:r>
              <a:rPr spc="-60" dirty="0"/>
              <a:t> </a:t>
            </a:r>
            <a:r>
              <a:rPr spc="135" dirty="0"/>
              <a:t>learning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781303"/>
            <a:ext cx="8046084" cy="6045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Hebb’s Law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form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rules:</a:t>
            </a:r>
            <a:endParaRPr sz="3000">
              <a:latin typeface="Times New Roman"/>
              <a:cs typeface="Times New Roman"/>
            </a:endParaRPr>
          </a:p>
          <a:p>
            <a:pPr marL="354965" marR="2984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Font typeface="Times New Roman"/>
              <a:buAutoNum type="arabicPeriod"/>
              <a:tabLst>
                <a:tab pos="395605" algn="l"/>
              </a:tabLst>
            </a:pPr>
            <a:r>
              <a:rPr dirty="0"/>
              <a:t>	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If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two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neurons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on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either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side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connection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activated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synchronously,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then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weight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connection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increased.</a:t>
            </a:r>
            <a:endParaRPr sz="3000">
              <a:latin typeface="Times New Roman"/>
              <a:cs typeface="Times New Roman"/>
            </a:endParaRPr>
          </a:p>
          <a:p>
            <a:pPr marL="354965" marR="253365" indent="-342900">
              <a:lnSpc>
                <a:spcPct val="100000"/>
              </a:lnSpc>
              <a:spcBef>
                <a:spcPts val="1430"/>
              </a:spcBef>
              <a:buClr>
                <a:srgbClr val="FAFD00"/>
              </a:buClr>
              <a:buFont typeface="Times New Roman"/>
              <a:buAutoNum type="arabicPeriod"/>
              <a:tabLst>
                <a:tab pos="395605" algn="l"/>
              </a:tabLst>
            </a:pPr>
            <a:r>
              <a:rPr dirty="0"/>
              <a:t>	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If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two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neurons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on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either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side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a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connection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activated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asynchronously,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then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weight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that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connection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decreased.</a:t>
            </a:r>
            <a:endParaRPr sz="3000">
              <a:latin typeface="Times New Roman"/>
              <a:cs typeface="Times New Roman"/>
            </a:endParaRPr>
          </a:p>
          <a:p>
            <a:pPr marL="354965" marR="459740">
              <a:lnSpc>
                <a:spcPct val="100000"/>
              </a:lnSpc>
              <a:spcBef>
                <a:spcPts val="2040"/>
              </a:spcBef>
              <a:tabLst>
                <a:tab pos="326961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Hebb’s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without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teacher.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here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local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phenomenon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occurring without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feedback from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environment.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0015" y="1009903"/>
            <a:ext cx="8033384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 Hebb’s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Law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 express 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adjustment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applied to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weight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ij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iteration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15415" y="3132834"/>
            <a:ext cx="810196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special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case,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Hebb’s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Law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follows: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58315" y="4587570"/>
            <a:ext cx="7821930" cy="159004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 </a:t>
            </a:r>
            <a:r>
              <a:rPr sz="3150" spc="-95" dirty="0">
                <a:solidFill>
                  <a:srgbClr val="FFFFFF"/>
                </a:solidFill>
                <a:latin typeface="Symbol"/>
                <a:cs typeface="Symbol"/>
              </a:rPr>
              <a:t></a:t>
            </a:r>
            <a:r>
              <a:rPr sz="315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learning rate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parameter.</a:t>
            </a:r>
            <a:endParaRPr sz="3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equation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referred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activity </a:t>
            </a:r>
            <a:r>
              <a:rPr sz="3000" spc="140" dirty="0">
                <a:solidFill>
                  <a:srgbClr val="FAFD00"/>
                </a:solidFill>
                <a:latin typeface="Times New Roman"/>
                <a:cs typeface="Times New Roman"/>
              </a:rPr>
              <a:t>product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857503"/>
            <a:ext cx="7920990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Hebbian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implies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increase. 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resolve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problem,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limit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growth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non-linear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forgetting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factor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Hebb’s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Law: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58124" y="3522978"/>
            <a:ext cx="7484109" cy="2847975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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forgetting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factor.</a:t>
            </a:r>
            <a:endParaRPr sz="3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211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Forgetting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 usually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falls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interval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0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1, typically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0.01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0.1,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little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“forgetting”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limiting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weight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growth.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9167" y="618235"/>
            <a:ext cx="60972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55" dirty="0"/>
              <a:t>Hebbian</a:t>
            </a:r>
            <a:r>
              <a:rPr spc="-30" dirty="0"/>
              <a:t> </a:t>
            </a:r>
            <a:r>
              <a:rPr spc="135" dirty="0"/>
              <a:t>learning</a:t>
            </a:r>
            <a:r>
              <a:rPr spc="-15" dirty="0"/>
              <a:t> </a:t>
            </a:r>
            <a:r>
              <a:rPr spc="145" dirty="0"/>
              <a:t>algorithm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928116" y="1901951"/>
            <a:ext cx="1021080" cy="50800"/>
            <a:chOff x="928116" y="1901951"/>
            <a:chExt cx="1021080" cy="50800"/>
          </a:xfrm>
        </p:grpSpPr>
        <p:sp>
          <p:nvSpPr>
            <p:cNvPr id="4" name="object 4"/>
            <p:cNvSpPr/>
            <p:nvPr/>
          </p:nvSpPr>
          <p:spPr>
            <a:xfrm>
              <a:off x="943356" y="1917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8116" y="1901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928116" y="3730751"/>
            <a:ext cx="1021080" cy="50800"/>
            <a:chOff x="928116" y="3730751"/>
            <a:chExt cx="1021080" cy="50800"/>
          </a:xfrm>
        </p:grpSpPr>
        <p:sp>
          <p:nvSpPr>
            <p:cNvPr id="7" name="object 7"/>
            <p:cNvSpPr/>
            <p:nvPr/>
          </p:nvSpPr>
          <p:spPr>
            <a:xfrm>
              <a:off x="943356" y="37459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8116" y="37307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15415" y="1467103"/>
            <a:ext cx="8114030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Initialisation.</a:t>
            </a:r>
            <a:endParaRPr sz="30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thresholds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small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random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interval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[0,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1].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2:</a:t>
            </a:r>
            <a:r>
              <a:rPr sz="30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Activation.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neuron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output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iteration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32915" y="5587997"/>
            <a:ext cx="8074659" cy="93408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38100" marR="30480">
              <a:lnSpc>
                <a:spcPts val="3550"/>
              </a:lnSpc>
              <a:spcBef>
                <a:spcPts val="25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neuron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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j</a:t>
            </a:r>
            <a:r>
              <a:rPr sz="3000" i="1" spc="359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threshold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neuron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j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4316" y="1292351"/>
            <a:ext cx="1021080" cy="50800"/>
            <a:chOff x="1004316" y="12923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1019556" y="1307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4316" y="1292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991615" y="857503"/>
            <a:ext cx="571944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3: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Learning.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Update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9115" y="2692399"/>
            <a:ext cx="7985759" cy="1696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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ij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correction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iteration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8100" marR="1367790">
              <a:lnSpc>
                <a:spcPct val="100000"/>
              </a:lnSpc>
              <a:spcBef>
                <a:spcPts val="235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weight correction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determined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generalised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activity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product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rule: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004316" y="5711951"/>
            <a:ext cx="1021080" cy="50800"/>
            <a:chOff x="1004316" y="5711951"/>
            <a:chExt cx="1021080" cy="50800"/>
          </a:xfrm>
        </p:grpSpPr>
        <p:sp>
          <p:nvSpPr>
            <p:cNvPr id="8" name="object 8"/>
            <p:cNvSpPr/>
            <p:nvPr/>
          </p:nvSpPr>
          <p:spPr>
            <a:xfrm>
              <a:off x="1019556" y="5727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04316" y="5711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991615" y="5277101"/>
            <a:ext cx="7350759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Iteration.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Increase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iteration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1435</Words>
  <Application>Microsoft Office PowerPoint</Application>
  <PresentationFormat>Özel</PresentationFormat>
  <Paragraphs>110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 MT</vt:lpstr>
      <vt:lpstr>Calibri</vt:lpstr>
      <vt:lpstr>Lucida Sans Unicode</vt:lpstr>
      <vt:lpstr>Symbol</vt:lpstr>
      <vt:lpstr>Times New Roman</vt:lpstr>
      <vt:lpstr>Office Theme</vt:lpstr>
      <vt:lpstr>Lecture 8</vt:lpstr>
      <vt:lpstr>Introduction</vt:lpstr>
      <vt:lpstr>PowerPoint Sunusu</vt:lpstr>
      <vt:lpstr>Hebbian learning</vt:lpstr>
      <vt:lpstr>PowerPoint Sunusu</vt:lpstr>
      <vt:lpstr>PowerPoint Sunusu</vt:lpstr>
      <vt:lpstr>PowerPoint Sunusu</vt:lpstr>
      <vt:lpstr>Hebbian learning algorithm</vt:lpstr>
      <vt:lpstr>PowerPoint Sunusu</vt:lpstr>
      <vt:lpstr>Competitive learning</vt:lpstr>
      <vt:lpstr>PowerPoint Sunusu</vt:lpstr>
      <vt:lpstr>What is a self-organising feature map?</vt:lpstr>
      <vt:lpstr>The Kohonen network</vt:lpstr>
      <vt:lpstr>PowerPoint Sunusu</vt:lpstr>
      <vt:lpstr>PowerPoint Sunusu</vt:lpstr>
      <vt:lpstr>PowerPoint Sunusu</vt:lpstr>
      <vt:lpstr>PowerPoint Sunusu</vt:lpstr>
      <vt:lpstr>Competitive Learning Algorithm</vt:lpstr>
      <vt:lpstr>PowerPoint Sunusu</vt:lpstr>
      <vt:lpstr>Competitive learning in the Kohonen network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8.ppt</dc:title>
  <dc:creator>michaeln</dc:creator>
  <cp:lastModifiedBy>irem</cp:lastModifiedBy>
  <cp:revision>2</cp:revision>
  <dcterms:created xsi:type="dcterms:W3CDTF">2022-10-07T12:04:25Z</dcterms:created>
  <dcterms:modified xsi:type="dcterms:W3CDTF">2022-10-07T12:19:45Z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