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A75F7-EDBB-4765-85BB-1B3CBD2A5209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57FF3-8C4B-4A8C-A94F-52E94A5A84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2857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A75F7-EDBB-4765-85BB-1B3CBD2A5209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57FF3-8C4B-4A8C-A94F-52E94A5A84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3090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A75F7-EDBB-4765-85BB-1B3CBD2A5209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57FF3-8C4B-4A8C-A94F-52E94A5A84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0342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A75F7-EDBB-4765-85BB-1B3CBD2A5209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57FF3-8C4B-4A8C-A94F-52E94A5A84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5110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A75F7-EDBB-4765-85BB-1B3CBD2A5209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57FF3-8C4B-4A8C-A94F-52E94A5A84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6989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A75F7-EDBB-4765-85BB-1B3CBD2A5209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57FF3-8C4B-4A8C-A94F-52E94A5A84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1042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A75F7-EDBB-4765-85BB-1B3CBD2A5209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57FF3-8C4B-4A8C-A94F-52E94A5A84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5096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A75F7-EDBB-4765-85BB-1B3CBD2A5209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57FF3-8C4B-4A8C-A94F-52E94A5A84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5014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A75F7-EDBB-4765-85BB-1B3CBD2A5209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57FF3-8C4B-4A8C-A94F-52E94A5A84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800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A75F7-EDBB-4765-85BB-1B3CBD2A5209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57FF3-8C4B-4A8C-A94F-52E94A5A84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101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A75F7-EDBB-4765-85BB-1B3CBD2A5209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57FF3-8C4B-4A8C-A94F-52E94A5A84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34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A75F7-EDBB-4765-85BB-1B3CBD2A5209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57FF3-8C4B-4A8C-A94F-52E94A5A84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919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itapyurdu.com/yazar/prof-dr-nevzat-artik/198832.html" TargetMode="External"/><Relationship Id="rId2" Type="http://schemas.openxmlformats.org/officeDocument/2006/relationships/hyperlink" Target="https://www.kitapyurdu.com/yazar/docdr-nevin-sanlier/27475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sgip.gov.tr/" TargetMode="External"/><Relationship Id="rId5" Type="http://schemas.openxmlformats.org/officeDocument/2006/relationships/hyperlink" Target="https://www.kitapyurdu.com/yayinevi/detay-yayincilik/1013.html" TargetMode="External"/><Relationship Id="rId4" Type="http://schemas.openxmlformats.org/officeDocument/2006/relationships/hyperlink" Target="https://www.kitapyurdu.com/yazar/yrd-doc-dr-aybuke-ceyhun-sezgin/198833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Yiyecek ve İçecek İşletmelerinde Gıda ve İş Güvenliği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5939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Kesici </a:t>
            </a:r>
            <a:r>
              <a:rPr lang="tr-TR" b="1" dirty="0"/>
              <a:t>alet yaralanmaları </a:t>
            </a:r>
            <a:endParaRPr lang="tr-TR" b="1" dirty="0" smtClean="0"/>
          </a:p>
          <a:p>
            <a:r>
              <a:rPr lang="tr-TR" dirty="0" smtClean="0"/>
              <a:t>Çalışma sırasında düşen bıçağı yakalamaya çalışmak</a:t>
            </a:r>
          </a:p>
          <a:p>
            <a:r>
              <a:rPr lang="tr-TR" dirty="0" smtClean="0"/>
              <a:t>Bıçak kullanırken çok yakından tutmak</a:t>
            </a:r>
          </a:p>
          <a:p>
            <a:r>
              <a:rPr lang="tr-TR" dirty="0" smtClean="0"/>
              <a:t>Yapılan işe uygun bıçak ya da diğer kesici aletleri kullanmamak</a:t>
            </a:r>
          </a:p>
          <a:p>
            <a:r>
              <a:rPr lang="tr-TR" dirty="0" smtClean="0"/>
              <a:t>Kesici aletleri kullanmayı bilmemek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8072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Kesici aletler konusunda bilinçsizlik</a:t>
            </a:r>
          </a:p>
          <a:p>
            <a:r>
              <a:rPr lang="tr-TR" dirty="0" smtClean="0"/>
              <a:t>Kullanılan kesici aletin keskinliğini bilmeden aşırı güç sarf etmek</a:t>
            </a:r>
          </a:p>
          <a:p>
            <a:r>
              <a:rPr lang="tr-TR" dirty="0" smtClean="0"/>
              <a:t>Dikkatsizlik</a:t>
            </a:r>
          </a:p>
          <a:p>
            <a:r>
              <a:rPr lang="tr-TR" dirty="0" smtClean="0"/>
              <a:t>Çalışanlar arasında şakalaşma</a:t>
            </a:r>
          </a:p>
          <a:p>
            <a:r>
              <a:rPr lang="tr-TR" dirty="0" smtClean="0"/>
              <a:t>Keskin olmayan bıçak kullanmak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6225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Kesici alet kullanırken elin ıslak olması</a:t>
            </a:r>
          </a:p>
          <a:p>
            <a:r>
              <a:rPr lang="tr-TR" dirty="0" smtClean="0"/>
              <a:t>Kesme tahtasının kaymaya müsait olması</a:t>
            </a:r>
          </a:p>
          <a:p>
            <a:r>
              <a:rPr lang="tr-TR" dirty="0" smtClean="0"/>
              <a:t>Bulaşık yıkarken cam kesiklerinin eli </a:t>
            </a:r>
            <a:r>
              <a:rPr lang="tr-TR" dirty="0" err="1" smtClean="0"/>
              <a:t>yaramalası</a:t>
            </a:r>
            <a:endParaRPr lang="tr-TR" dirty="0" smtClean="0"/>
          </a:p>
          <a:p>
            <a:r>
              <a:rPr lang="tr-TR" dirty="0" smtClean="0"/>
              <a:t>Kesici aletlerin kullanım talimatlarının okunmaması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8512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Önlem olarak,</a:t>
            </a:r>
          </a:p>
          <a:p>
            <a:r>
              <a:rPr lang="tr-TR" dirty="0" smtClean="0"/>
              <a:t>Kesici aletlerle çalışırken elin kuru olmasına özen göstermek</a:t>
            </a:r>
          </a:p>
          <a:p>
            <a:r>
              <a:rPr lang="tr-TR" dirty="0" smtClean="0"/>
              <a:t>Kaymaz tahta kullanmak</a:t>
            </a:r>
          </a:p>
          <a:p>
            <a:r>
              <a:rPr lang="tr-TR" dirty="0" smtClean="0"/>
              <a:t>Bulaşık yıkarken bulaşık eldiveni kullanmak, cam kesikleri eli yaralamasın diye</a:t>
            </a:r>
          </a:p>
          <a:p>
            <a:r>
              <a:rPr lang="tr-TR" dirty="0" smtClean="0"/>
              <a:t>Kesici aletlerin kullanımı hakkında bilgi sahibi olmak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9071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İşe odaklanmak</a:t>
            </a:r>
          </a:p>
          <a:p>
            <a:r>
              <a:rPr lang="tr-TR" dirty="0" smtClean="0"/>
              <a:t>Dikkatini işe vermek</a:t>
            </a:r>
          </a:p>
          <a:p>
            <a:r>
              <a:rPr lang="tr-TR" dirty="0" smtClean="0"/>
              <a:t>Kesici aletlerle şaka yapmamak, aksi halde ciddi yaralanmalara hatta ölümlere neden olabilir</a:t>
            </a:r>
          </a:p>
          <a:p>
            <a:r>
              <a:rPr lang="tr-TR" dirty="0" smtClean="0"/>
              <a:t>Bıçak kullanma teknikleri hakkında eğitim vermek</a:t>
            </a:r>
          </a:p>
          <a:p>
            <a:r>
              <a:rPr lang="tr-TR" dirty="0" smtClean="0"/>
              <a:t>Hangi bıçakla neler yapılabileceğini bilmek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5581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Kesici ekipman düşerse tutmaya çalışmamak</a:t>
            </a:r>
          </a:p>
          <a:p>
            <a:r>
              <a:rPr lang="tr-TR" dirty="0" smtClean="0"/>
              <a:t>Her kesici aleti kendi görevi dahilinde kullanmak</a:t>
            </a:r>
          </a:p>
          <a:p>
            <a:r>
              <a:rPr lang="tr-TR" dirty="0" smtClean="0"/>
              <a:t>Kesici aletler hakkında bilgi sahibi olmayan çalışana bu tür görevler vermemek</a:t>
            </a:r>
          </a:p>
          <a:p>
            <a:r>
              <a:rPr lang="tr-TR" dirty="0" smtClean="0"/>
              <a:t>Bazı kesme işlemlerinde koruyucu ekipman giymek</a:t>
            </a:r>
          </a:p>
          <a:p>
            <a:r>
              <a:rPr lang="tr-TR" dirty="0" smtClean="0"/>
              <a:t>Tam erimemiş olan gıda maddelerinin kesilmesinde usulüne uygun kesme işlemini yapmak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3709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err="1"/>
              <a:t>Karaali</a:t>
            </a:r>
            <a:r>
              <a:rPr lang="en-US" dirty="0"/>
              <a:t>, a. (2003). Gıda </a:t>
            </a:r>
            <a:r>
              <a:rPr lang="en-US" dirty="0" err="1"/>
              <a:t>işletmelerinde</a:t>
            </a:r>
            <a:r>
              <a:rPr lang="en-US" dirty="0"/>
              <a:t> </a:t>
            </a:r>
            <a:r>
              <a:rPr lang="en-US" dirty="0" err="1"/>
              <a:t>haccp</a:t>
            </a:r>
            <a:r>
              <a:rPr lang="en-US" dirty="0"/>
              <a:t> </a:t>
            </a:r>
            <a:r>
              <a:rPr lang="en-US" dirty="0" err="1"/>
              <a:t>uygulamaları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denetimi</a:t>
            </a:r>
            <a:r>
              <a:rPr lang="en-US" dirty="0"/>
              <a:t>. Ankara: t. C.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bakanlığı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hizmetleri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müdürlüğü</a:t>
            </a:r>
            <a:r>
              <a:rPr lang="en-US" dirty="0"/>
              <a:t> </a:t>
            </a:r>
            <a:r>
              <a:rPr lang="en-US" dirty="0" err="1"/>
              <a:t>yayını</a:t>
            </a:r>
            <a:endParaRPr lang="tr-TR" dirty="0"/>
          </a:p>
          <a:p>
            <a:r>
              <a:rPr lang="en-US" dirty="0" err="1"/>
              <a:t>Mahmutoğlu</a:t>
            </a:r>
            <a:r>
              <a:rPr lang="en-US" dirty="0"/>
              <a:t>, t. (2010). Gıda </a:t>
            </a:r>
            <a:r>
              <a:rPr lang="en-US" dirty="0" err="1"/>
              <a:t>endüstrisinde</a:t>
            </a:r>
            <a:r>
              <a:rPr lang="en-US" dirty="0"/>
              <a:t> </a:t>
            </a:r>
            <a:r>
              <a:rPr lang="en-US" dirty="0" err="1"/>
              <a:t>güvenli</a:t>
            </a:r>
            <a:r>
              <a:rPr lang="en-US" dirty="0"/>
              <a:t> </a:t>
            </a:r>
            <a:r>
              <a:rPr lang="en-US" dirty="0" err="1"/>
              <a:t>gıda</a:t>
            </a:r>
            <a:r>
              <a:rPr lang="en-US" dirty="0"/>
              <a:t> </a:t>
            </a:r>
            <a:r>
              <a:rPr lang="en-US" dirty="0" err="1"/>
              <a:t>üretmek</a:t>
            </a:r>
            <a:r>
              <a:rPr lang="en-US" dirty="0"/>
              <a:t>. Ankara: </a:t>
            </a:r>
            <a:r>
              <a:rPr lang="en-US" dirty="0" err="1"/>
              <a:t>odtü</a:t>
            </a:r>
            <a:r>
              <a:rPr lang="en-US" dirty="0"/>
              <a:t> </a:t>
            </a:r>
            <a:r>
              <a:rPr lang="en-US" dirty="0" err="1"/>
              <a:t>geliştirme</a:t>
            </a:r>
            <a:r>
              <a:rPr lang="en-US" dirty="0"/>
              <a:t> </a:t>
            </a:r>
            <a:r>
              <a:rPr lang="en-US" dirty="0" err="1"/>
              <a:t>vakfı</a:t>
            </a:r>
            <a:r>
              <a:rPr lang="en-US" dirty="0"/>
              <a:t> </a:t>
            </a:r>
            <a:r>
              <a:rPr lang="en-US" dirty="0" err="1"/>
              <a:t>yayıncılık</a:t>
            </a:r>
            <a:endParaRPr lang="tr-TR" dirty="0"/>
          </a:p>
          <a:p>
            <a:r>
              <a:rPr lang="en-US" dirty="0" err="1"/>
              <a:t>Topal</a:t>
            </a:r>
            <a:r>
              <a:rPr lang="en-US" dirty="0"/>
              <a:t>, ş. (1996). Gıda </a:t>
            </a:r>
            <a:r>
              <a:rPr lang="en-US" dirty="0" err="1"/>
              <a:t>güvenliği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kalite</a:t>
            </a:r>
            <a:r>
              <a:rPr lang="en-US" dirty="0"/>
              <a:t> </a:t>
            </a:r>
            <a:r>
              <a:rPr lang="en-US" dirty="0" err="1"/>
              <a:t>yönetim</a:t>
            </a:r>
            <a:r>
              <a:rPr lang="en-US" dirty="0"/>
              <a:t> </a:t>
            </a:r>
            <a:r>
              <a:rPr lang="en-US" dirty="0" err="1"/>
              <a:t>sistemleri</a:t>
            </a:r>
            <a:r>
              <a:rPr lang="en-US" dirty="0"/>
              <a:t> </a:t>
            </a:r>
            <a:r>
              <a:rPr lang="en-US" dirty="0" err="1"/>
              <a:t>ankara</a:t>
            </a:r>
            <a:r>
              <a:rPr lang="en-US" dirty="0"/>
              <a:t>: </a:t>
            </a:r>
            <a:r>
              <a:rPr lang="en-US" dirty="0" err="1"/>
              <a:t>tübitak</a:t>
            </a:r>
            <a:r>
              <a:rPr lang="en-US" dirty="0"/>
              <a:t> </a:t>
            </a:r>
            <a:r>
              <a:rPr lang="en-US" dirty="0" err="1"/>
              <a:t>yayınları</a:t>
            </a:r>
            <a:endParaRPr lang="tr-TR" dirty="0"/>
          </a:p>
          <a:p>
            <a:r>
              <a:rPr lang="tr-TR" dirty="0" err="1"/>
              <a:t>T.c.</a:t>
            </a:r>
            <a:r>
              <a:rPr lang="tr-TR" dirty="0"/>
              <a:t> Anadolu üniversitesi yayını </a:t>
            </a:r>
            <a:r>
              <a:rPr lang="tr-TR" dirty="0" err="1"/>
              <a:t>no</a:t>
            </a:r>
            <a:r>
              <a:rPr lang="tr-TR" dirty="0"/>
              <a:t>: 3462 </a:t>
            </a:r>
            <a:r>
              <a:rPr lang="tr-TR" dirty="0" err="1"/>
              <a:t>açıköğretim</a:t>
            </a:r>
            <a:r>
              <a:rPr lang="tr-TR" dirty="0"/>
              <a:t> fakültesi yayını </a:t>
            </a:r>
            <a:r>
              <a:rPr lang="tr-TR" dirty="0" err="1"/>
              <a:t>no</a:t>
            </a:r>
            <a:r>
              <a:rPr lang="tr-TR" dirty="0"/>
              <a:t>: 2310</a:t>
            </a:r>
          </a:p>
          <a:p>
            <a:r>
              <a:rPr lang="tr-TR" dirty="0"/>
              <a:t>Besin güvenliği ve hijyen</a:t>
            </a:r>
          </a:p>
          <a:p>
            <a:r>
              <a:rPr lang="tr-TR" dirty="0"/>
              <a:t>Yazarlar </a:t>
            </a:r>
            <a:r>
              <a:rPr lang="tr-TR" dirty="0" err="1"/>
              <a:t>doç.dr</a:t>
            </a:r>
            <a:r>
              <a:rPr lang="tr-TR" dirty="0"/>
              <a:t>. Ali coşkun dalgıç (ünite 1, 8) </a:t>
            </a:r>
            <a:r>
              <a:rPr lang="tr-TR" dirty="0" err="1"/>
              <a:t>doç.dr</a:t>
            </a:r>
            <a:r>
              <a:rPr lang="tr-TR" dirty="0"/>
              <a:t>. Gökalp </a:t>
            </a:r>
            <a:r>
              <a:rPr lang="tr-TR" dirty="0" err="1"/>
              <a:t>işcan</a:t>
            </a:r>
            <a:r>
              <a:rPr lang="tr-TR" dirty="0"/>
              <a:t> (ünite 2) </a:t>
            </a:r>
            <a:r>
              <a:rPr lang="tr-TR" dirty="0" err="1"/>
              <a:t>prof.dr</a:t>
            </a:r>
            <a:r>
              <a:rPr lang="tr-TR" dirty="0"/>
              <a:t>. Fatih demirci (ünite 3) </a:t>
            </a:r>
            <a:r>
              <a:rPr lang="tr-TR" dirty="0" err="1"/>
              <a:t>doç.dr</a:t>
            </a:r>
            <a:r>
              <a:rPr lang="tr-TR" dirty="0"/>
              <a:t>. Mehmet </a:t>
            </a:r>
            <a:r>
              <a:rPr lang="tr-TR" dirty="0" err="1"/>
              <a:t>burçin</a:t>
            </a:r>
            <a:r>
              <a:rPr lang="tr-TR" dirty="0"/>
              <a:t> mutlu (ünite 4) ozan sezgin (ünite 5, 6, 7)</a:t>
            </a:r>
          </a:p>
          <a:p>
            <a:r>
              <a:rPr lang="tr-TR" dirty="0"/>
              <a:t>Editör </a:t>
            </a:r>
            <a:r>
              <a:rPr lang="tr-TR" dirty="0" err="1"/>
              <a:t>prof.dr</a:t>
            </a:r>
            <a:r>
              <a:rPr lang="tr-TR" dirty="0"/>
              <a:t>. Adnan </a:t>
            </a:r>
            <a:r>
              <a:rPr lang="tr-TR" dirty="0" err="1"/>
              <a:t>özcan</a:t>
            </a:r>
            <a:r>
              <a:rPr lang="tr-TR" dirty="0"/>
              <a:t>, 2019, Eskişehir</a:t>
            </a:r>
          </a:p>
          <a:p>
            <a:r>
              <a:rPr lang="tr-TR" dirty="0"/>
              <a:t>Gıda Güvenliği ve Gıda Mevzuatı, </a:t>
            </a:r>
            <a:r>
              <a:rPr lang="tr-TR" u="sng" dirty="0" err="1">
                <a:hlinkClick r:id="rId2"/>
              </a:rPr>
              <a:t>Doç.Dr</a:t>
            </a:r>
            <a:r>
              <a:rPr lang="tr-TR" u="sng" dirty="0">
                <a:hlinkClick r:id="rId2"/>
              </a:rPr>
              <a:t>. Nevin </a:t>
            </a:r>
            <a:r>
              <a:rPr lang="tr-TR" u="sng" dirty="0" err="1">
                <a:hlinkClick r:id="rId2"/>
              </a:rPr>
              <a:t>Şanlıer</a:t>
            </a:r>
            <a:r>
              <a:rPr lang="tr-TR" dirty="0"/>
              <a:t> </a:t>
            </a:r>
            <a:r>
              <a:rPr lang="tr-TR" u="sng" dirty="0">
                <a:hlinkClick r:id="rId3"/>
              </a:rPr>
              <a:t>, Prof. Dr. Nevzat Artık </a:t>
            </a:r>
            <a:r>
              <a:rPr lang="tr-TR" u="sng" dirty="0">
                <a:hlinkClick r:id="rId4"/>
              </a:rPr>
              <a:t>, Yrd. Doç. Dr. </a:t>
            </a:r>
            <a:r>
              <a:rPr lang="tr-TR" u="sng" dirty="0" err="1">
                <a:hlinkClick r:id="rId4"/>
              </a:rPr>
              <a:t>Aybuke</a:t>
            </a:r>
            <a:r>
              <a:rPr lang="tr-TR" u="sng" dirty="0">
                <a:hlinkClick r:id="rId4"/>
              </a:rPr>
              <a:t> Ceyhun Sezgin</a:t>
            </a:r>
            <a:endParaRPr lang="tr-TR" dirty="0"/>
          </a:p>
          <a:p>
            <a:r>
              <a:rPr lang="tr-TR" u="sng" dirty="0">
                <a:hlinkClick r:id="rId5"/>
              </a:rPr>
              <a:t>Detay Yayıncılık</a:t>
            </a:r>
            <a:r>
              <a:rPr lang="tr-TR" dirty="0"/>
              <a:t>, 2019</a:t>
            </a:r>
          </a:p>
          <a:p>
            <a:r>
              <a:rPr lang="tr-TR" dirty="0"/>
              <a:t> Gıda Güvenliğinde Hijyen- </a:t>
            </a:r>
            <a:r>
              <a:rPr lang="tr-TR" dirty="0" err="1"/>
              <a:t>Megep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 İşletmelerde Temizlik Ve Dezenfeksiyon- </a:t>
            </a:r>
            <a:r>
              <a:rPr lang="tr-TR" dirty="0" err="1"/>
              <a:t>Megep</a:t>
            </a:r>
            <a:endParaRPr lang="tr-TR" dirty="0"/>
          </a:p>
          <a:p>
            <a:r>
              <a:rPr lang="en-US" dirty="0"/>
              <a:t> </a:t>
            </a:r>
            <a:endParaRPr lang="tr-TR" dirty="0"/>
          </a:p>
          <a:p>
            <a:r>
              <a:rPr lang="tr-TR" u="sng">
                <a:hlinkClick r:id="rId6"/>
              </a:rPr>
              <a:t>www.isgip.gov.tr</a:t>
            </a:r>
            <a:r>
              <a:rPr lang="tr-TR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7605373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328</Words>
  <Application>Microsoft Office PowerPoint</Application>
  <PresentationFormat>Ekran Gösterisi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Yiyecek ve İçecek İşletmelerinde Gıda ve İş Güvenliği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EDA</dc:creator>
  <cp:lastModifiedBy>EDA</cp:lastModifiedBy>
  <cp:revision>22</cp:revision>
  <dcterms:created xsi:type="dcterms:W3CDTF">2020-04-24T20:02:53Z</dcterms:created>
  <dcterms:modified xsi:type="dcterms:W3CDTF">2020-04-25T16:27:26Z</dcterms:modified>
</cp:coreProperties>
</file>