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95" r:id="rId9"/>
    <p:sldId id="263" r:id="rId10"/>
    <p:sldId id="264" r:id="rId11"/>
    <p:sldId id="266" r:id="rId12"/>
    <p:sldId id="265" r:id="rId13"/>
    <p:sldId id="296" r:id="rId14"/>
    <p:sldId id="268" r:id="rId15"/>
    <p:sldId id="269" r:id="rId16"/>
    <p:sldId id="301" r:id="rId17"/>
    <p:sldId id="270" r:id="rId18"/>
    <p:sldId id="297" r:id="rId19"/>
    <p:sldId id="298" r:id="rId20"/>
    <p:sldId id="299" r:id="rId21"/>
    <p:sldId id="300" r:id="rId22"/>
    <p:sldId id="272" r:id="rId23"/>
    <p:sldId id="273" r:id="rId24"/>
    <p:sldId id="274" r:id="rId25"/>
    <p:sldId id="275" r:id="rId26"/>
    <p:sldId id="276" r:id="rId27"/>
    <p:sldId id="278" r:id="rId28"/>
    <p:sldId id="279" r:id="rId29"/>
    <p:sldId id="280"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98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87942F83-E686-494D-8466-847F5203F901}" type="datetimeFigureOut">
              <a:rPr lang="tr-TR" smtClean="0"/>
              <a:t>13.2.2017</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3727C26-E1D0-48F3-93AE-2851E304B8F3}"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87942F83-E686-494D-8466-847F5203F901}" type="datetimeFigureOut">
              <a:rPr lang="tr-TR" smtClean="0"/>
              <a:t>13.2.2017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727C26-E1D0-48F3-93AE-2851E304B8F3}"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942F83-E686-494D-8466-847F5203F901}" type="datetimeFigureOut">
              <a:rPr lang="tr-TR" smtClean="0"/>
              <a:t>13.2.2017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727C26-E1D0-48F3-93AE-2851E304B8F3}"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942F83-E686-494D-8466-847F5203F901}" type="datetimeFigureOut">
              <a:rPr lang="tr-TR" smtClean="0"/>
              <a:t>13.2.2017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727C26-E1D0-48F3-93AE-2851E304B8F3}"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7942F83-E686-494D-8466-847F5203F901}" type="datetimeFigureOut">
              <a:rPr lang="tr-TR" smtClean="0"/>
              <a:t>13.2.2017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727C26-E1D0-48F3-93AE-2851E304B8F3}"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87942F83-E686-494D-8466-847F5203F901}" type="datetimeFigureOut">
              <a:rPr lang="tr-TR" smtClean="0"/>
              <a:t>13.2.2017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727C26-E1D0-48F3-93AE-2851E304B8F3}"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87942F83-E686-494D-8466-847F5203F901}" type="datetimeFigureOut">
              <a:rPr lang="tr-TR" smtClean="0"/>
              <a:t>13.2.2017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3727C26-E1D0-48F3-93AE-2851E304B8F3}"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87942F83-E686-494D-8466-847F5203F901}" type="datetimeFigureOut">
              <a:rPr lang="tr-TR" smtClean="0"/>
              <a:t>13.2.2017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3727C26-E1D0-48F3-93AE-2851E304B8F3}"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7942F83-E686-494D-8466-847F5203F901}" type="datetimeFigureOut">
              <a:rPr lang="tr-TR" smtClean="0"/>
              <a:t>13.2.2017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727C26-E1D0-48F3-93AE-2851E304B8F3}"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7942F83-E686-494D-8466-847F5203F901}" type="datetimeFigureOut">
              <a:rPr lang="tr-TR" smtClean="0"/>
              <a:t>13.2.2017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727C26-E1D0-48F3-93AE-2851E304B8F3}"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7942F83-E686-494D-8466-847F5203F901}" type="datetimeFigureOut">
              <a:rPr lang="tr-TR" smtClean="0"/>
              <a:t>13.2.2017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727C26-E1D0-48F3-93AE-2851E304B8F3}"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87942F83-E686-494D-8466-847F5203F901}" type="datetimeFigureOut">
              <a:rPr lang="tr-TR" smtClean="0"/>
              <a:t>13.2.2017</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3727C26-E1D0-48F3-93AE-2851E304B8F3}"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en-US" sz="2400" dirty="0" smtClean="0"/>
              <a:t>A</a:t>
            </a:r>
            <a:r>
              <a:rPr lang="tr-TR" sz="2400" dirty="0" err="1" smtClean="0"/>
              <a:t>hşAP</a:t>
            </a:r>
            <a:r>
              <a:rPr lang="tr-TR" sz="2400" dirty="0" smtClean="0"/>
              <a:t> SANATI</a:t>
            </a:r>
            <a:endParaRPr lang="tr-TR" sz="2400" dirty="0"/>
          </a:p>
        </p:txBody>
      </p:sp>
      <p:sp>
        <p:nvSpPr>
          <p:cNvPr id="3" name="Alt Başlık 2"/>
          <p:cNvSpPr>
            <a:spLocks noGrp="1"/>
          </p:cNvSpPr>
          <p:nvPr>
            <p:ph type="subTitle" idx="1"/>
          </p:nvPr>
        </p:nvSpPr>
        <p:spPr>
          <a:xfrm flipH="1">
            <a:off x="7772399" y="4145280"/>
            <a:ext cx="45719" cy="45719"/>
          </a:xfrm>
        </p:spPr>
        <p:txBody>
          <a:bodyPr>
            <a:normAutofit fontScale="25000" lnSpcReduction="20000"/>
          </a:bodyPr>
          <a:lstStyle/>
          <a:p>
            <a:endParaRPr lang="tr-TR" dirty="0"/>
          </a:p>
        </p:txBody>
      </p:sp>
    </p:spTree>
    <p:extLst>
      <p:ext uri="{BB962C8B-B14F-4D97-AF65-F5344CB8AC3E}">
        <p14:creationId xmlns:p14="http://schemas.microsoft.com/office/powerpoint/2010/main" val="2775686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2438400"/>
            <a:ext cx="6400800" cy="3222848"/>
          </a:xfrm>
        </p:spPr>
        <p:txBody>
          <a:bodyPr/>
          <a:lstStyle/>
          <a:p>
            <a:pPr algn="just"/>
            <a:r>
              <a:rPr lang="tr-TR" dirty="0" smtClean="0"/>
              <a:t>Halen Berlin İslam Eserleri Müzesi’nde teşhir edilen </a:t>
            </a:r>
            <a:r>
              <a:rPr lang="tr-TR" dirty="0" err="1" smtClean="0"/>
              <a:t>Mşatta</a:t>
            </a:r>
            <a:r>
              <a:rPr lang="tr-TR" dirty="0" smtClean="0"/>
              <a:t> </a:t>
            </a:r>
            <a:r>
              <a:rPr lang="tr-TR" dirty="0" smtClean="0"/>
              <a:t>Saray’ı kabartmalı taş duvarlarındaki </a:t>
            </a:r>
            <a:r>
              <a:rPr lang="tr-TR" dirty="0" err="1" smtClean="0"/>
              <a:t>akantus</a:t>
            </a:r>
            <a:r>
              <a:rPr lang="tr-TR" dirty="0" smtClean="0"/>
              <a:t> ve asma yaprakları, erken ve müteakip dönem ahşap eserlerinde oyma tekniğiyle uygulanmıştır.</a:t>
            </a:r>
          </a:p>
          <a:p>
            <a:pPr algn="just"/>
            <a:r>
              <a:rPr lang="tr-TR" dirty="0"/>
              <a:t>F</a:t>
            </a:r>
            <a:r>
              <a:rPr lang="tr-TR" dirty="0" smtClean="0"/>
              <a:t>atımi dönemi el-</a:t>
            </a:r>
            <a:r>
              <a:rPr lang="tr-TR" dirty="0" err="1" smtClean="0"/>
              <a:t>Ezher</a:t>
            </a:r>
            <a:r>
              <a:rPr lang="tr-TR" dirty="0" smtClean="0"/>
              <a:t> Camii’nin ahşap kapısı ile dönemin bazı camilerindeki ahşap işler buna örnek verilebilir.</a:t>
            </a:r>
          </a:p>
          <a:p>
            <a:pPr algn="just"/>
            <a:endParaRPr lang="tr-TR" dirty="0"/>
          </a:p>
        </p:txBody>
      </p:sp>
    </p:spTree>
    <p:extLst>
      <p:ext uri="{BB962C8B-B14F-4D97-AF65-F5344CB8AC3E}">
        <p14:creationId xmlns:p14="http://schemas.microsoft.com/office/powerpoint/2010/main" val="547555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1371600" y="2438400"/>
            <a:ext cx="6400800" cy="3222848"/>
          </a:xfrm>
        </p:spPr>
        <p:txBody>
          <a:bodyPr/>
          <a:lstStyle/>
          <a:p>
            <a:pPr algn="just"/>
            <a:r>
              <a:rPr lang="tr-TR" dirty="0" err="1" smtClean="0"/>
              <a:t>Selçuklular’da</a:t>
            </a:r>
            <a:r>
              <a:rPr lang="tr-TR" dirty="0" smtClean="0"/>
              <a:t>, ahşap işlerde daha çok oyma/kabartma, şebekeli oyma, çatma(</a:t>
            </a:r>
            <a:r>
              <a:rPr lang="tr-TR" dirty="0" err="1" smtClean="0"/>
              <a:t>kündekari</a:t>
            </a:r>
            <a:r>
              <a:rPr lang="tr-TR" dirty="0" smtClean="0"/>
              <a:t>) ve boyama teknikleri kullanılmış, mimari eserlerdeki kapı ve pencere kanatları dışında minberden rahleye, kürsüden sandukaya pek çok güzel eser meydana getirilmiştir.</a:t>
            </a:r>
          </a:p>
          <a:p>
            <a:pPr algn="just"/>
            <a:r>
              <a:rPr lang="tr-TR" dirty="0" smtClean="0"/>
              <a:t>Türk ve İslam Eserleri Müzesi’nde Sultan Keykavus b. </a:t>
            </a:r>
            <a:r>
              <a:rPr lang="tr-TR" dirty="0" err="1" smtClean="0"/>
              <a:t>Keyhüsrev’in</a:t>
            </a:r>
            <a:r>
              <a:rPr lang="tr-TR" dirty="0" smtClean="0"/>
              <a:t> adı bulunan rahle ile Konya Mevlana Müzesi’ndeki rahle Selçuklu dönemi ağaç oyma işçiliğini yansıtan örneklerdir. </a:t>
            </a:r>
            <a:endParaRPr lang="tr-TR" dirty="0"/>
          </a:p>
        </p:txBody>
      </p:sp>
    </p:spTree>
    <p:extLst>
      <p:ext uri="{BB962C8B-B14F-4D97-AF65-F5344CB8AC3E}">
        <p14:creationId xmlns:p14="http://schemas.microsoft.com/office/powerpoint/2010/main" val="2767596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1052736"/>
            <a:ext cx="6400800" cy="576064"/>
          </a:xfrm>
        </p:spPr>
        <p:txBody>
          <a:bodyPr>
            <a:normAutofit fontScale="90000"/>
          </a:bodyPr>
          <a:lstStyle/>
          <a:p>
            <a:r>
              <a:rPr lang="tr-TR" sz="1800" dirty="0" smtClean="0"/>
              <a:t>KONYA MEVLANA </a:t>
            </a:r>
            <a:r>
              <a:rPr lang="tr-TR" sz="1800" dirty="0" err="1" smtClean="0"/>
              <a:t>mÜZESİ</a:t>
            </a:r>
            <a:r>
              <a:rPr lang="tr-TR" sz="1800" dirty="0" smtClean="0"/>
              <a:t> BEYLİKLER DÖNEMİ KAPI KANADI</a:t>
            </a:r>
            <a:endParaRPr lang="tr-TR" sz="1800"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628800"/>
            <a:ext cx="6480720" cy="4173496"/>
          </a:xfrm>
        </p:spPr>
      </p:pic>
    </p:spTree>
    <p:extLst>
      <p:ext uri="{BB962C8B-B14F-4D97-AF65-F5344CB8AC3E}">
        <p14:creationId xmlns:p14="http://schemas.microsoft.com/office/powerpoint/2010/main" val="3821561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71600" y="1295400"/>
            <a:ext cx="6400800" cy="477416"/>
          </a:xfrm>
        </p:spPr>
        <p:txBody>
          <a:bodyPr>
            <a:normAutofit fontScale="90000"/>
          </a:bodyPr>
          <a:lstStyle/>
          <a:p>
            <a:r>
              <a:rPr lang="tr-TR" sz="1800" dirty="0" smtClean="0"/>
              <a:t>Konya </a:t>
            </a:r>
            <a:r>
              <a:rPr lang="tr-TR" sz="1800" dirty="0" err="1" smtClean="0"/>
              <a:t>mevlana</a:t>
            </a:r>
            <a:r>
              <a:rPr lang="tr-TR" sz="1800" dirty="0" smtClean="0"/>
              <a:t> müzesi (1278)</a:t>
            </a:r>
            <a:r>
              <a:rPr lang="tr-TR" sz="1800" dirty="0" err="1" smtClean="0"/>
              <a:t>selçuklu</a:t>
            </a:r>
            <a:r>
              <a:rPr lang="tr-TR" sz="1800" dirty="0" smtClean="0"/>
              <a:t> rahlesi</a:t>
            </a:r>
            <a:endParaRPr lang="tr-TR" sz="1800"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3" y="1772816"/>
            <a:ext cx="7416824" cy="3960440"/>
          </a:xfrm>
        </p:spPr>
      </p:pic>
    </p:spTree>
    <p:extLst>
      <p:ext uri="{BB962C8B-B14F-4D97-AF65-F5344CB8AC3E}">
        <p14:creationId xmlns:p14="http://schemas.microsoft.com/office/powerpoint/2010/main" val="1325583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2438400"/>
            <a:ext cx="6400800" cy="3222848"/>
          </a:xfrm>
        </p:spPr>
        <p:txBody>
          <a:bodyPr/>
          <a:lstStyle/>
          <a:p>
            <a:pPr algn="just"/>
            <a:r>
              <a:rPr lang="tr-TR" dirty="0" err="1" smtClean="0"/>
              <a:t>Kündekari</a:t>
            </a:r>
            <a:r>
              <a:rPr lang="tr-TR" dirty="0" smtClean="0"/>
              <a:t> tekniğinde bir ahşap iskelet üzerinde yan yana getirilen  geometrik mahiyetteki ahşap parçalarla bunları birbirine bağlayan oluklu ahşap kirişler tutkal ya da çivi kullanılmaksızın iç içe geçirilmek suretiyle eser tamamlanır. Bu tekniğe </a:t>
            </a:r>
            <a:r>
              <a:rPr lang="tr-TR" dirty="0" err="1" smtClean="0"/>
              <a:t>kündekari</a:t>
            </a:r>
            <a:r>
              <a:rPr lang="tr-TR" dirty="0" smtClean="0"/>
              <a:t> denir. Konya Alaeddin Camii, Siirt </a:t>
            </a:r>
            <a:r>
              <a:rPr lang="tr-TR" dirty="0" smtClean="0"/>
              <a:t>Ulu Cami, </a:t>
            </a:r>
            <a:r>
              <a:rPr lang="tr-TR" dirty="0" smtClean="0"/>
              <a:t>Divriği </a:t>
            </a:r>
            <a:r>
              <a:rPr lang="tr-TR" dirty="0" smtClean="0"/>
              <a:t>Ulu camilerinin  </a:t>
            </a:r>
            <a:r>
              <a:rPr lang="tr-TR" dirty="0" smtClean="0"/>
              <a:t>minberleri </a:t>
            </a:r>
            <a:r>
              <a:rPr lang="tr-TR" dirty="0" err="1" smtClean="0"/>
              <a:t>kündekari</a:t>
            </a:r>
            <a:r>
              <a:rPr lang="tr-TR" dirty="0" smtClean="0"/>
              <a:t> tekniğiyle yapılmış kıymetli örneklerdir.</a:t>
            </a:r>
          </a:p>
        </p:txBody>
      </p:sp>
    </p:spTree>
    <p:extLst>
      <p:ext uri="{BB962C8B-B14F-4D97-AF65-F5344CB8AC3E}">
        <p14:creationId xmlns:p14="http://schemas.microsoft.com/office/powerpoint/2010/main" val="3037249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2348880"/>
            <a:ext cx="6400800" cy="3312368"/>
          </a:xfrm>
        </p:spPr>
        <p:txBody>
          <a:bodyPr/>
          <a:lstStyle/>
          <a:p>
            <a:pPr algn="just"/>
            <a:r>
              <a:rPr lang="tr-TR" dirty="0" smtClean="0"/>
              <a:t>Yalancı </a:t>
            </a:r>
            <a:r>
              <a:rPr lang="tr-TR" dirty="0" err="1" smtClean="0"/>
              <a:t>kündekari</a:t>
            </a:r>
            <a:r>
              <a:rPr lang="tr-TR" dirty="0" smtClean="0"/>
              <a:t> denilen yöntem harici parçaların zemine monte edildiği bir yöntem olup  </a:t>
            </a:r>
            <a:r>
              <a:rPr lang="tr-TR" dirty="0"/>
              <a:t>ı</a:t>
            </a:r>
            <a:r>
              <a:rPr lang="tr-TR" dirty="0" smtClean="0"/>
              <a:t>sı ve rutubetten etkilenmektedir. Ankara Hacı Bayram Camii pencere kanatları da bu tekniğin güzel örneklerindendir.</a:t>
            </a:r>
          </a:p>
          <a:p>
            <a:pPr algn="just"/>
            <a:r>
              <a:rPr lang="tr-TR" dirty="0" smtClean="0"/>
              <a:t>Konya </a:t>
            </a:r>
            <a:r>
              <a:rPr lang="tr-TR" dirty="0" err="1" smtClean="0"/>
              <a:t>Sadreddin</a:t>
            </a:r>
            <a:r>
              <a:rPr lang="tr-TR" dirty="0" smtClean="0"/>
              <a:t> </a:t>
            </a:r>
            <a:r>
              <a:rPr lang="tr-TR" dirty="0" err="1" smtClean="0"/>
              <a:t>Konevi</a:t>
            </a:r>
            <a:r>
              <a:rPr lang="tr-TR" dirty="0"/>
              <a:t> Camii (</a:t>
            </a:r>
            <a:r>
              <a:rPr lang="tr-TR" dirty="0" err="1"/>
              <a:t>XIV.yy</a:t>
            </a:r>
            <a:r>
              <a:rPr lang="tr-TR" dirty="0"/>
              <a:t>) ve </a:t>
            </a:r>
            <a:r>
              <a:rPr lang="tr-TR" dirty="0" smtClean="0"/>
              <a:t>Bursa Yeşil Cami’nin (</a:t>
            </a:r>
            <a:r>
              <a:rPr lang="tr-TR" dirty="0" err="1" smtClean="0"/>
              <a:t>XV.yy</a:t>
            </a:r>
            <a:r>
              <a:rPr lang="tr-TR" dirty="0" smtClean="0"/>
              <a:t>) pencere kanatları derin oyma tekniğiyle </a:t>
            </a:r>
            <a:r>
              <a:rPr lang="tr-TR" dirty="0" smtClean="0"/>
              <a:t>yapılmıştır</a:t>
            </a:r>
            <a:r>
              <a:rPr lang="tr-TR" dirty="0" smtClean="0"/>
              <a:t>.</a:t>
            </a:r>
            <a:endParaRPr lang="tr-TR" dirty="0"/>
          </a:p>
        </p:txBody>
      </p:sp>
    </p:spTree>
    <p:extLst>
      <p:ext uri="{BB962C8B-B14F-4D97-AF65-F5344CB8AC3E}">
        <p14:creationId xmlns:p14="http://schemas.microsoft.com/office/powerpoint/2010/main" val="2948582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1208" y="836713"/>
            <a:ext cx="3399184" cy="5057118"/>
          </a:xfr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836712"/>
            <a:ext cx="3873624" cy="5040560"/>
          </a:xfrm>
          <a:prstGeom prst="rect">
            <a:avLst/>
          </a:prstGeom>
        </p:spPr>
      </p:pic>
    </p:spTree>
    <p:extLst>
      <p:ext uri="{BB962C8B-B14F-4D97-AF65-F5344CB8AC3E}">
        <p14:creationId xmlns:p14="http://schemas.microsoft.com/office/powerpoint/2010/main" val="1075966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2438400"/>
            <a:ext cx="6400800" cy="3222848"/>
          </a:xfrm>
        </p:spPr>
        <p:txBody>
          <a:bodyPr>
            <a:normAutofit fontScale="92500" lnSpcReduction="20000"/>
          </a:bodyPr>
          <a:lstStyle/>
          <a:p>
            <a:pPr algn="just"/>
            <a:r>
              <a:rPr lang="tr-TR" dirty="0" smtClean="0"/>
              <a:t>Afyon Ulu Camii, Beyşehir Eşrefoğlu Camii motiflerini altıgen ve üçgen yıldızlarla bazı stilize çiçek ve kuşların  oluşturduğu desenlerin ahşap sütun başlıklarında, kiriş ve konsollarda  boyama tekniği ile uygulandığı, dönemin bazı ahşap camilerine örnek verilebilir.</a:t>
            </a:r>
          </a:p>
          <a:p>
            <a:pPr algn="just"/>
            <a:r>
              <a:rPr lang="tr-TR" dirty="0" smtClean="0"/>
              <a:t>Osmanlı döneminde, Selçuklu geleneğinin büyük ölçüde sürdürüldüğü, oyma, şebekeli oyma ve </a:t>
            </a:r>
            <a:r>
              <a:rPr lang="tr-TR" dirty="0" err="1" smtClean="0"/>
              <a:t>kündekarinin</a:t>
            </a:r>
            <a:r>
              <a:rPr lang="tr-TR" dirty="0" smtClean="0"/>
              <a:t> </a:t>
            </a:r>
            <a:r>
              <a:rPr lang="tr-TR" dirty="0" err="1" smtClean="0"/>
              <a:t>yanısıra</a:t>
            </a:r>
            <a:r>
              <a:rPr lang="tr-TR" dirty="0" smtClean="0"/>
              <a:t> sedef ve fildişi kakma teknikleri de kullanılmaktadır. Müzelerimizdeki Osmanlı dönemine ait fildişi kakmalı en eski eser, </a:t>
            </a:r>
            <a:r>
              <a:rPr lang="tr-TR" dirty="0" err="1" smtClean="0"/>
              <a:t>II.Bayezid</a:t>
            </a:r>
            <a:r>
              <a:rPr lang="tr-TR" dirty="0" smtClean="0"/>
              <a:t> dönemine ait 1505 tarihli Kur’an-ı Kerim mahfazasıdır.</a:t>
            </a:r>
          </a:p>
        </p:txBody>
      </p:sp>
    </p:spTree>
    <p:extLst>
      <p:ext uri="{BB962C8B-B14F-4D97-AF65-F5344CB8AC3E}">
        <p14:creationId xmlns:p14="http://schemas.microsoft.com/office/powerpoint/2010/main" val="4114305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980728"/>
            <a:ext cx="7128792" cy="5040560"/>
          </a:xfrm>
        </p:spPr>
      </p:pic>
    </p:spTree>
    <p:extLst>
      <p:ext uri="{BB962C8B-B14F-4D97-AF65-F5344CB8AC3E}">
        <p14:creationId xmlns:p14="http://schemas.microsoft.com/office/powerpoint/2010/main" val="2085530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980728"/>
            <a:ext cx="7272807" cy="4896544"/>
          </a:xfrm>
        </p:spPr>
      </p:pic>
    </p:spTree>
    <p:extLst>
      <p:ext uri="{BB962C8B-B14F-4D97-AF65-F5344CB8AC3E}">
        <p14:creationId xmlns:p14="http://schemas.microsoft.com/office/powerpoint/2010/main" val="2514049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a:bodyPr>
          <a:lstStyle/>
          <a:p>
            <a:pPr indent="0" algn="just">
              <a:buNone/>
            </a:pPr>
            <a:r>
              <a:rPr lang="tr-TR" sz="2400" dirty="0" smtClean="0">
                <a:latin typeface="+mj-lt"/>
              </a:rPr>
              <a:t>Ağaç ve kereste anlamında Arapça «</a:t>
            </a:r>
            <a:r>
              <a:rPr lang="tr-TR" sz="2400" dirty="0" err="1" smtClean="0">
                <a:latin typeface="+mj-lt"/>
              </a:rPr>
              <a:t>haşeb</a:t>
            </a:r>
            <a:r>
              <a:rPr lang="tr-TR" sz="2400" dirty="0" smtClean="0">
                <a:latin typeface="+mj-lt"/>
              </a:rPr>
              <a:t>» kelimesinin çoğulu olan ahşap, sözlük anlamının dışında, farklı ağaç cinslerinden seçilen malzemenin oyma, kabartma ve geçme gibi tekniklerle işlenmesi sonucunda ortaya çıkan bağımsız bir sanat dalının adıdır.</a:t>
            </a:r>
            <a:endParaRPr lang="tr-TR" sz="2400" dirty="0">
              <a:latin typeface="+mj-lt"/>
            </a:endParaRPr>
          </a:p>
        </p:txBody>
      </p:sp>
    </p:spTree>
    <p:extLst>
      <p:ext uri="{BB962C8B-B14F-4D97-AF65-F5344CB8AC3E}">
        <p14:creationId xmlns:p14="http://schemas.microsoft.com/office/powerpoint/2010/main" val="40585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908720"/>
            <a:ext cx="7272808" cy="4824536"/>
          </a:xfrm>
        </p:spPr>
      </p:pic>
    </p:spTree>
    <p:extLst>
      <p:ext uri="{BB962C8B-B14F-4D97-AF65-F5344CB8AC3E}">
        <p14:creationId xmlns:p14="http://schemas.microsoft.com/office/powerpoint/2010/main" val="761317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836712"/>
            <a:ext cx="7560841" cy="5040560"/>
          </a:xfrm>
        </p:spPr>
      </p:pic>
    </p:spTree>
    <p:extLst>
      <p:ext uri="{BB962C8B-B14F-4D97-AF65-F5344CB8AC3E}">
        <p14:creationId xmlns:p14="http://schemas.microsoft.com/office/powerpoint/2010/main" val="4007769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2438400"/>
            <a:ext cx="6400800" cy="3150840"/>
          </a:xfrm>
        </p:spPr>
        <p:txBody>
          <a:bodyPr>
            <a:normAutofit fontScale="92500" lnSpcReduction="10000"/>
          </a:bodyPr>
          <a:lstStyle/>
          <a:p>
            <a:pPr algn="just"/>
            <a:r>
              <a:rPr lang="tr-TR" dirty="0" smtClean="0"/>
              <a:t>Ahşap sanatının en eski örneklerine XIII. Yüzyılda rastladığımız ahşap camiler yanında Anadolu Selçuklu, Beylikler ve Osmanlı asırları boyunca Ankara, Kütahya, Kula, Safranbolu, Mudurnu, Bursa ve Tokat gibi eski Anadolu şehir ve kasabalarında inşa edilmiş ahşap evler ile İstanbul Boğazı kıyılarındaki  Amcazade Hüseyin Paşa ve Emirgan Şerifler Yalısı gibi </a:t>
            </a:r>
            <a:r>
              <a:rPr lang="tr-TR" dirty="0" smtClean="0"/>
              <a:t>yapılarda </a:t>
            </a:r>
            <a:r>
              <a:rPr lang="tr-TR" dirty="0" smtClean="0"/>
              <a:t>ahşap tavanlar, dolap kapakları, raflar, </a:t>
            </a:r>
            <a:r>
              <a:rPr lang="tr-TR" dirty="0" err="1" smtClean="0"/>
              <a:t>lambalıklar</a:t>
            </a:r>
            <a:r>
              <a:rPr lang="tr-TR" dirty="0" smtClean="0"/>
              <a:t> ve benzeri eşyada çeşitli tekniklerle bezemenin en ince ve güzel örnekleri karşımıza çıkar. </a:t>
            </a:r>
            <a:endParaRPr lang="tr-TR" dirty="0"/>
          </a:p>
        </p:txBody>
      </p:sp>
    </p:spTree>
    <p:extLst>
      <p:ext uri="{BB962C8B-B14F-4D97-AF65-F5344CB8AC3E}">
        <p14:creationId xmlns:p14="http://schemas.microsoft.com/office/powerpoint/2010/main" val="9656902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Geleneksel ahşap işçiliğinin bir de zanaat cephesi vardır .Folklorik değer taşıyan bastonlar, ağızlıklar, pipolar, kaşık, havan vb. bazı mutfak eşyası da geleneksel Türk ahşap işçiliğinin daha çok zanaat kanadında yerlerini almışlardır.</a:t>
            </a:r>
          </a:p>
          <a:p>
            <a:endParaRPr lang="tr-TR" dirty="0"/>
          </a:p>
        </p:txBody>
      </p:sp>
    </p:spTree>
    <p:extLst>
      <p:ext uri="{BB962C8B-B14F-4D97-AF65-F5344CB8AC3E}">
        <p14:creationId xmlns:p14="http://schemas.microsoft.com/office/powerpoint/2010/main" val="28971382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980728"/>
            <a:ext cx="6984776" cy="4824536"/>
          </a:xfrm>
        </p:spPr>
      </p:pic>
    </p:spTree>
    <p:extLst>
      <p:ext uri="{BB962C8B-B14F-4D97-AF65-F5344CB8AC3E}">
        <p14:creationId xmlns:p14="http://schemas.microsoft.com/office/powerpoint/2010/main" val="42850956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764704"/>
            <a:ext cx="5040560" cy="5112568"/>
          </a:xfrm>
        </p:spPr>
      </p:pic>
    </p:spTree>
    <p:extLst>
      <p:ext uri="{BB962C8B-B14F-4D97-AF65-F5344CB8AC3E}">
        <p14:creationId xmlns:p14="http://schemas.microsoft.com/office/powerpoint/2010/main" val="40309509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1124744"/>
            <a:ext cx="6048672" cy="504056"/>
          </a:xfrm>
        </p:spPr>
        <p:txBody>
          <a:bodyPr>
            <a:normAutofit fontScale="90000"/>
          </a:bodyPr>
          <a:lstStyle/>
          <a:p>
            <a:r>
              <a:rPr lang="tr-TR" sz="1800" dirty="0" smtClean="0">
                <a:latin typeface="+mn-lt"/>
              </a:rPr>
              <a:t>İSTANBUL </a:t>
            </a:r>
            <a:r>
              <a:rPr lang="tr-TR" sz="1800" dirty="0" err="1" smtClean="0">
                <a:latin typeface="+mn-lt"/>
              </a:rPr>
              <a:t>fATİH</a:t>
            </a:r>
            <a:r>
              <a:rPr lang="tr-TR" sz="1800" dirty="0" smtClean="0">
                <a:latin typeface="+mn-lt"/>
              </a:rPr>
              <a:t> </a:t>
            </a:r>
            <a:r>
              <a:rPr lang="tr-TR" sz="1800" dirty="0" err="1" smtClean="0">
                <a:latin typeface="+mn-lt"/>
              </a:rPr>
              <a:t>cAMİİ</a:t>
            </a:r>
            <a:r>
              <a:rPr lang="tr-TR" sz="1800" dirty="0" smtClean="0">
                <a:latin typeface="+mn-lt"/>
              </a:rPr>
              <a:t> VAAZ KÜRSÜSÜ</a:t>
            </a:r>
            <a:br>
              <a:rPr lang="tr-TR" sz="1800" dirty="0" smtClean="0">
                <a:latin typeface="+mn-lt"/>
              </a:rPr>
            </a:br>
            <a:endParaRPr lang="tr-TR" sz="1800" dirty="0">
              <a:latin typeface="+mn-lt"/>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1412776"/>
            <a:ext cx="6552728" cy="4536504"/>
          </a:xfrm>
        </p:spPr>
      </p:pic>
    </p:spTree>
    <p:extLst>
      <p:ext uri="{BB962C8B-B14F-4D97-AF65-F5344CB8AC3E}">
        <p14:creationId xmlns:p14="http://schemas.microsoft.com/office/powerpoint/2010/main" val="14579762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1" y="1124744"/>
            <a:ext cx="6192688" cy="4536504"/>
          </a:xfrm>
        </p:spPr>
      </p:pic>
    </p:spTree>
    <p:extLst>
      <p:ext uri="{BB962C8B-B14F-4D97-AF65-F5344CB8AC3E}">
        <p14:creationId xmlns:p14="http://schemas.microsoft.com/office/powerpoint/2010/main" val="31907125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980728"/>
            <a:ext cx="7200800" cy="4680520"/>
          </a:xfrm>
        </p:spPr>
      </p:pic>
    </p:spTree>
    <p:extLst>
      <p:ext uri="{BB962C8B-B14F-4D97-AF65-F5344CB8AC3E}">
        <p14:creationId xmlns:p14="http://schemas.microsoft.com/office/powerpoint/2010/main" val="20222443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908720"/>
            <a:ext cx="7704856" cy="4896544"/>
          </a:xfrm>
        </p:spPr>
      </p:pic>
    </p:spTree>
    <p:extLst>
      <p:ext uri="{BB962C8B-B14F-4D97-AF65-F5344CB8AC3E}">
        <p14:creationId xmlns:p14="http://schemas.microsoft.com/office/powerpoint/2010/main" val="3341712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75656" y="2060848"/>
            <a:ext cx="6400800" cy="3600400"/>
          </a:xfrm>
        </p:spPr>
        <p:txBody>
          <a:bodyPr>
            <a:normAutofit/>
          </a:bodyPr>
          <a:lstStyle/>
          <a:p>
            <a:pPr indent="0">
              <a:buNone/>
            </a:pPr>
            <a:r>
              <a:rPr lang="tr-TR" sz="2000" dirty="0" smtClean="0">
                <a:latin typeface="+mj-lt"/>
              </a:rPr>
              <a:t>Ahşap işlemeciliğinin, tarihteki uygulama alanları çok geniş ve çeşitlidir. Ahşap, önemli bir mimari eleman olarak gündelik hayatta da varlığını hissettirir.</a:t>
            </a:r>
          </a:p>
          <a:p>
            <a:pPr indent="0">
              <a:buNone/>
            </a:pPr>
            <a:endParaRPr lang="tr-TR" sz="2000" dirty="0" smtClean="0">
              <a:latin typeface="Calibri" panose="020F0502020204030204" pitchFamily="34" charset="0"/>
            </a:endParaRPr>
          </a:p>
          <a:p>
            <a:pPr indent="0">
              <a:buNone/>
            </a:pPr>
            <a:endParaRPr lang="tr-TR" sz="2400" dirty="0">
              <a:latin typeface="Calibri" panose="020F0502020204030204"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3023500"/>
            <a:ext cx="2730748" cy="2625139"/>
          </a:xfrm>
          <a:prstGeom prst="rect">
            <a:avLst/>
          </a:prstGeom>
        </p:spPr>
      </p:pic>
    </p:spTree>
    <p:extLst>
      <p:ext uri="{BB962C8B-B14F-4D97-AF65-F5344CB8AC3E}">
        <p14:creationId xmlns:p14="http://schemas.microsoft.com/office/powerpoint/2010/main" val="1964632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908720"/>
            <a:ext cx="7416824" cy="4793704"/>
          </a:xfrm>
        </p:spPr>
      </p:pic>
    </p:spTree>
    <p:extLst>
      <p:ext uri="{BB962C8B-B14F-4D97-AF65-F5344CB8AC3E}">
        <p14:creationId xmlns:p14="http://schemas.microsoft.com/office/powerpoint/2010/main" val="17114140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63688" y="1162050"/>
            <a:ext cx="6400800" cy="685800"/>
          </a:xfrm>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8074" y="908720"/>
            <a:ext cx="4452317" cy="4752528"/>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764704"/>
            <a:ext cx="3312368" cy="4931246"/>
          </a:xfrm>
          <a:prstGeom prst="rect">
            <a:avLst/>
          </a:prstGeom>
        </p:spPr>
      </p:pic>
    </p:spTree>
    <p:extLst>
      <p:ext uri="{BB962C8B-B14F-4D97-AF65-F5344CB8AC3E}">
        <p14:creationId xmlns:p14="http://schemas.microsoft.com/office/powerpoint/2010/main" val="7620870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908720"/>
            <a:ext cx="7344816" cy="4577680"/>
          </a:xfrm>
        </p:spPr>
      </p:pic>
    </p:spTree>
    <p:extLst>
      <p:ext uri="{BB962C8B-B14F-4D97-AF65-F5344CB8AC3E}">
        <p14:creationId xmlns:p14="http://schemas.microsoft.com/office/powerpoint/2010/main" val="7556936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71600" y="1295400"/>
            <a:ext cx="6224736" cy="333400"/>
          </a:xfrm>
        </p:spPr>
        <p:txBody>
          <a:bodyPr>
            <a:normAutofit fontScale="90000"/>
          </a:bodyPr>
          <a:lstStyle/>
          <a:p>
            <a:r>
              <a:rPr lang="tr-TR" sz="2400" dirty="0" smtClean="0"/>
              <a:t>B</a:t>
            </a:r>
            <a:r>
              <a:rPr lang="en-US" sz="2400" dirty="0" err="1"/>
              <a:t>İ</a:t>
            </a:r>
            <a:r>
              <a:rPr lang="tr-TR" sz="2400" smtClean="0"/>
              <a:t>rGİ</a:t>
            </a:r>
            <a:r>
              <a:rPr lang="tr-TR" sz="2400" dirty="0" smtClean="0"/>
              <a:t> ULU CAMİ </a:t>
            </a:r>
            <a:r>
              <a:rPr lang="tr-TR" sz="2400" dirty="0" err="1" smtClean="0"/>
              <a:t>kAPI</a:t>
            </a:r>
            <a:r>
              <a:rPr lang="tr-TR" sz="2400" dirty="0" smtClean="0"/>
              <a:t> DETAYI</a:t>
            </a:r>
            <a:endParaRPr lang="tr-TR" sz="2400"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700808"/>
            <a:ext cx="7200800" cy="4104456"/>
          </a:xfrm>
        </p:spPr>
      </p:pic>
    </p:spTree>
    <p:extLst>
      <p:ext uri="{BB962C8B-B14F-4D97-AF65-F5344CB8AC3E}">
        <p14:creationId xmlns:p14="http://schemas.microsoft.com/office/powerpoint/2010/main" val="1571024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45212" y="1124744"/>
            <a:ext cx="6296744" cy="576064"/>
          </a:xfrm>
        </p:spPr>
        <p:txBody>
          <a:bodyPr>
            <a:noAutofit/>
          </a:bodyPr>
          <a:lstStyle/>
          <a:p>
            <a:r>
              <a:rPr lang="tr-TR" sz="1800" dirty="0" smtClean="0"/>
              <a:t>AYASOFYA </a:t>
            </a:r>
            <a:r>
              <a:rPr lang="tr-TR" sz="1800" dirty="0" err="1" smtClean="0"/>
              <a:t>cAMİİ</a:t>
            </a:r>
            <a:r>
              <a:rPr lang="tr-TR" sz="1800" dirty="0" smtClean="0"/>
              <a:t> MİNBERİ</a:t>
            </a:r>
            <a:br>
              <a:rPr lang="tr-TR" sz="1800" dirty="0" smtClean="0"/>
            </a:br>
            <a:endParaRPr lang="tr-TR" sz="1800"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556792"/>
            <a:ext cx="6480720" cy="4248472"/>
          </a:xfrm>
          <a:prstGeom prst="rect">
            <a:avLst/>
          </a:prstGeom>
        </p:spPr>
      </p:pic>
      <p:sp>
        <p:nvSpPr>
          <p:cNvPr id="7" name="İçerik Yer Tutucusu 6"/>
          <p:cNvSpPr>
            <a:spLocks noGrp="1"/>
          </p:cNvSpPr>
          <p:nvPr>
            <p:ph idx="1"/>
          </p:nvPr>
        </p:nvSpPr>
        <p:spPr>
          <a:xfrm>
            <a:off x="1371600" y="1700808"/>
            <a:ext cx="104056" cy="45719"/>
          </a:xfrm>
        </p:spPr>
        <p:txBody>
          <a:bodyPr>
            <a:normAutofit fontScale="25000" lnSpcReduction="20000"/>
          </a:bodyPr>
          <a:lstStyle/>
          <a:p>
            <a:endParaRPr lang="tr-TR" dirty="0"/>
          </a:p>
        </p:txBody>
      </p:sp>
    </p:spTree>
    <p:extLst>
      <p:ext uri="{BB962C8B-B14F-4D97-AF65-F5344CB8AC3E}">
        <p14:creationId xmlns:p14="http://schemas.microsoft.com/office/powerpoint/2010/main" val="30024778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dirty="0" smtClean="0"/>
              <a:t>AKSARAY ULU CAMİİ</a:t>
            </a:r>
            <a:br>
              <a:rPr lang="tr-TR" sz="2000" dirty="0" smtClean="0"/>
            </a:br>
            <a:r>
              <a:rPr lang="tr-TR" sz="2000" dirty="0" smtClean="0"/>
              <a:t> </a:t>
            </a:r>
            <a:endParaRPr lang="tr-TR" sz="2000"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2132856"/>
            <a:ext cx="6912768" cy="3456384"/>
          </a:xfrm>
        </p:spPr>
      </p:pic>
    </p:spTree>
    <p:extLst>
      <p:ext uri="{BB962C8B-B14F-4D97-AF65-F5344CB8AC3E}">
        <p14:creationId xmlns:p14="http://schemas.microsoft.com/office/powerpoint/2010/main" val="18701549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908720"/>
            <a:ext cx="6944320" cy="4433664"/>
          </a:xfrm>
        </p:spPr>
      </p:pic>
    </p:spTree>
    <p:extLst>
      <p:ext uri="{BB962C8B-B14F-4D97-AF65-F5344CB8AC3E}">
        <p14:creationId xmlns:p14="http://schemas.microsoft.com/office/powerpoint/2010/main" val="20597657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smtClean="0"/>
              <a:t>KÜNDEKARİ MİHRAP VE </a:t>
            </a:r>
            <a:r>
              <a:rPr lang="tr-TR" sz="2000" dirty="0" smtClean="0"/>
              <a:t>KÜRSÜ</a:t>
            </a:r>
            <a:br>
              <a:rPr lang="tr-TR" sz="2000" dirty="0" smtClean="0"/>
            </a:br>
            <a:endParaRPr lang="tr-TR" sz="2000"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6057" y="1916832"/>
            <a:ext cx="3168352" cy="3744416"/>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314" y="1844824"/>
            <a:ext cx="4104456" cy="3816424"/>
          </a:xfrm>
          <a:prstGeom prst="rect">
            <a:avLst/>
          </a:prstGeom>
        </p:spPr>
      </p:pic>
    </p:spTree>
    <p:extLst>
      <p:ext uri="{BB962C8B-B14F-4D97-AF65-F5344CB8AC3E}">
        <p14:creationId xmlns:p14="http://schemas.microsoft.com/office/powerpoint/2010/main" val="22050229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2076" y="1052736"/>
            <a:ext cx="3160324" cy="4536503"/>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289" y="1052736"/>
            <a:ext cx="4248472" cy="4536504"/>
          </a:xfrm>
          <a:prstGeom prst="rect">
            <a:avLst/>
          </a:prstGeom>
        </p:spPr>
      </p:pic>
    </p:spTree>
    <p:extLst>
      <p:ext uri="{BB962C8B-B14F-4D97-AF65-F5344CB8AC3E}">
        <p14:creationId xmlns:p14="http://schemas.microsoft.com/office/powerpoint/2010/main" val="25051352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64088" y="980728"/>
            <a:ext cx="3024336" cy="4560168"/>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836712"/>
            <a:ext cx="4392488" cy="4752528"/>
          </a:xfrm>
          <a:prstGeom prst="rect">
            <a:avLst/>
          </a:prstGeom>
        </p:spPr>
      </p:pic>
    </p:spTree>
    <p:extLst>
      <p:ext uri="{BB962C8B-B14F-4D97-AF65-F5344CB8AC3E}">
        <p14:creationId xmlns:p14="http://schemas.microsoft.com/office/powerpoint/2010/main" val="1771723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1484784"/>
            <a:ext cx="6400800" cy="685800"/>
          </a:xfrm>
        </p:spPr>
        <p:txBody>
          <a:bodyPr>
            <a:normAutofit fontScale="90000"/>
          </a:bodyPr>
          <a:lstStyle/>
          <a:p>
            <a:r>
              <a:rPr lang="tr-TR" sz="2200" dirty="0" smtClean="0">
                <a:latin typeface="Calibri" panose="020F0502020204030204" pitchFamily="34" charset="0"/>
              </a:rPr>
              <a:t>AHŞABIN KULLANIM ALANLARI</a:t>
            </a:r>
            <a:r>
              <a:rPr lang="tr-TR" sz="2400" dirty="0" smtClean="0">
                <a:latin typeface="Calibri" panose="020F0502020204030204" pitchFamily="34" charset="0"/>
              </a:rPr>
              <a:t/>
            </a:r>
            <a:br>
              <a:rPr lang="tr-TR" sz="2400" dirty="0" smtClean="0">
                <a:latin typeface="Calibri" panose="020F0502020204030204" pitchFamily="34" charset="0"/>
              </a:rPr>
            </a:br>
            <a:endParaRPr lang="tr-TR" sz="2400" dirty="0">
              <a:latin typeface="Calibri" panose="020F0502020204030204" pitchFamily="34" charset="0"/>
            </a:endParaRPr>
          </a:p>
        </p:txBody>
      </p:sp>
      <p:sp>
        <p:nvSpPr>
          <p:cNvPr id="3" name="İçerik Yer Tutucusu 2"/>
          <p:cNvSpPr>
            <a:spLocks noGrp="1"/>
          </p:cNvSpPr>
          <p:nvPr>
            <p:ph idx="1"/>
          </p:nvPr>
        </p:nvSpPr>
        <p:spPr>
          <a:xfrm>
            <a:off x="1371600" y="2348880"/>
            <a:ext cx="6400800" cy="3137521"/>
          </a:xfrm>
        </p:spPr>
        <p:txBody>
          <a:bodyPr>
            <a:normAutofit/>
          </a:bodyPr>
          <a:lstStyle/>
          <a:p>
            <a:pPr algn="just"/>
            <a:r>
              <a:rPr lang="tr-TR" dirty="0" smtClean="0">
                <a:latin typeface="+mj-lt"/>
              </a:rPr>
              <a:t>Tarihten günümüze intikal etmiş cami, saray, kasır, köşk, türbe gibi yapıların iç mekanlarındaki kapı ve pencere kanatları, mahfil şebekeleri ve cami iç mimarisinin tamamlayıcı unsuru olan minberler, vaaz kürsüleri ile Kur’an mahfazaları, rahleler vb. cami </a:t>
            </a:r>
            <a:r>
              <a:rPr lang="tr-TR" dirty="0" err="1" smtClean="0">
                <a:latin typeface="+mj-lt"/>
              </a:rPr>
              <a:t>teberrükat</a:t>
            </a:r>
            <a:r>
              <a:rPr lang="tr-TR" dirty="0" smtClean="0">
                <a:latin typeface="+mj-lt"/>
              </a:rPr>
              <a:t> eşyası da Türk ahşap işleme sanatının öne çıkan örnekleri arasındadır</a:t>
            </a:r>
            <a:r>
              <a:rPr lang="tr-TR" sz="2000" dirty="0" smtClean="0">
                <a:latin typeface="Calibri" panose="020F0502020204030204" pitchFamily="34" charset="0"/>
              </a:rPr>
              <a:t>.</a:t>
            </a:r>
            <a:endParaRPr lang="tr-TR" sz="2000" dirty="0">
              <a:latin typeface="Calibri" panose="020F0502020204030204" pitchFamily="34" charset="0"/>
            </a:endParaRPr>
          </a:p>
        </p:txBody>
      </p:sp>
    </p:spTree>
    <p:extLst>
      <p:ext uri="{BB962C8B-B14F-4D97-AF65-F5344CB8AC3E}">
        <p14:creationId xmlns:p14="http://schemas.microsoft.com/office/powerpoint/2010/main" val="7540789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dirty="0" smtClean="0"/>
              <a:t>ANTİK MOBİLYA İLE OYMA MİNBER</a:t>
            </a:r>
            <a:br>
              <a:rPr lang="tr-TR" sz="2000" dirty="0" smtClean="0"/>
            </a:br>
            <a:endParaRPr lang="tr-TR" sz="2000"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844824"/>
            <a:ext cx="7416824" cy="3960440"/>
          </a:xfrm>
        </p:spPr>
      </p:pic>
    </p:spTree>
    <p:extLst>
      <p:ext uri="{BB962C8B-B14F-4D97-AF65-F5344CB8AC3E}">
        <p14:creationId xmlns:p14="http://schemas.microsoft.com/office/powerpoint/2010/main" val="35574299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124744"/>
            <a:ext cx="3289209" cy="4828558"/>
          </a:xfrm>
          <a:prstGeom prst="rect">
            <a:avLst/>
          </a:prstGeom>
        </p:spPr>
      </p:pic>
      <p:pic>
        <p:nvPicPr>
          <p:cNvPr id="7" name="İçerik Yer Tutucusu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88801" y="1124744"/>
            <a:ext cx="4199623" cy="4680520"/>
          </a:xfrm>
        </p:spPr>
      </p:pic>
    </p:spTree>
    <p:extLst>
      <p:ext uri="{BB962C8B-B14F-4D97-AF65-F5344CB8AC3E}">
        <p14:creationId xmlns:p14="http://schemas.microsoft.com/office/powerpoint/2010/main" val="28748810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2160" y="1052736"/>
            <a:ext cx="2304256" cy="4680520"/>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1052736"/>
            <a:ext cx="2340099" cy="4752528"/>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1052736"/>
            <a:ext cx="2857500" cy="4602249"/>
          </a:xfrm>
          <a:prstGeom prst="rect">
            <a:avLst/>
          </a:prstGeom>
        </p:spPr>
      </p:pic>
    </p:spTree>
    <p:extLst>
      <p:ext uri="{BB962C8B-B14F-4D97-AF65-F5344CB8AC3E}">
        <p14:creationId xmlns:p14="http://schemas.microsoft.com/office/powerpoint/2010/main" val="385612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3648" y="2276872"/>
            <a:ext cx="6400800" cy="3600400"/>
          </a:xfrm>
        </p:spPr>
        <p:txBody>
          <a:bodyPr>
            <a:normAutofit/>
          </a:bodyPr>
          <a:lstStyle/>
          <a:p>
            <a:pPr algn="just"/>
            <a:r>
              <a:rPr lang="tr-TR" dirty="0" smtClean="0">
                <a:latin typeface="+mj-lt"/>
              </a:rPr>
              <a:t>Türbelerdeki din ve devlet büyüklerine ait sandukalar, padişah tahtları, elitlerin mücevher kutuları, dolaplar, sandıklar, </a:t>
            </a:r>
            <a:r>
              <a:rPr lang="tr-TR" dirty="0" err="1" smtClean="0">
                <a:latin typeface="+mj-lt"/>
              </a:rPr>
              <a:t>lambalıklar</a:t>
            </a:r>
            <a:r>
              <a:rPr lang="tr-TR" dirty="0" smtClean="0">
                <a:latin typeface="+mj-lt"/>
              </a:rPr>
              <a:t>, kavukluklar, sehpalar, paravana, çekmece gibi birçok ev eşyası ahşabın konusu kapsamındadır.</a:t>
            </a:r>
            <a:endParaRPr lang="tr-TR" dirty="0">
              <a:latin typeface="+mj-lt"/>
            </a:endParaRPr>
          </a:p>
        </p:txBody>
      </p:sp>
    </p:spTree>
    <p:extLst>
      <p:ext uri="{BB962C8B-B14F-4D97-AF65-F5344CB8AC3E}">
        <p14:creationId xmlns:p14="http://schemas.microsoft.com/office/powerpoint/2010/main" val="3825330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31640" y="2276872"/>
            <a:ext cx="6400800" cy="3528392"/>
          </a:xfrm>
        </p:spPr>
        <p:txBody>
          <a:bodyPr>
            <a:normAutofit fontScale="92500" lnSpcReduction="10000"/>
          </a:bodyPr>
          <a:lstStyle/>
          <a:p>
            <a:pPr algn="just"/>
            <a:r>
              <a:rPr lang="tr-TR" sz="2000" dirty="0" smtClean="0">
                <a:latin typeface="+mj-lt"/>
              </a:rPr>
              <a:t>İstanbul Topkapı Sarayı, Türk ve İslam Eserleri ve Deniz Müzeleri, Ankara Etnografya Müzesi gibi müzeler, Türk ahşap sanatının seçkin örneklerinin korunup sergilendiği mekanlardır. </a:t>
            </a:r>
          </a:p>
          <a:p>
            <a:pPr algn="just"/>
            <a:r>
              <a:rPr lang="tr-TR" sz="2000" dirty="0" smtClean="0">
                <a:latin typeface="+mj-lt"/>
              </a:rPr>
              <a:t>Ahşap sanatında kullanılan ağaç cinsi, coğrafi şartlara ve kullanım amacına göre değişir. Bunlar arasında ceviz, sedir, abanoz, gül ağacı, ıhlamur, kestane, meşe, çam vb. sayılabilir. Genellikle ülkede yetişen ağaçlar kullanılsa da bazen ülke dışında ağaç temini yoluna da </a:t>
            </a:r>
            <a:r>
              <a:rPr lang="tr-TR" sz="1900" dirty="0" smtClean="0">
                <a:latin typeface="+mj-lt"/>
              </a:rPr>
              <a:t>gidilmiştir.   </a:t>
            </a:r>
            <a:endParaRPr lang="tr-TR" sz="1900" dirty="0">
              <a:latin typeface="+mj-lt"/>
            </a:endParaRPr>
          </a:p>
        </p:txBody>
      </p:sp>
    </p:spTree>
    <p:extLst>
      <p:ext uri="{BB962C8B-B14F-4D97-AF65-F5344CB8AC3E}">
        <p14:creationId xmlns:p14="http://schemas.microsoft.com/office/powerpoint/2010/main" val="4059224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2132856"/>
            <a:ext cx="6400800" cy="3528392"/>
          </a:xfrm>
        </p:spPr>
        <p:txBody>
          <a:bodyPr/>
          <a:lstStyle/>
          <a:p>
            <a:pPr algn="just"/>
            <a:r>
              <a:rPr lang="tr-TR" dirty="0" smtClean="0"/>
              <a:t>Genelde oyma, kabartma ve kakma  şeklindeki geleneksel ağaç işleme teknikleri şöyle sıralanmaktadır; düz ve yuvarlak satıhlı derin oyma, eğri kesim, şebekeli oyma(ajur), düz satıhlı ve kabartmalı kakma.</a:t>
            </a:r>
          </a:p>
          <a:p>
            <a:pPr algn="just"/>
            <a:r>
              <a:rPr lang="tr-TR" dirty="0" smtClean="0"/>
              <a:t>Sanatçı, yüzeyden  zemin içlerine doğru bıçağını dik tutarak çalışır, düz satıhlı tekniğini uygular  ya da  yüzeydeki kabartmanın  yuvarlaklığını sağlayacak biçimde serbest hareketlerle çalışarak yuvarlak satıhlı derin oymayı ortaya çıkarır.</a:t>
            </a:r>
            <a:endParaRPr lang="tr-TR" dirty="0"/>
          </a:p>
        </p:txBody>
      </p:sp>
    </p:spTree>
    <p:extLst>
      <p:ext uri="{BB962C8B-B14F-4D97-AF65-F5344CB8AC3E}">
        <p14:creationId xmlns:p14="http://schemas.microsoft.com/office/powerpoint/2010/main" val="287060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980728"/>
            <a:ext cx="7128792" cy="4824536"/>
          </a:xfrm>
        </p:spPr>
      </p:pic>
    </p:spTree>
    <p:extLst>
      <p:ext uri="{BB962C8B-B14F-4D97-AF65-F5344CB8AC3E}">
        <p14:creationId xmlns:p14="http://schemas.microsoft.com/office/powerpoint/2010/main" val="4133457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2438400"/>
            <a:ext cx="6400800" cy="3222848"/>
          </a:xfrm>
        </p:spPr>
        <p:txBody>
          <a:bodyPr/>
          <a:lstStyle/>
          <a:p>
            <a:pPr algn="just"/>
            <a:r>
              <a:rPr lang="tr-TR" dirty="0" smtClean="0"/>
              <a:t>Yapılan arkeolojik kazılarda Radloff’un 1865’te Altay kurganlarında  ve </a:t>
            </a:r>
            <a:r>
              <a:rPr lang="tr-TR" dirty="0" err="1" smtClean="0"/>
              <a:t>Rudenko’nun</a:t>
            </a:r>
            <a:r>
              <a:rPr lang="tr-TR" dirty="0" smtClean="0"/>
              <a:t> 1947-1949 yıllarındaki  </a:t>
            </a:r>
            <a:r>
              <a:rPr lang="tr-TR" dirty="0" err="1" smtClean="0"/>
              <a:t>Pazırık’ta</a:t>
            </a:r>
            <a:r>
              <a:rPr lang="tr-TR" dirty="0" smtClean="0"/>
              <a:t> buldukları ahşap eşyalar bize </a:t>
            </a:r>
            <a:r>
              <a:rPr lang="tr-TR" dirty="0" err="1" smtClean="0"/>
              <a:t>Türkler’in</a:t>
            </a:r>
            <a:r>
              <a:rPr lang="tr-TR" dirty="0" smtClean="0"/>
              <a:t>  Orta Asya’dan bu yana ahşapla ilişki  içinde olduğunu gösterir. Bu ilgi, Selçuklu ve Osmanlı dönemlerinde de güçlü bir şekilde devam etmiştir.</a:t>
            </a:r>
          </a:p>
          <a:p>
            <a:pPr algn="just"/>
            <a:r>
              <a:rPr lang="tr-TR" dirty="0" smtClean="0"/>
              <a:t>Günümüze ulaşmış erken dönem İslam ahşap sanatı örneklerinde, dönemin mimari eserlerindeki kabartma taş tezyinatı etkili olmuştur.</a:t>
            </a:r>
          </a:p>
          <a:p>
            <a:endParaRPr lang="tr-TR" dirty="0"/>
          </a:p>
        </p:txBody>
      </p:sp>
    </p:spTree>
    <p:extLst>
      <p:ext uri="{BB962C8B-B14F-4D97-AF65-F5344CB8AC3E}">
        <p14:creationId xmlns:p14="http://schemas.microsoft.com/office/powerpoint/2010/main" val="9056036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474</TotalTime>
  <Words>810</Words>
  <Application>Microsoft Office PowerPoint</Application>
  <PresentationFormat>Ekran Gösterisi (4:3)</PresentationFormat>
  <Paragraphs>31</Paragraphs>
  <Slides>42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42</vt:i4>
      </vt:variant>
    </vt:vector>
  </HeadingPairs>
  <TitlesOfParts>
    <vt:vector size="47" baseType="lpstr">
      <vt:lpstr>Arial</vt:lpstr>
      <vt:lpstr>Calibri</vt:lpstr>
      <vt:lpstr>Garamond</vt:lpstr>
      <vt:lpstr>Wingdings</vt:lpstr>
      <vt:lpstr>Moda Tasarımı</vt:lpstr>
      <vt:lpstr>AhşAP SANATI</vt:lpstr>
      <vt:lpstr>PowerPoint Sunusu</vt:lpstr>
      <vt:lpstr>PowerPoint Sunusu</vt:lpstr>
      <vt:lpstr>AHŞABIN KULLANIM ALANLARI </vt:lpstr>
      <vt:lpstr>PowerPoint Sunusu</vt:lpstr>
      <vt:lpstr>PowerPoint Sunusu</vt:lpstr>
      <vt:lpstr>PowerPoint Sunusu</vt:lpstr>
      <vt:lpstr>PowerPoint Sunusu</vt:lpstr>
      <vt:lpstr>PowerPoint Sunusu</vt:lpstr>
      <vt:lpstr>PowerPoint Sunusu</vt:lpstr>
      <vt:lpstr>PowerPoint Sunusu</vt:lpstr>
      <vt:lpstr>KONYA MEVLANA mÜZESİ BEYLİKLER DÖNEMİ KAPI KANADI</vt:lpstr>
      <vt:lpstr>Konya mevlana müzesi (1278)selçuklu rahlesi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İSTANBUL fATİH cAMİİ VAAZ KÜRSÜSÜ </vt:lpstr>
      <vt:lpstr>PowerPoint Sunusu</vt:lpstr>
      <vt:lpstr>PowerPoint Sunusu</vt:lpstr>
      <vt:lpstr>PowerPoint Sunusu</vt:lpstr>
      <vt:lpstr>PowerPoint Sunusu</vt:lpstr>
      <vt:lpstr>PowerPoint Sunusu</vt:lpstr>
      <vt:lpstr>PowerPoint Sunusu</vt:lpstr>
      <vt:lpstr>BİrGİ ULU CAMİ kAPI DETAYI</vt:lpstr>
      <vt:lpstr>AYASOFYA cAMİİ MİNBERİ </vt:lpstr>
      <vt:lpstr>AKSARAY ULU CAMİİ  </vt:lpstr>
      <vt:lpstr>PowerPoint Sunusu</vt:lpstr>
      <vt:lpstr>KÜNDEKARİ MİHRAP VE KÜRSÜ </vt:lpstr>
      <vt:lpstr>PowerPoint Sunusu</vt:lpstr>
      <vt:lpstr>PowerPoint Sunusu</vt:lpstr>
      <vt:lpstr>ANTİK MOBİLYA İLE OYMA MİNBER </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ahşap sanatI</dc:title>
  <dc:creator>hülya</dc:creator>
  <cp:lastModifiedBy>ADUNDAR</cp:lastModifiedBy>
  <cp:revision>39</cp:revision>
  <dcterms:created xsi:type="dcterms:W3CDTF">2014-04-30T08:10:03Z</dcterms:created>
  <dcterms:modified xsi:type="dcterms:W3CDTF">2017-02-12T21:25:34Z</dcterms:modified>
</cp:coreProperties>
</file>