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74" r:id="rId2"/>
    <p:sldId id="300" r:id="rId3"/>
    <p:sldId id="301" r:id="rId4"/>
    <p:sldId id="302" r:id="rId5"/>
    <p:sldId id="303" r:id="rId6"/>
    <p:sldId id="304" r:id="rId7"/>
    <p:sldId id="308" r:id="rId8"/>
    <p:sldId id="309" r:id="rId9"/>
    <p:sldId id="310" r:id="rId10"/>
    <p:sldId id="305" r:id="rId11"/>
    <p:sldId id="313" r:id="rId12"/>
    <p:sldId id="306" r:id="rId13"/>
    <p:sldId id="307" r:id="rId14"/>
    <p:sldId id="311" r:id="rId15"/>
    <p:sldId id="312" r:id="rId16"/>
    <p:sldId id="314" r:id="rId17"/>
    <p:sldId id="315"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MS PGothic" panose="020B0600070205080204" pitchFamily="34" charset="-128"/>
      <p:regular r:id="rId24"/>
    </p:embeddedFont>
    <p:embeddedFont>
      <p:font typeface="Calibri Light" panose="020F0302020204030204" pitchFamily="34" charset="0"/>
      <p:regular r:id="rId25"/>
      <p:italic r:id="rId26"/>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FCF8"/>
    <a:srgbClr val="FCFEFA"/>
    <a:srgbClr val="FCFEFC"/>
    <a:srgbClr val="FCFAF4"/>
    <a:srgbClr val="181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03370-9687-4E74-B3E7-D7A7B9BC25DB}" type="datetimeFigureOut">
              <a:rPr lang="en-US" smtClean="0"/>
              <a:t>3/24/2022</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CDC33-1E79-490F-B0CA-884BC8C40537}" type="slidenum">
              <a:rPr lang="en-US" smtClean="0"/>
              <a:t>‹#›</a:t>
            </a:fld>
            <a:endParaRPr lang="en-US"/>
          </a:p>
        </p:txBody>
      </p:sp>
    </p:spTree>
    <p:extLst>
      <p:ext uri="{BB962C8B-B14F-4D97-AF65-F5344CB8AC3E}">
        <p14:creationId xmlns:p14="http://schemas.microsoft.com/office/powerpoint/2010/main" val="133787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3</a:t>
            </a:fld>
            <a:endParaRPr lang="tr-TR"/>
          </a:p>
        </p:txBody>
      </p:sp>
    </p:spTree>
    <p:extLst>
      <p:ext uri="{BB962C8B-B14F-4D97-AF65-F5344CB8AC3E}">
        <p14:creationId xmlns:p14="http://schemas.microsoft.com/office/powerpoint/2010/main" val="367165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12</a:t>
            </a:fld>
            <a:endParaRPr lang="tr-TR"/>
          </a:p>
        </p:txBody>
      </p:sp>
    </p:spTree>
    <p:extLst>
      <p:ext uri="{BB962C8B-B14F-4D97-AF65-F5344CB8AC3E}">
        <p14:creationId xmlns:p14="http://schemas.microsoft.com/office/powerpoint/2010/main" val="1356079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13</a:t>
            </a:fld>
            <a:endParaRPr lang="tr-TR"/>
          </a:p>
        </p:txBody>
      </p:sp>
    </p:spTree>
    <p:extLst>
      <p:ext uri="{BB962C8B-B14F-4D97-AF65-F5344CB8AC3E}">
        <p14:creationId xmlns:p14="http://schemas.microsoft.com/office/powerpoint/2010/main" val="2025126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14</a:t>
            </a:fld>
            <a:endParaRPr lang="tr-TR"/>
          </a:p>
        </p:txBody>
      </p:sp>
    </p:spTree>
    <p:extLst>
      <p:ext uri="{BB962C8B-B14F-4D97-AF65-F5344CB8AC3E}">
        <p14:creationId xmlns:p14="http://schemas.microsoft.com/office/powerpoint/2010/main" val="256842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15</a:t>
            </a:fld>
            <a:endParaRPr lang="tr-TR"/>
          </a:p>
        </p:txBody>
      </p:sp>
    </p:spTree>
    <p:extLst>
      <p:ext uri="{BB962C8B-B14F-4D97-AF65-F5344CB8AC3E}">
        <p14:creationId xmlns:p14="http://schemas.microsoft.com/office/powerpoint/2010/main" val="2121532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16</a:t>
            </a:fld>
            <a:endParaRPr lang="tr-TR"/>
          </a:p>
        </p:txBody>
      </p:sp>
    </p:spTree>
    <p:extLst>
      <p:ext uri="{BB962C8B-B14F-4D97-AF65-F5344CB8AC3E}">
        <p14:creationId xmlns:p14="http://schemas.microsoft.com/office/powerpoint/2010/main" val="2629744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17</a:t>
            </a:fld>
            <a:endParaRPr lang="tr-TR"/>
          </a:p>
        </p:txBody>
      </p:sp>
    </p:spTree>
    <p:extLst>
      <p:ext uri="{BB962C8B-B14F-4D97-AF65-F5344CB8AC3E}">
        <p14:creationId xmlns:p14="http://schemas.microsoft.com/office/powerpoint/2010/main" val="399574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4</a:t>
            </a:fld>
            <a:endParaRPr lang="tr-TR"/>
          </a:p>
        </p:txBody>
      </p:sp>
    </p:spTree>
    <p:extLst>
      <p:ext uri="{BB962C8B-B14F-4D97-AF65-F5344CB8AC3E}">
        <p14:creationId xmlns:p14="http://schemas.microsoft.com/office/powerpoint/2010/main" val="321889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5</a:t>
            </a:fld>
            <a:endParaRPr lang="tr-TR"/>
          </a:p>
        </p:txBody>
      </p:sp>
    </p:spTree>
    <p:extLst>
      <p:ext uri="{BB962C8B-B14F-4D97-AF65-F5344CB8AC3E}">
        <p14:creationId xmlns:p14="http://schemas.microsoft.com/office/powerpoint/2010/main" val="420485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6</a:t>
            </a:fld>
            <a:endParaRPr lang="tr-TR"/>
          </a:p>
        </p:txBody>
      </p:sp>
    </p:spTree>
    <p:extLst>
      <p:ext uri="{BB962C8B-B14F-4D97-AF65-F5344CB8AC3E}">
        <p14:creationId xmlns:p14="http://schemas.microsoft.com/office/powerpoint/2010/main" val="41277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7</a:t>
            </a:fld>
            <a:endParaRPr lang="tr-TR"/>
          </a:p>
        </p:txBody>
      </p:sp>
    </p:spTree>
    <p:extLst>
      <p:ext uri="{BB962C8B-B14F-4D97-AF65-F5344CB8AC3E}">
        <p14:creationId xmlns:p14="http://schemas.microsoft.com/office/powerpoint/2010/main" val="327946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8</a:t>
            </a:fld>
            <a:endParaRPr lang="tr-TR"/>
          </a:p>
        </p:txBody>
      </p:sp>
    </p:spTree>
    <p:extLst>
      <p:ext uri="{BB962C8B-B14F-4D97-AF65-F5344CB8AC3E}">
        <p14:creationId xmlns:p14="http://schemas.microsoft.com/office/powerpoint/2010/main" val="413109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9</a:t>
            </a:fld>
            <a:endParaRPr lang="tr-TR"/>
          </a:p>
        </p:txBody>
      </p:sp>
    </p:spTree>
    <p:extLst>
      <p:ext uri="{BB962C8B-B14F-4D97-AF65-F5344CB8AC3E}">
        <p14:creationId xmlns:p14="http://schemas.microsoft.com/office/powerpoint/2010/main" val="266220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10</a:t>
            </a:fld>
            <a:endParaRPr lang="tr-TR"/>
          </a:p>
        </p:txBody>
      </p:sp>
    </p:spTree>
    <p:extLst>
      <p:ext uri="{BB962C8B-B14F-4D97-AF65-F5344CB8AC3E}">
        <p14:creationId xmlns:p14="http://schemas.microsoft.com/office/powerpoint/2010/main" val="1380641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9459"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DC818-EE98-4359-AD9F-C4D0BE48F7B5}" type="slidenum">
              <a:rPr lang="tr-TR"/>
              <a:pPr fontAlgn="base">
                <a:spcBef>
                  <a:spcPct val="0"/>
                </a:spcBef>
                <a:spcAft>
                  <a:spcPct val="0"/>
                </a:spcAft>
              </a:pPr>
              <a:t>11</a:t>
            </a:fld>
            <a:endParaRPr lang="tr-TR"/>
          </a:p>
        </p:txBody>
      </p:sp>
    </p:spTree>
    <p:extLst>
      <p:ext uri="{BB962C8B-B14F-4D97-AF65-F5344CB8AC3E}">
        <p14:creationId xmlns:p14="http://schemas.microsoft.com/office/powerpoint/2010/main" val="7480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CEA9B7A-BEF9-460A-ADE0-E7E57D563327}" type="datetimeFigureOut">
              <a:rPr lang="tr-TR" smtClean="0"/>
              <a:t>24.03.2022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59DDD5C-F378-4E58-88C4-C80539C88940}" type="slidenum">
              <a:rPr lang="tr-TR" smtClean="0"/>
              <a:t>‹#›</a:t>
            </a:fld>
            <a:endParaRPr lang="tr-TR"/>
          </a:p>
        </p:txBody>
      </p:sp>
    </p:spTree>
    <p:extLst>
      <p:ext uri="{BB962C8B-B14F-4D97-AF65-F5344CB8AC3E}">
        <p14:creationId xmlns:p14="http://schemas.microsoft.com/office/powerpoint/2010/main" val="151325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EA9B7A-BEF9-460A-ADE0-E7E57D563327}" type="datetimeFigureOut">
              <a:rPr lang="tr-TR" smtClean="0"/>
              <a:t>24.03.2022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59DDD5C-F378-4E58-88C4-C80539C88940}" type="slidenum">
              <a:rPr lang="tr-TR" smtClean="0"/>
              <a:t>‹#›</a:t>
            </a:fld>
            <a:endParaRPr lang="tr-TR"/>
          </a:p>
        </p:txBody>
      </p:sp>
    </p:spTree>
    <p:extLst>
      <p:ext uri="{BB962C8B-B14F-4D97-AF65-F5344CB8AC3E}">
        <p14:creationId xmlns:p14="http://schemas.microsoft.com/office/powerpoint/2010/main" val="331673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EA9B7A-BEF9-460A-ADE0-E7E57D563327}" type="datetimeFigureOut">
              <a:rPr lang="tr-TR" smtClean="0"/>
              <a:t>24.03.2022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59DDD5C-F378-4E58-88C4-C80539C88940}" type="slidenum">
              <a:rPr lang="tr-TR" smtClean="0"/>
              <a:t>‹#›</a:t>
            </a:fld>
            <a:endParaRPr lang="tr-TR"/>
          </a:p>
        </p:txBody>
      </p:sp>
    </p:spTree>
    <p:extLst>
      <p:ext uri="{BB962C8B-B14F-4D97-AF65-F5344CB8AC3E}">
        <p14:creationId xmlns:p14="http://schemas.microsoft.com/office/powerpoint/2010/main" val="173572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EA9B7A-BEF9-460A-ADE0-E7E57D563327}" type="datetimeFigureOut">
              <a:rPr lang="tr-TR" smtClean="0"/>
              <a:t>24.03.2022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59DDD5C-F378-4E58-88C4-C80539C88940}" type="slidenum">
              <a:rPr lang="tr-TR" smtClean="0"/>
              <a:t>‹#›</a:t>
            </a:fld>
            <a:endParaRPr lang="tr-TR"/>
          </a:p>
        </p:txBody>
      </p:sp>
    </p:spTree>
    <p:extLst>
      <p:ext uri="{BB962C8B-B14F-4D97-AF65-F5344CB8AC3E}">
        <p14:creationId xmlns:p14="http://schemas.microsoft.com/office/powerpoint/2010/main" val="425901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CEA9B7A-BEF9-460A-ADE0-E7E57D563327}" type="datetimeFigureOut">
              <a:rPr lang="tr-TR" smtClean="0"/>
              <a:t>24.03.2022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59DDD5C-F378-4E58-88C4-C80539C88940}" type="slidenum">
              <a:rPr lang="tr-TR" smtClean="0"/>
              <a:t>‹#›</a:t>
            </a:fld>
            <a:endParaRPr lang="tr-TR"/>
          </a:p>
        </p:txBody>
      </p:sp>
    </p:spTree>
    <p:extLst>
      <p:ext uri="{BB962C8B-B14F-4D97-AF65-F5344CB8AC3E}">
        <p14:creationId xmlns:p14="http://schemas.microsoft.com/office/powerpoint/2010/main" val="217270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CEA9B7A-BEF9-460A-ADE0-E7E57D563327}" type="datetimeFigureOut">
              <a:rPr lang="tr-TR" smtClean="0"/>
              <a:t>24.03.2022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59DDD5C-F378-4E58-88C4-C80539C88940}" type="slidenum">
              <a:rPr lang="tr-TR" smtClean="0"/>
              <a:t>‹#›</a:t>
            </a:fld>
            <a:endParaRPr lang="tr-TR"/>
          </a:p>
        </p:txBody>
      </p:sp>
    </p:spTree>
    <p:extLst>
      <p:ext uri="{BB962C8B-B14F-4D97-AF65-F5344CB8AC3E}">
        <p14:creationId xmlns:p14="http://schemas.microsoft.com/office/powerpoint/2010/main" val="4192001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CEA9B7A-BEF9-460A-ADE0-E7E57D563327}" type="datetimeFigureOut">
              <a:rPr lang="tr-TR" smtClean="0"/>
              <a:t>24.03.2022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59DDD5C-F378-4E58-88C4-C80539C88940}" type="slidenum">
              <a:rPr lang="tr-TR" smtClean="0"/>
              <a:t>‹#›</a:t>
            </a:fld>
            <a:endParaRPr lang="tr-TR"/>
          </a:p>
        </p:txBody>
      </p:sp>
    </p:spTree>
    <p:extLst>
      <p:ext uri="{BB962C8B-B14F-4D97-AF65-F5344CB8AC3E}">
        <p14:creationId xmlns:p14="http://schemas.microsoft.com/office/powerpoint/2010/main" val="325829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CEA9B7A-BEF9-460A-ADE0-E7E57D563327}" type="datetimeFigureOut">
              <a:rPr lang="tr-TR" smtClean="0"/>
              <a:t>24.03.2022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59DDD5C-F378-4E58-88C4-C80539C88940}" type="slidenum">
              <a:rPr lang="tr-TR" smtClean="0"/>
              <a:t>‹#›</a:t>
            </a:fld>
            <a:endParaRPr lang="tr-TR"/>
          </a:p>
        </p:txBody>
      </p:sp>
    </p:spTree>
    <p:extLst>
      <p:ext uri="{BB962C8B-B14F-4D97-AF65-F5344CB8AC3E}">
        <p14:creationId xmlns:p14="http://schemas.microsoft.com/office/powerpoint/2010/main" val="421078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CEA9B7A-BEF9-460A-ADE0-E7E57D563327}" type="datetimeFigureOut">
              <a:rPr lang="tr-TR" smtClean="0"/>
              <a:t>24.03.2022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59DDD5C-F378-4E58-88C4-C80539C88940}" type="slidenum">
              <a:rPr lang="tr-TR" smtClean="0"/>
              <a:t>‹#›</a:t>
            </a:fld>
            <a:endParaRPr lang="tr-TR"/>
          </a:p>
        </p:txBody>
      </p:sp>
    </p:spTree>
    <p:extLst>
      <p:ext uri="{BB962C8B-B14F-4D97-AF65-F5344CB8AC3E}">
        <p14:creationId xmlns:p14="http://schemas.microsoft.com/office/powerpoint/2010/main" val="361333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CEA9B7A-BEF9-460A-ADE0-E7E57D563327}" type="datetimeFigureOut">
              <a:rPr lang="tr-TR" smtClean="0"/>
              <a:t>24.03.2022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59DDD5C-F378-4E58-88C4-C80539C88940}" type="slidenum">
              <a:rPr lang="tr-TR" smtClean="0"/>
              <a:t>‹#›</a:t>
            </a:fld>
            <a:endParaRPr lang="tr-TR"/>
          </a:p>
        </p:txBody>
      </p:sp>
    </p:spTree>
    <p:extLst>
      <p:ext uri="{BB962C8B-B14F-4D97-AF65-F5344CB8AC3E}">
        <p14:creationId xmlns:p14="http://schemas.microsoft.com/office/powerpoint/2010/main" val="391473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CEA9B7A-BEF9-460A-ADE0-E7E57D563327}" type="datetimeFigureOut">
              <a:rPr lang="tr-TR" smtClean="0"/>
              <a:t>24.03.2022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59DDD5C-F378-4E58-88C4-C80539C88940}" type="slidenum">
              <a:rPr lang="tr-TR" smtClean="0"/>
              <a:t>‹#›</a:t>
            </a:fld>
            <a:endParaRPr lang="tr-TR"/>
          </a:p>
        </p:txBody>
      </p:sp>
    </p:spTree>
    <p:extLst>
      <p:ext uri="{BB962C8B-B14F-4D97-AF65-F5344CB8AC3E}">
        <p14:creationId xmlns:p14="http://schemas.microsoft.com/office/powerpoint/2010/main" val="94238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A9B7A-BEF9-460A-ADE0-E7E57D563327}" type="datetimeFigureOut">
              <a:rPr lang="tr-TR" smtClean="0"/>
              <a:t>24.03.2022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DDD5C-F378-4E58-88C4-C80539C88940}" type="slidenum">
              <a:rPr lang="tr-TR" smtClean="0"/>
              <a:t>‹#›</a:t>
            </a:fld>
            <a:endParaRPr lang="tr-TR"/>
          </a:p>
        </p:txBody>
      </p:sp>
    </p:spTree>
    <p:extLst>
      <p:ext uri="{BB962C8B-B14F-4D97-AF65-F5344CB8AC3E}">
        <p14:creationId xmlns:p14="http://schemas.microsoft.com/office/powerpoint/2010/main" val="3541804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84000" y="1355597"/>
            <a:ext cx="9961345" cy="3439232"/>
          </a:xfrm>
        </p:spPr>
        <p:txBody>
          <a:bodyPr>
            <a:normAutofit/>
          </a:bodyPr>
          <a:lstStyle/>
          <a:p>
            <a:pPr algn="l"/>
            <a:r>
              <a:rPr lang="tr-TR" dirty="0" smtClean="0"/>
              <a:t>Dil ve Beyin</a:t>
            </a:r>
            <a:br>
              <a:rPr lang="tr-TR" dirty="0" smtClean="0"/>
            </a:br>
            <a:r>
              <a:rPr lang="tr-TR" sz="3600" dirty="0" smtClean="0"/>
              <a:t>DBB 302</a:t>
            </a:r>
            <a:br>
              <a:rPr lang="tr-TR" sz="3600" dirty="0" smtClean="0"/>
            </a:br>
            <a:r>
              <a:rPr lang="tr-TR" sz="3600" dirty="0" smtClean="0"/>
              <a:t/>
            </a:r>
            <a:br>
              <a:rPr lang="tr-TR" sz="3600" dirty="0" smtClean="0"/>
            </a:br>
            <a:r>
              <a:rPr lang="tr-TR" sz="2000" dirty="0" smtClean="0"/>
              <a:t>Özgür </a:t>
            </a:r>
            <a:r>
              <a:rPr lang="tr-TR" sz="2000" dirty="0"/>
              <a:t>Aydın</a:t>
            </a:r>
            <a:r>
              <a:rPr lang="tr-TR" sz="3600" dirty="0"/>
              <a:t/>
            </a:r>
            <a:br>
              <a:rPr lang="tr-TR" sz="3600" dirty="0"/>
            </a:br>
            <a:endParaRPr lang="tr-TR" dirty="0"/>
          </a:p>
        </p:txBody>
      </p:sp>
      <p:cxnSp>
        <p:nvCxnSpPr>
          <p:cNvPr id="5" name="Düz Bağlayıcı 4"/>
          <p:cNvCxnSpPr/>
          <p:nvPr/>
        </p:nvCxnSpPr>
        <p:spPr>
          <a:xfrm flipV="1">
            <a:off x="706582" y="4914900"/>
            <a:ext cx="1065068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Unvan 1"/>
          <p:cNvSpPr txBox="1">
            <a:spLocks/>
          </p:cNvSpPr>
          <p:nvPr/>
        </p:nvSpPr>
        <p:spPr>
          <a:xfrm>
            <a:off x="684000" y="5034972"/>
            <a:ext cx="9961345" cy="5866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3100" dirty="0" err="1" smtClean="0"/>
              <a:t>Nörobilimsel</a:t>
            </a:r>
            <a:r>
              <a:rPr lang="tr-TR" sz="3100" dirty="0" smtClean="0"/>
              <a:t> yöntemler</a:t>
            </a:r>
            <a:endParaRPr lang="tr-TR" dirty="0"/>
          </a:p>
        </p:txBody>
      </p:sp>
    </p:spTree>
    <p:extLst>
      <p:ext uri="{BB962C8B-B14F-4D97-AF65-F5344CB8AC3E}">
        <p14:creationId xmlns:p14="http://schemas.microsoft.com/office/powerpoint/2010/main" val="4237084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6808" y="990213"/>
            <a:ext cx="11310272" cy="2939266"/>
          </a:xfrm>
          <a:prstGeom prst="rect">
            <a:avLst/>
          </a:prstGeom>
        </p:spPr>
        <p:txBody>
          <a:bodyPr wrap="square">
            <a:spAutoFit/>
          </a:bodyPr>
          <a:lstStyle/>
          <a:p>
            <a:pPr>
              <a:spcAft>
                <a:spcPts val="600"/>
              </a:spcAft>
            </a:pPr>
            <a:r>
              <a:rPr lang="tr-TR" b="1" dirty="0" smtClean="0">
                <a:latin typeface="+mn-lt"/>
                <a:ea typeface="Calibri" panose="020F0502020204030204" pitchFamily="34" charset="0"/>
                <a:cs typeface="Arial" panose="020B0604020202020204" pitchFamily="34" charset="0"/>
              </a:rPr>
              <a:t>Fonksiyonel </a:t>
            </a:r>
            <a:r>
              <a:rPr lang="tr-TR" b="1" dirty="0">
                <a:latin typeface="+mn-lt"/>
                <a:ea typeface="Calibri" panose="020F0502020204030204" pitchFamily="34" charset="0"/>
                <a:cs typeface="Arial" panose="020B0604020202020204" pitchFamily="34" charset="0"/>
              </a:rPr>
              <a:t>manyetik rezonans görüntüleme </a:t>
            </a:r>
            <a:r>
              <a:rPr lang="tr-TR" b="1" dirty="0" smtClean="0">
                <a:latin typeface="+mn-lt"/>
                <a:ea typeface="AdvP7627"/>
                <a:cs typeface="Arial" panose="020B0604020202020204" pitchFamily="34" charset="0"/>
              </a:rPr>
              <a:t>(</a:t>
            </a:r>
            <a:r>
              <a:rPr lang="tr-TR" b="1" dirty="0" err="1">
                <a:latin typeface="+mn-lt"/>
                <a:ea typeface="AdvP7627"/>
                <a:cs typeface="Arial" panose="020B0604020202020204" pitchFamily="34" charset="0"/>
              </a:rPr>
              <a:t>fMRI</a:t>
            </a:r>
            <a:r>
              <a:rPr lang="tr-TR" b="1" dirty="0">
                <a:latin typeface="+mn-lt"/>
                <a:ea typeface="Calibri" panose="020F0502020204030204" pitchFamily="34" charset="0"/>
                <a:cs typeface="Arial" panose="020B0604020202020204" pitchFamily="34" charset="0"/>
              </a:rPr>
              <a:t>)</a:t>
            </a:r>
            <a:endParaRPr lang="tr-TR" b="1" dirty="0" smtClean="0">
              <a:latin typeface="+mn-lt"/>
              <a:ea typeface="AdvP7627"/>
              <a:cs typeface="Arial" panose="020B0604020202020204" pitchFamily="34" charset="0"/>
            </a:endParaRPr>
          </a:p>
          <a:p>
            <a:pPr>
              <a:spcAft>
                <a:spcPts val="0"/>
              </a:spcAft>
            </a:pPr>
            <a:r>
              <a:rPr lang="tr-TR" dirty="0" err="1" smtClean="0">
                <a:latin typeface="+mn-lt"/>
                <a:ea typeface="AdvP7627"/>
                <a:cs typeface="Arial" panose="020B0604020202020204" pitchFamily="34" charset="0"/>
              </a:rPr>
              <a:t>fMRI</a:t>
            </a:r>
            <a:r>
              <a:rPr lang="tr-TR" dirty="0">
                <a:latin typeface="+mn-lt"/>
                <a:ea typeface="AdvP7627"/>
                <a:cs typeface="Arial" panose="020B0604020202020204" pitchFamily="34" charset="0"/>
              </a:rPr>
              <a:t>, yüksek uzamsal çözünürlük sunabilen </a:t>
            </a:r>
            <a:r>
              <a:rPr lang="tr-TR" dirty="0" err="1">
                <a:latin typeface="+mn-lt"/>
                <a:ea typeface="AdvP7627"/>
                <a:cs typeface="Arial" panose="020B0604020202020204" pitchFamily="34" charset="0"/>
              </a:rPr>
              <a:t>invaziv</a:t>
            </a:r>
            <a:r>
              <a:rPr lang="tr-TR" dirty="0">
                <a:latin typeface="+mn-lt"/>
                <a:ea typeface="AdvP7627"/>
                <a:cs typeface="Arial" panose="020B0604020202020204" pitchFamily="34" charset="0"/>
              </a:rPr>
              <a:t> olmayan bir tekniktir. Bu teknik, </a:t>
            </a:r>
            <a:r>
              <a:rPr lang="tr-TR" b="1" dirty="0">
                <a:latin typeface="+mn-lt"/>
                <a:ea typeface="AdvP7627"/>
                <a:cs typeface="Arial" panose="020B0604020202020204" pitchFamily="34" charset="0"/>
              </a:rPr>
              <a:t>kandaki </a:t>
            </a:r>
            <a:r>
              <a:rPr lang="tr-TR" b="1" dirty="0" err="1">
                <a:latin typeface="+mn-lt"/>
                <a:ea typeface="AdvP7627"/>
                <a:cs typeface="Arial" panose="020B0604020202020204" pitchFamily="34" charset="0"/>
              </a:rPr>
              <a:t>oksihemoglobin</a:t>
            </a:r>
            <a:r>
              <a:rPr lang="tr-TR" b="1" dirty="0">
                <a:latin typeface="+mn-lt"/>
                <a:ea typeface="AdvP7627"/>
                <a:cs typeface="Arial" panose="020B0604020202020204" pitchFamily="34" charset="0"/>
              </a:rPr>
              <a:t> (O</a:t>
            </a:r>
            <a:r>
              <a:rPr lang="tr-TR" b="1" baseline="-25000" dirty="0">
                <a:latin typeface="+mn-lt"/>
                <a:ea typeface="AdvP7627"/>
                <a:cs typeface="Arial" panose="020B0604020202020204" pitchFamily="34" charset="0"/>
              </a:rPr>
              <a:t>2</a:t>
            </a:r>
            <a:r>
              <a:rPr lang="tr-TR" b="1" dirty="0">
                <a:latin typeface="+mn-lt"/>
                <a:ea typeface="AdvP7627"/>
                <a:cs typeface="Arial" panose="020B0604020202020204" pitchFamily="34" charset="0"/>
              </a:rPr>
              <a:t>Hb) ile </a:t>
            </a:r>
            <a:r>
              <a:rPr lang="tr-TR" b="1" dirty="0" err="1">
                <a:latin typeface="+mn-lt"/>
                <a:ea typeface="AdvP7627"/>
                <a:cs typeface="Arial" panose="020B0604020202020204" pitchFamily="34" charset="0"/>
              </a:rPr>
              <a:t>deoksihemoglobinin</a:t>
            </a:r>
            <a:r>
              <a:rPr lang="tr-TR" b="1" dirty="0">
                <a:latin typeface="+mn-lt"/>
                <a:ea typeface="AdvP7627"/>
                <a:cs typeface="Arial" panose="020B0604020202020204" pitchFamily="34" charset="0"/>
              </a:rPr>
              <a:t> (</a:t>
            </a:r>
            <a:r>
              <a:rPr lang="tr-TR" b="1" dirty="0" err="1">
                <a:latin typeface="+mn-lt"/>
                <a:ea typeface="AdvP7627"/>
                <a:cs typeface="Arial" panose="020B0604020202020204" pitchFamily="34" charset="0"/>
              </a:rPr>
              <a:t>HHb</a:t>
            </a:r>
            <a:r>
              <a:rPr lang="tr-TR" b="1" dirty="0">
                <a:latin typeface="+mn-lt"/>
                <a:ea typeface="AdvP7627"/>
                <a:cs typeface="Arial" panose="020B0604020202020204" pitchFamily="34" charset="0"/>
              </a:rPr>
              <a:t>) manyetik özelliklerindeki farklılığa dayanmaktadır</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fMRI</a:t>
            </a:r>
            <a:r>
              <a:rPr lang="tr-TR" dirty="0">
                <a:latin typeface="+mn-lt"/>
                <a:ea typeface="AdvP7627"/>
                <a:cs typeface="Arial" panose="020B0604020202020204" pitchFamily="34" charset="0"/>
              </a:rPr>
              <a:t> ölçümleri </a:t>
            </a:r>
            <a:r>
              <a:rPr lang="tr-TR" b="1" dirty="0">
                <a:latin typeface="+mn-lt"/>
                <a:ea typeface="AdvP7627"/>
                <a:cs typeface="Arial" panose="020B0604020202020204" pitchFamily="34" charset="0"/>
              </a:rPr>
              <a:t>“Blood-</a:t>
            </a:r>
            <a:r>
              <a:rPr lang="tr-TR" b="1" dirty="0" err="1">
                <a:latin typeface="+mn-lt"/>
                <a:ea typeface="AdvP7627"/>
                <a:cs typeface="Arial" panose="020B0604020202020204" pitchFamily="34" charset="0"/>
              </a:rPr>
              <a:t>Oxygenation</a:t>
            </a:r>
            <a:r>
              <a:rPr lang="tr-TR" b="1" dirty="0">
                <a:latin typeface="+mn-lt"/>
                <a:ea typeface="AdvP7627"/>
                <a:cs typeface="Arial" panose="020B0604020202020204" pitchFamily="34" charset="0"/>
              </a:rPr>
              <a:t>-Level-</a:t>
            </a:r>
            <a:r>
              <a:rPr lang="tr-TR" b="1" dirty="0" err="1">
                <a:latin typeface="+mn-lt"/>
                <a:ea typeface="AdvP7627"/>
                <a:cs typeface="Arial" panose="020B0604020202020204" pitchFamily="34" charset="0"/>
              </a:rPr>
              <a:t>Dependent</a:t>
            </a:r>
            <a:r>
              <a:rPr lang="tr-TR" b="1" dirty="0">
                <a:latin typeface="+mn-lt"/>
                <a:ea typeface="AdvP7627"/>
                <a:cs typeface="Arial" panose="020B0604020202020204" pitchFamily="34" charset="0"/>
              </a:rPr>
              <a:t>” (BOLD)</a:t>
            </a:r>
            <a:r>
              <a:rPr lang="tr-TR" dirty="0">
                <a:latin typeface="+mn-lt"/>
                <a:ea typeface="AdvP7627"/>
                <a:cs typeface="Arial" panose="020B0604020202020204" pitchFamily="34" charset="0"/>
              </a:rPr>
              <a:t> adı verilen sinyale </a:t>
            </a:r>
            <a:r>
              <a:rPr lang="tr-TR" dirty="0" smtClean="0">
                <a:latin typeface="+mn-lt"/>
                <a:ea typeface="AdvP7627"/>
                <a:cs typeface="Arial" panose="020B0604020202020204" pitchFamily="34" charset="0"/>
              </a:rPr>
              <a:t>dayanmaktadır. </a:t>
            </a:r>
            <a:r>
              <a:rPr lang="tr-TR" dirty="0" err="1">
                <a:latin typeface="+mn-lt"/>
                <a:ea typeface="AdvP7627"/>
                <a:cs typeface="Arial" panose="020B0604020202020204" pitchFamily="34" charset="0"/>
              </a:rPr>
              <a:t>Nöral</a:t>
            </a:r>
            <a:r>
              <a:rPr lang="tr-TR" dirty="0">
                <a:latin typeface="+mn-lt"/>
                <a:ea typeface="AdvP7627"/>
                <a:cs typeface="Arial" panose="020B0604020202020204" pitchFamily="34" charset="0"/>
              </a:rPr>
              <a:t> aktivitenin artması, bölgede oksijen tüketiminde ve enerji metabolizmasında artışa neden olmakta, böylece aktif </a:t>
            </a:r>
            <a:r>
              <a:rPr lang="tr-TR" dirty="0" err="1">
                <a:latin typeface="+mn-lt"/>
                <a:ea typeface="AdvP7627"/>
                <a:cs typeface="Arial" panose="020B0604020202020204" pitchFamily="34" charset="0"/>
              </a:rPr>
              <a:t>nöral</a:t>
            </a:r>
            <a:r>
              <a:rPr lang="tr-TR" dirty="0">
                <a:latin typeface="+mn-lt"/>
                <a:ea typeface="AdvP7627"/>
                <a:cs typeface="Arial" panose="020B0604020202020204" pitchFamily="34" charset="0"/>
              </a:rPr>
              <a:t> alanlar kan akışı yoluyla enerji elde etmektedir. </a:t>
            </a:r>
            <a:r>
              <a:rPr lang="tr-TR" dirty="0" smtClean="0">
                <a:latin typeface="+mn-lt"/>
                <a:ea typeface="AdvP7627"/>
                <a:cs typeface="Arial" panose="020B0604020202020204" pitchFamily="34" charset="0"/>
              </a:rPr>
              <a:t>Aktif </a:t>
            </a:r>
            <a:r>
              <a:rPr lang="tr-TR" dirty="0">
                <a:latin typeface="+mn-lt"/>
                <a:ea typeface="AdvP7627"/>
                <a:cs typeface="Arial" panose="020B0604020202020204" pitchFamily="34" charset="0"/>
              </a:rPr>
              <a:t>olan bölgede </a:t>
            </a:r>
            <a:r>
              <a:rPr lang="tr-TR" dirty="0" err="1">
                <a:latin typeface="+mn-lt"/>
                <a:ea typeface="AdvP7627"/>
                <a:cs typeface="Arial" panose="020B0604020202020204" pitchFamily="34" charset="0"/>
              </a:rPr>
              <a:t>oksihemoglobin</a:t>
            </a:r>
            <a:r>
              <a:rPr lang="tr-TR" dirty="0">
                <a:latin typeface="+mn-lt"/>
                <a:ea typeface="AdvP7627"/>
                <a:cs typeface="Arial" panose="020B0604020202020204" pitchFamily="34" charset="0"/>
              </a:rPr>
              <a:t> ile </a:t>
            </a:r>
            <a:r>
              <a:rPr lang="tr-TR" dirty="0" err="1">
                <a:latin typeface="+mn-lt"/>
                <a:ea typeface="AdvP7627"/>
                <a:cs typeface="Arial" panose="020B0604020202020204" pitchFamily="34" charset="0"/>
              </a:rPr>
              <a:t>deoksihemoglobinin</a:t>
            </a:r>
            <a:r>
              <a:rPr lang="tr-TR" dirty="0">
                <a:latin typeface="+mn-lt"/>
                <a:ea typeface="AdvP7627"/>
                <a:cs typeface="Arial" panose="020B0604020202020204" pitchFamily="34" charset="0"/>
              </a:rPr>
              <a:t> dağılımı bozulmaktadır. İşte bu iki maddenin oranı BOLD değerinin temelini oluşturmaktadır. Burada önemli olan bir nokta, </a:t>
            </a:r>
            <a:r>
              <a:rPr lang="tr-TR" dirty="0" err="1">
                <a:latin typeface="+mn-lt"/>
                <a:ea typeface="AdvP7627"/>
                <a:cs typeface="Arial" panose="020B0604020202020204" pitchFamily="34" charset="0"/>
              </a:rPr>
              <a:t>oksihemoglobin</a:t>
            </a:r>
            <a:r>
              <a:rPr lang="tr-TR" dirty="0">
                <a:latin typeface="+mn-lt"/>
                <a:ea typeface="AdvP7627"/>
                <a:cs typeface="Arial" panose="020B0604020202020204" pitchFamily="34" charset="0"/>
              </a:rPr>
              <a:t> ve </a:t>
            </a:r>
            <a:r>
              <a:rPr lang="tr-TR" dirty="0" err="1">
                <a:latin typeface="+mn-lt"/>
                <a:ea typeface="AdvP7627"/>
                <a:cs typeface="Arial" panose="020B0604020202020204" pitchFamily="34" charset="0"/>
              </a:rPr>
              <a:t>deoksihemoglobinin</a:t>
            </a:r>
            <a:r>
              <a:rPr lang="tr-TR" dirty="0">
                <a:latin typeface="+mn-lt"/>
                <a:ea typeface="AdvP7627"/>
                <a:cs typeface="Arial" panose="020B0604020202020204" pitchFamily="34" charset="0"/>
              </a:rPr>
              <a:t> farklı manyetik özellikleri olmasıdır: </a:t>
            </a:r>
            <a:endParaRPr lang="tr-TR" dirty="0" smtClean="0">
              <a:latin typeface="+mn-lt"/>
              <a:ea typeface="AdvP7627"/>
              <a:cs typeface="Arial" panose="020B0604020202020204" pitchFamily="34" charset="0"/>
            </a:endParaRPr>
          </a:p>
          <a:p>
            <a:pPr>
              <a:spcAft>
                <a:spcPts val="0"/>
              </a:spcAft>
            </a:pPr>
            <a:r>
              <a:rPr lang="tr-TR" dirty="0" err="1" smtClean="0">
                <a:latin typeface="+mn-lt"/>
                <a:ea typeface="AdvP7627"/>
                <a:cs typeface="Arial" panose="020B0604020202020204" pitchFamily="34" charset="0"/>
              </a:rPr>
              <a:t>Oksihemoglobinin</a:t>
            </a:r>
            <a:r>
              <a:rPr lang="tr-TR" dirty="0" smtClean="0">
                <a:latin typeface="+mn-lt"/>
                <a:ea typeface="AdvP7627"/>
                <a:cs typeface="Arial" panose="020B0604020202020204" pitchFamily="34" charset="0"/>
              </a:rPr>
              <a:t> manyetik </a:t>
            </a:r>
            <a:r>
              <a:rPr lang="tr-TR" dirty="0">
                <a:latin typeface="+mn-lt"/>
                <a:ea typeface="AdvP7627"/>
                <a:cs typeface="Arial" panose="020B0604020202020204" pitchFamily="34" charset="0"/>
              </a:rPr>
              <a:t>alana etkisi azdır;  </a:t>
            </a:r>
            <a:r>
              <a:rPr lang="tr-TR" dirty="0" err="1" smtClean="0">
                <a:latin typeface="+mn-lt"/>
                <a:ea typeface="AdvP7627"/>
                <a:cs typeface="Arial" panose="020B0604020202020204" pitchFamily="34" charset="0"/>
              </a:rPr>
              <a:t>deoksihemoglobinin</a:t>
            </a:r>
            <a:r>
              <a:rPr lang="tr-TR" dirty="0" smtClean="0">
                <a:latin typeface="+mn-lt"/>
                <a:ea typeface="AdvP7627"/>
                <a:cs typeface="Arial" panose="020B0604020202020204" pitchFamily="34" charset="0"/>
              </a:rPr>
              <a:t> </a:t>
            </a:r>
          </a:p>
          <a:p>
            <a:pPr>
              <a:spcAft>
                <a:spcPts val="0"/>
              </a:spcAft>
            </a:pPr>
            <a:r>
              <a:rPr lang="tr-TR" dirty="0" smtClean="0">
                <a:latin typeface="+mn-lt"/>
                <a:ea typeface="AdvP7627"/>
                <a:cs typeface="Arial" panose="020B0604020202020204" pitchFamily="34" charset="0"/>
              </a:rPr>
              <a:t>manyetik </a:t>
            </a:r>
            <a:r>
              <a:rPr lang="tr-TR" dirty="0">
                <a:latin typeface="+mn-lt"/>
                <a:ea typeface="AdvP7627"/>
                <a:cs typeface="Arial" panose="020B0604020202020204" pitchFamily="34" charset="0"/>
              </a:rPr>
              <a:t>alanın ayrışıklığında </a:t>
            </a:r>
            <a:r>
              <a:rPr lang="tr-TR" dirty="0" smtClean="0">
                <a:latin typeface="+mn-lt"/>
                <a:ea typeface="AdvP7627"/>
                <a:cs typeface="Arial" panose="020B0604020202020204" pitchFamily="34" charset="0"/>
              </a:rPr>
              <a:t>artışa </a:t>
            </a:r>
            <a:r>
              <a:rPr lang="tr-TR" dirty="0">
                <a:latin typeface="+mn-lt"/>
                <a:ea typeface="AdvP7627"/>
                <a:cs typeface="Arial" panose="020B0604020202020204" pitchFamily="34" charset="0"/>
              </a:rPr>
              <a:t>neden olur. </a:t>
            </a:r>
            <a:endParaRPr lang="tr-TR" dirty="0">
              <a:effectLst/>
              <a:latin typeface="+mn-lt"/>
              <a:ea typeface="Calibri" panose="020F0502020204030204" pitchFamily="34" charset="0"/>
              <a:cs typeface="Arial" panose="020B0604020202020204" pitchFamily="34" charset="0"/>
            </a:endParaRPr>
          </a:p>
        </p:txBody>
      </p:sp>
      <p:sp>
        <p:nvSpPr>
          <p:cNvPr id="4" name="Dikdörtgen 3"/>
          <p:cNvSpPr/>
          <p:nvPr/>
        </p:nvSpPr>
        <p:spPr>
          <a:xfrm>
            <a:off x="1415480" y="5189422"/>
            <a:ext cx="6096000" cy="1200329"/>
          </a:xfrm>
          <a:prstGeom prst="rect">
            <a:avLst/>
          </a:prstGeom>
        </p:spPr>
        <p:txBody>
          <a:bodyPr>
            <a:spAutoFit/>
          </a:bodyPr>
          <a:lstStyle/>
          <a:p>
            <a:pPr algn="r">
              <a:spcAft>
                <a:spcPts val="0"/>
              </a:spcAft>
            </a:pPr>
            <a:r>
              <a:rPr lang="tr-TR" dirty="0">
                <a:latin typeface="+mj-lt"/>
                <a:ea typeface="AdvP7627"/>
                <a:cs typeface="Arial" panose="020B0604020202020204" pitchFamily="34" charset="0"/>
              </a:rPr>
              <a:t>Kontrast şemalarında görülen aktivasyonlar doğrudan </a:t>
            </a:r>
            <a:r>
              <a:rPr lang="tr-TR" dirty="0" err="1">
                <a:latin typeface="+mj-lt"/>
                <a:ea typeface="AdvP7627"/>
                <a:cs typeface="Arial" panose="020B0604020202020204" pitchFamily="34" charset="0"/>
              </a:rPr>
              <a:t>nöral</a:t>
            </a:r>
            <a:r>
              <a:rPr lang="tr-TR" dirty="0">
                <a:latin typeface="+mj-lt"/>
                <a:ea typeface="AdvP7627"/>
                <a:cs typeface="Arial" panose="020B0604020202020204" pitchFamily="34" charset="0"/>
              </a:rPr>
              <a:t> aktiviteleri değil, iki koşul arasındaki farklılıkları göstermektedir, bu da kritik koşuldaki aktivasyonun kontrol koşulundaki aktivasyondan çıkarılmasıyla elde edilir. </a:t>
            </a:r>
            <a:endParaRPr lang="tr-TR" dirty="0">
              <a:latin typeface="+mj-lt"/>
              <a:ea typeface="Calibri" panose="020F0502020204030204" pitchFamily="34" charset="0"/>
              <a:cs typeface="Arial" panose="020B0604020202020204" pitchFamily="34" charset="0"/>
            </a:endParaRPr>
          </a:p>
        </p:txBody>
      </p:sp>
      <p:pic>
        <p:nvPicPr>
          <p:cNvPr id="5" name="videoplaybac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08168" y="3302505"/>
            <a:ext cx="3876923" cy="3087246"/>
          </a:xfrm>
          <a:prstGeom prst="rect">
            <a:avLst/>
          </a:prstGeom>
        </p:spPr>
      </p:pic>
      <p:sp>
        <p:nvSpPr>
          <p:cNvPr id="7" name="Dikdörtgen 6"/>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Düz Bağlayıcı 7"/>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spTree>
    <p:extLst>
      <p:ext uri="{BB962C8B-B14F-4D97-AF65-F5344CB8AC3E}">
        <p14:creationId xmlns:p14="http://schemas.microsoft.com/office/powerpoint/2010/main" val="37162727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6808" y="990213"/>
            <a:ext cx="11310272" cy="2939266"/>
          </a:xfrm>
          <a:prstGeom prst="rect">
            <a:avLst/>
          </a:prstGeom>
        </p:spPr>
        <p:txBody>
          <a:bodyPr wrap="square">
            <a:spAutoFit/>
          </a:bodyPr>
          <a:lstStyle/>
          <a:p>
            <a:pPr>
              <a:spcAft>
                <a:spcPts val="600"/>
              </a:spcAft>
            </a:pPr>
            <a:r>
              <a:rPr lang="tr-TR" b="1" dirty="0" smtClean="0">
                <a:latin typeface="+mn-lt"/>
                <a:ea typeface="Calibri" panose="020F0502020204030204" pitchFamily="34" charset="0"/>
                <a:cs typeface="Arial" panose="020B0604020202020204" pitchFamily="34" charset="0"/>
              </a:rPr>
              <a:t>Fonksiyonel </a:t>
            </a:r>
            <a:r>
              <a:rPr lang="tr-TR" b="1" dirty="0">
                <a:latin typeface="+mn-lt"/>
                <a:ea typeface="Calibri" panose="020F0502020204030204" pitchFamily="34" charset="0"/>
                <a:cs typeface="Arial" panose="020B0604020202020204" pitchFamily="34" charset="0"/>
              </a:rPr>
              <a:t>manyetik rezonans görüntüleme </a:t>
            </a:r>
            <a:r>
              <a:rPr lang="tr-TR" b="1" dirty="0" smtClean="0">
                <a:latin typeface="+mn-lt"/>
                <a:ea typeface="AdvP7627"/>
                <a:cs typeface="Arial" panose="020B0604020202020204" pitchFamily="34" charset="0"/>
              </a:rPr>
              <a:t>(</a:t>
            </a:r>
            <a:r>
              <a:rPr lang="tr-TR" b="1" dirty="0" err="1">
                <a:latin typeface="+mn-lt"/>
                <a:ea typeface="AdvP7627"/>
                <a:cs typeface="Arial" panose="020B0604020202020204" pitchFamily="34" charset="0"/>
              </a:rPr>
              <a:t>fMRI</a:t>
            </a:r>
            <a:r>
              <a:rPr lang="tr-TR" b="1" dirty="0">
                <a:latin typeface="+mn-lt"/>
                <a:ea typeface="Calibri" panose="020F0502020204030204" pitchFamily="34" charset="0"/>
                <a:cs typeface="Arial" panose="020B0604020202020204" pitchFamily="34" charset="0"/>
              </a:rPr>
              <a:t>)</a:t>
            </a:r>
            <a:endParaRPr lang="tr-TR" b="1" dirty="0" smtClean="0">
              <a:latin typeface="+mn-lt"/>
              <a:ea typeface="AdvP7627"/>
              <a:cs typeface="Arial" panose="020B0604020202020204" pitchFamily="34" charset="0"/>
            </a:endParaRPr>
          </a:p>
          <a:p>
            <a:pPr>
              <a:spcAft>
                <a:spcPts val="0"/>
              </a:spcAft>
            </a:pPr>
            <a:r>
              <a:rPr lang="tr-TR" dirty="0" err="1" smtClean="0">
                <a:latin typeface="+mn-lt"/>
                <a:ea typeface="AdvP7627"/>
                <a:cs typeface="Arial" panose="020B0604020202020204" pitchFamily="34" charset="0"/>
              </a:rPr>
              <a:t>fMRI</a:t>
            </a:r>
            <a:r>
              <a:rPr lang="tr-TR" dirty="0">
                <a:latin typeface="+mn-lt"/>
                <a:ea typeface="AdvP7627"/>
                <a:cs typeface="Arial" panose="020B0604020202020204" pitchFamily="34" charset="0"/>
              </a:rPr>
              <a:t>, yüksek uzamsal çözünürlük sunabilen </a:t>
            </a:r>
            <a:r>
              <a:rPr lang="tr-TR" dirty="0" err="1">
                <a:latin typeface="+mn-lt"/>
                <a:ea typeface="AdvP7627"/>
                <a:cs typeface="Arial" panose="020B0604020202020204" pitchFamily="34" charset="0"/>
              </a:rPr>
              <a:t>invaziv</a:t>
            </a:r>
            <a:r>
              <a:rPr lang="tr-TR" dirty="0">
                <a:latin typeface="+mn-lt"/>
                <a:ea typeface="AdvP7627"/>
                <a:cs typeface="Arial" panose="020B0604020202020204" pitchFamily="34" charset="0"/>
              </a:rPr>
              <a:t> olmayan bir tekniktir. Bu teknik, </a:t>
            </a:r>
            <a:r>
              <a:rPr lang="tr-TR" b="1" dirty="0">
                <a:latin typeface="+mn-lt"/>
                <a:ea typeface="AdvP7627"/>
                <a:cs typeface="Arial" panose="020B0604020202020204" pitchFamily="34" charset="0"/>
              </a:rPr>
              <a:t>kandaki </a:t>
            </a:r>
            <a:r>
              <a:rPr lang="tr-TR" b="1" dirty="0" err="1">
                <a:latin typeface="+mn-lt"/>
                <a:ea typeface="AdvP7627"/>
                <a:cs typeface="Arial" panose="020B0604020202020204" pitchFamily="34" charset="0"/>
              </a:rPr>
              <a:t>oksihemoglobin</a:t>
            </a:r>
            <a:r>
              <a:rPr lang="tr-TR" b="1" dirty="0">
                <a:latin typeface="+mn-lt"/>
                <a:ea typeface="AdvP7627"/>
                <a:cs typeface="Arial" panose="020B0604020202020204" pitchFamily="34" charset="0"/>
              </a:rPr>
              <a:t> (O</a:t>
            </a:r>
            <a:r>
              <a:rPr lang="tr-TR" b="1" baseline="-25000" dirty="0">
                <a:latin typeface="+mn-lt"/>
                <a:ea typeface="AdvP7627"/>
                <a:cs typeface="Arial" panose="020B0604020202020204" pitchFamily="34" charset="0"/>
              </a:rPr>
              <a:t>2</a:t>
            </a:r>
            <a:r>
              <a:rPr lang="tr-TR" b="1" dirty="0">
                <a:latin typeface="+mn-lt"/>
                <a:ea typeface="AdvP7627"/>
                <a:cs typeface="Arial" panose="020B0604020202020204" pitchFamily="34" charset="0"/>
              </a:rPr>
              <a:t>Hb) ile </a:t>
            </a:r>
            <a:r>
              <a:rPr lang="tr-TR" b="1" dirty="0" err="1">
                <a:latin typeface="+mn-lt"/>
                <a:ea typeface="AdvP7627"/>
                <a:cs typeface="Arial" panose="020B0604020202020204" pitchFamily="34" charset="0"/>
              </a:rPr>
              <a:t>deoksihemoglobinin</a:t>
            </a:r>
            <a:r>
              <a:rPr lang="tr-TR" b="1" dirty="0">
                <a:latin typeface="+mn-lt"/>
                <a:ea typeface="AdvP7627"/>
                <a:cs typeface="Arial" panose="020B0604020202020204" pitchFamily="34" charset="0"/>
              </a:rPr>
              <a:t> (</a:t>
            </a:r>
            <a:r>
              <a:rPr lang="tr-TR" b="1" dirty="0" err="1">
                <a:latin typeface="+mn-lt"/>
                <a:ea typeface="AdvP7627"/>
                <a:cs typeface="Arial" panose="020B0604020202020204" pitchFamily="34" charset="0"/>
              </a:rPr>
              <a:t>HHb</a:t>
            </a:r>
            <a:r>
              <a:rPr lang="tr-TR" b="1" dirty="0">
                <a:latin typeface="+mn-lt"/>
                <a:ea typeface="AdvP7627"/>
                <a:cs typeface="Arial" panose="020B0604020202020204" pitchFamily="34" charset="0"/>
              </a:rPr>
              <a:t>) manyetik özelliklerindeki farklılığa dayanmaktadır</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fMRI</a:t>
            </a:r>
            <a:r>
              <a:rPr lang="tr-TR" dirty="0">
                <a:latin typeface="+mn-lt"/>
                <a:ea typeface="AdvP7627"/>
                <a:cs typeface="Arial" panose="020B0604020202020204" pitchFamily="34" charset="0"/>
              </a:rPr>
              <a:t> ölçümleri </a:t>
            </a:r>
            <a:r>
              <a:rPr lang="tr-TR" b="1" dirty="0">
                <a:latin typeface="+mn-lt"/>
                <a:ea typeface="AdvP7627"/>
                <a:cs typeface="Arial" panose="020B0604020202020204" pitchFamily="34" charset="0"/>
              </a:rPr>
              <a:t>“Blood-</a:t>
            </a:r>
            <a:r>
              <a:rPr lang="tr-TR" b="1" dirty="0" err="1">
                <a:latin typeface="+mn-lt"/>
                <a:ea typeface="AdvP7627"/>
                <a:cs typeface="Arial" panose="020B0604020202020204" pitchFamily="34" charset="0"/>
              </a:rPr>
              <a:t>Oxygenation</a:t>
            </a:r>
            <a:r>
              <a:rPr lang="tr-TR" b="1" dirty="0">
                <a:latin typeface="+mn-lt"/>
                <a:ea typeface="AdvP7627"/>
                <a:cs typeface="Arial" panose="020B0604020202020204" pitchFamily="34" charset="0"/>
              </a:rPr>
              <a:t>-Level-</a:t>
            </a:r>
            <a:r>
              <a:rPr lang="tr-TR" b="1" dirty="0" err="1">
                <a:latin typeface="+mn-lt"/>
                <a:ea typeface="AdvP7627"/>
                <a:cs typeface="Arial" panose="020B0604020202020204" pitchFamily="34" charset="0"/>
              </a:rPr>
              <a:t>Dependent</a:t>
            </a:r>
            <a:r>
              <a:rPr lang="tr-TR" b="1" dirty="0">
                <a:latin typeface="+mn-lt"/>
                <a:ea typeface="AdvP7627"/>
                <a:cs typeface="Arial" panose="020B0604020202020204" pitchFamily="34" charset="0"/>
              </a:rPr>
              <a:t>” (BOLD)</a:t>
            </a:r>
            <a:r>
              <a:rPr lang="tr-TR" dirty="0">
                <a:latin typeface="+mn-lt"/>
                <a:ea typeface="AdvP7627"/>
                <a:cs typeface="Arial" panose="020B0604020202020204" pitchFamily="34" charset="0"/>
              </a:rPr>
              <a:t> adı verilen sinyale </a:t>
            </a:r>
            <a:r>
              <a:rPr lang="tr-TR" dirty="0" smtClean="0">
                <a:latin typeface="+mn-lt"/>
                <a:ea typeface="AdvP7627"/>
                <a:cs typeface="Arial" panose="020B0604020202020204" pitchFamily="34" charset="0"/>
              </a:rPr>
              <a:t>dayanmaktadır. </a:t>
            </a:r>
            <a:r>
              <a:rPr lang="tr-TR" dirty="0" err="1">
                <a:latin typeface="+mn-lt"/>
                <a:ea typeface="AdvP7627"/>
                <a:cs typeface="Arial" panose="020B0604020202020204" pitchFamily="34" charset="0"/>
              </a:rPr>
              <a:t>Nöral</a:t>
            </a:r>
            <a:r>
              <a:rPr lang="tr-TR" dirty="0">
                <a:latin typeface="+mn-lt"/>
                <a:ea typeface="AdvP7627"/>
                <a:cs typeface="Arial" panose="020B0604020202020204" pitchFamily="34" charset="0"/>
              </a:rPr>
              <a:t> aktivitenin artması, bölgede oksijen tüketiminde ve enerji metabolizmasında artışa neden olmakta, böylece aktif </a:t>
            </a:r>
            <a:r>
              <a:rPr lang="tr-TR" dirty="0" err="1">
                <a:latin typeface="+mn-lt"/>
                <a:ea typeface="AdvP7627"/>
                <a:cs typeface="Arial" panose="020B0604020202020204" pitchFamily="34" charset="0"/>
              </a:rPr>
              <a:t>nöral</a:t>
            </a:r>
            <a:r>
              <a:rPr lang="tr-TR" dirty="0">
                <a:latin typeface="+mn-lt"/>
                <a:ea typeface="AdvP7627"/>
                <a:cs typeface="Arial" panose="020B0604020202020204" pitchFamily="34" charset="0"/>
              </a:rPr>
              <a:t> alanlar kan akışı yoluyla enerji elde etmektedir. </a:t>
            </a:r>
            <a:r>
              <a:rPr lang="tr-TR" dirty="0" smtClean="0">
                <a:latin typeface="+mn-lt"/>
                <a:ea typeface="AdvP7627"/>
                <a:cs typeface="Arial" panose="020B0604020202020204" pitchFamily="34" charset="0"/>
              </a:rPr>
              <a:t>Aktif </a:t>
            </a:r>
            <a:r>
              <a:rPr lang="tr-TR" dirty="0">
                <a:latin typeface="+mn-lt"/>
                <a:ea typeface="AdvP7627"/>
                <a:cs typeface="Arial" panose="020B0604020202020204" pitchFamily="34" charset="0"/>
              </a:rPr>
              <a:t>olan bölgede </a:t>
            </a:r>
            <a:r>
              <a:rPr lang="tr-TR" dirty="0" err="1">
                <a:latin typeface="+mn-lt"/>
                <a:ea typeface="AdvP7627"/>
                <a:cs typeface="Arial" panose="020B0604020202020204" pitchFamily="34" charset="0"/>
              </a:rPr>
              <a:t>oksihemoglobin</a:t>
            </a:r>
            <a:r>
              <a:rPr lang="tr-TR" dirty="0">
                <a:latin typeface="+mn-lt"/>
                <a:ea typeface="AdvP7627"/>
                <a:cs typeface="Arial" panose="020B0604020202020204" pitchFamily="34" charset="0"/>
              </a:rPr>
              <a:t> ile </a:t>
            </a:r>
            <a:r>
              <a:rPr lang="tr-TR" dirty="0" err="1">
                <a:latin typeface="+mn-lt"/>
                <a:ea typeface="AdvP7627"/>
                <a:cs typeface="Arial" panose="020B0604020202020204" pitchFamily="34" charset="0"/>
              </a:rPr>
              <a:t>deoksihemoglobinin</a:t>
            </a:r>
            <a:r>
              <a:rPr lang="tr-TR" dirty="0">
                <a:latin typeface="+mn-lt"/>
                <a:ea typeface="AdvP7627"/>
                <a:cs typeface="Arial" panose="020B0604020202020204" pitchFamily="34" charset="0"/>
              </a:rPr>
              <a:t> dağılımı bozulmaktadır. İşte bu iki maddenin oranı BOLD değerinin temelini oluşturmaktadır. Burada önemli olan bir nokta, </a:t>
            </a:r>
            <a:r>
              <a:rPr lang="tr-TR" dirty="0" err="1">
                <a:latin typeface="+mn-lt"/>
                <a:ea typeface="AdvP7627"/>
                <a:cs typeface="Arial" panose="020B0604020202020204" pitchFamily="34" charset="0"/>
              </a:rPr>
              <a:t>oksihemoglobin</a:t>
            </a:r>
            <a:r>
              <a:rPr lang="tr-TR" dirty="0">
                <a:latin typeface="+mn-lt"/>
                <a:ea typeface="AdvP7627"/>
                <a:cs typeface="Arial" panose="020B0604020202020204" pitchFamily="34" charset="0"/>
              </a:rPr>
              <a:t> ve </a:t>
            </a:r>
            <a:r>
              <a:rPr lang="tr-TR" dirty="0" err="1">
                <a:latin typeface="+mn-lt"/>
                <a:ea typeface="AdvP7627"/>
                <a:cs typeface="Arial" panose="020B0604020202020204" pitchFamily="34" charset="0"/>
              </a:rPr>
              <a:t>deoksihemoglobinin</a:t>
            </a:r>
            <a:r>
              <a:rPr lang="tr-TR" dirty="0">
                <a:latin typeface="+mn-lt"/>
                <a:ea typeface="AdvP7627"/>
                <a:cs typeface="Arial" panose="020B0604020202020204" pitchFamily="34" charset="0"/>
              </a:rPr>
              <a:t> farklı manyetik özellikleri olmasıdır: </a:t>
            </a:r>
            <a:endParaRPr lang="tr-TR" dirty="0" smtClean="0">
              <a:latin typeface="+mn-lt"/>
              <a:ea typeface="AdvP7627"/>
              <a:cs typeface="Arial" panose="020B0604020202020204" pitchFamily="34" charset="0"/>
            </a:endParaRPr>
          </a:p>
          <a:p>
            <a:pPr>
              <a:spcAft>
                <a:spcPts val="0"/>
              </a:spcAft>
            </a:pPr>
            <a:r>
              <a:rPr lang="tr-TR" dirty="0" err="1" smtClean="0">
                <a:latin typeface="+mn-lt"/>
                <a:ea typeface="AdvP7627"/>
                <a:cs typeface="Arial" panose="020B0604020202020204" pitchFamily="34" charset="0"/>
              </a:rPr>
              <a:t>Oksihemoglobinin</a:t>
            </a:r>
            <a:r>
              <a:rPr lang="tr-TR" dirty="0" smtClean="0">
                <a:latin typeface="+mn-lt"/>
                <a:ea typeface="AdvP7627"/>
                <a:cs typeface="Arial" panose="020B0604020202020204" pitchFamily="34" charset="0"/>
              </a:rPr>
              <a:t> manyetik </a:t>
            </a:r>
            <a:r>
              <a:rPr lang="tr-TR" dirty="0">
                <a:latin typeface="+mn-lt"/>
                <a:ea typeface="AdvP7627"/>
                <a:cs typeface="Arial" panose="020B0604020202020204" pitchFamily="34" charset="0"/>
              </a:rPr>
              <a:t>alana etkisi azdır;  </a:t>
            </a:r>
            <a:r>
              <a:rPr lang="tr-TR" dirty="0" err="1" smtClean="0">
                <a:latin typeface="+mn-lt"/>
                <a:ea typeface="AdvP7627"/>
                <a:cs typeface="Arial" panose="020B0604020202020204" pitchFamily="34" charset="0"/>
              </a:rPr>
              <a:t>deoksihemoglobinin</a:t>
            </a:r>
            <a:r>
              <a:rPr lang="tr-TR" dirty="0" smtClean="0">
                <a:latin typeface="+mn-lt"/>
                <a:ea typeface="AdvP7627"/>
                <a:cs typeface="Arial" panose="020B0604020202020204" pitchFamily="34" charset="0"/>
              </a:rPr>
              <a:t> </a:t>
            </a:r>
          </a:p>
          <a:p>
            <a:pPr>
              <a:spcAft>
                <a:spcPts val="0"/>
              </a:spcAft>
            </a:pPr>
            <a:r>
              <a:rPr lang="tr-TR" dirty="0" smtClean="0">
                <a:latin typeface="+mn-lt"/>
                <a:ea typeface="AdvP7627"/>
                <a:cs typeface="Arial" panose="020B0604020202020204" pitchFamily="34" charset="0"/>
              </a:rPr>
              <a:t>manyetik </a:t>
            </a:r>
            <a:r>
              <a:rPr lang="tr-TR" dirty="0">
                <a:latin typeface="+mn-lt"/>
                <a:ea typeface="AdvP7627"/>
                <a:cs typeface="Arial" panose="020B0604020202020204" pitchFamily="34" charset="0"/>
              </a:rPr>
              <a:t>alanın ayrışıklığında </a:t>
            </a:r>
            <a:r>
              <a:rPr lang="tr-TR" dirty="0" smtClean="0">
                <a:latin typeface="+mn-lt"/>
                <a:ea typeface="AdvP7627"/>
                <a:cs typeface="Arial" panose="020B0604020202020204" pitchFamily="34" charset="0"/>
              </a:rPr>
              <a:t>artışa </a:t>
            </a:r>
            <a:r>
              <a:rPr lang="tr-TR" dirty="0">
                <a:latin typeface="+mn-lt"/>
                <a:ea typeface="AdvP7627"/>
                <a:cs typeface="Arial" panose="020B0604020202020204" pitchFamily="34" charset="0"/>
              </a:rPr>
              <a:t>neden olur. </a:t>
            </a:r>
            <a:endParaRPr lang="tr-TR" dirty="0">
              <a:effectLst/>
              <a:latin typeface="+mn-lt"/>
              <a:ea typeface="Calibri" panose="020F0502020204030204" pitchFamily="34" charset="0"/>
              <a:cs typeface="Arial" panose="020B0604020202020204" pitchFamily="34" charset="0"/>
            </a:endParaRPr>
          </a:p>
        </p:txBody>
      </p:sp>
      <p:sp>
        <p:nvSpPr>
          <p:cNvPr id="7" name="Dikdörtgen 6"/>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Düz Bağlayıcı 7"/>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407" y="3281643"/>
            <a:ext cx="4032845" cy="3188050"/>
          </a:xfrm>
          <a:prstGeom prst="rect">
            <a:avLst/>
          </a:prstGeom>
        </p:spPr>
      </p:pic>
    </p:spTree>
    <p:extLst>
      <p:ext uri="{BB962C8B-B14F-4D97-AF65-F5344CB8AC3E}">
        <p14:creationId xmlns:p14="http://schemas.microsoft.com/office/powerpoint/2010/main" val="3862750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46808" y="1048679"/>
            <a:ext cx="5643264" cy="4047262"/>
          </a:xfrm>
          <a:prstGeom prst="rect">
            <a:avLst/>
          </a:prstGeom>
        </p:spPr>
        <p:txBody>
          <a:bodyPr wrap="square">
            <a:spAutoFit/>
          </a:bodyPr>
          <a:lstStyle/>
          <a:p>
            <a:pPr algn="just">
              <a:spcAft>
                <a:spcPts val="600"/>
              </a:spcAft>
            </a:pPr>
            <a:r>
              <a:rPr lang="tr-TR" b="1" dirty="0" smtClean="0">
                <a:latin typeface="+mn-lt"/>
                <a:ea typeface="AdvP7627"/>
                <a:cs typeface="Arial" panose="020B0604020202020204" pitchFamily="34" charset="0"/>
              </a:rPr>
              <a:t>İşlevsel </a:t>
            </a:r>
            <a:r>
              <a:rPr lang="tr-TR" b="1" dirty="0">
                <a:latin typeface="+mn-lt"/>
                <a:ea typeface="AdvP7627"/>
                <a:cs typeface="Arial" panose="020B0604020202020204" pitchFamily="34" charset="0"/>
              </a:rPr>
              <a:t>kızılötesine yakın spektroskopi </a:t>
            </a:r>
            <a:r>
              <a:rPr lang="tr-TR" dirty="0" smtClean="0">
                <a:latin typeface="+mn-lt"/>
                <a:ea typeface="AdvP7627"/>
                <a:cs typeface="Arial" panose="020B0604020202020204" pitchFamily="34" charset="0"/>
              </a:rPr>
              <a:t>(</a:t>
            </a:r>
            <a:r>
              <a:rPr lang="tr-TR" dirty="0" err="1">
                <a:latin typeface="+mn-lt"/>
                <a:ea typeface="AdvP7627"/>
                <a:cs typeface="Arial" panose="020B0604020202020204" pitchFamily="34" charset="0"/>
              </a:rPr>
              <a:t>fNIRS</a:t>
            </a:r>
            <a:r>
              <a:rPr lang="tr-TR" dirty="0">
                <a:latin typeface="+mn-lt"/>
                <a:ea typeface="AdvP7627"/>
                <a:cs typeface="Arial" panose="020B0604020202020204" pitchFamily="34" charset="0"/>
              </a:rPr>
              <a:t>)</a:t>
            </a:r>
            <a:endParaRPr lang="tr-TR" dirty="0" smtClean="0">
              <a:latin typeface="+mn-lt"/>
              <a:ea typeface="AdvP7627"/>
              <a:cs typeface="Arial" panose="020B0604020202020204" pitchFamily="34" charset="0"/>
            </a:endParaRPr>
          </a:p>
          <a:p>
            <a:pPr>
              <a:spcAft>
                <a:spcPts val="0"/>
              </a:spcAft>
            </a:pPr>
            <a:r>
              <a:rPr lang="tr-TR" dirty="0" err="1" smtClean="0">
                <a:latin typeface="+mn-lt"/>
                <a:ea typeface="AdvP7627"/>
                <a:cs typeface="Arial" panose="020B0604020202020204" pitchFamily="34" charset="0"/>
              </a:rPr>
              <a:t>fNIRS</a:t>
            </a:r>
            <a:r>
              <a:rPr lang="tr-TR" dirty="0" smtClean="0">
                <a:latin typeface="+mn-lt"/>
                <a:ea typeface="AdvP7627"/>
                <a:cs typeface="Arial" panose="020B0604020202020204" pitchFamily="34" charset="0"/>
              </a:rPr>
              <a:t> </a:t>
            </a:r>
            <a:r>
              <a:rPr lang="tr-TR" dirty="0">
                <a:latin typeface="+mn-lt"/>
                <a:ea typeface="AdvP7627"/>
                <a:cs typeface="Arial" panose="020B0604020202020204" pitchFamily="34" charset="0"/>
              </a:rPr>
              <a:t>de tıpkı </a:t>
            </a:r>
            <a:r>
              <a:rPr lang="tr-TR" dirty="0" err="1">
                <a:latin typeface="+mn-lt"/>
                <a:ea typeface="AdvP7627"/>
                <a:cs typeface="Arial" panose="020B0604020202020204" pitchFamily="34" charset="0"/>
              </a:rPr>
              <a:t>fMRI</a:t>
            </a:r>
            <a:r>
              <a:rPr lang="tr-TR" dirty="0">
                <a:latin typeface="+mn-lt"/>
                <a:ea typeface="AdvP7627"/>
                <a:cs typeface="Arial" panose="020B0604020202020204" pitchFamily="34" charset="0"/>
              </a:rPr>
              <a:t> gibi beyindeki sinirsel aktiviteyi </a:t>
            </a:r>
            <a:r>
              <a:rPr lang="tr-TR" dirty="0" err="1">
                <a:latin typeface="+mn-lt"/>
                <a:ea typeface="AdvP7627"/>
                <a:cs typeface="Arial" panose="020B0604020202020204" pitchFamily="34" charset="0"/>
              </a:rPr>
              <a:t>oksihemoglobin</a:t>
            </a:r>
            <a:r>
              <a:rPr lang="tr-TR" dirty="0">
                <a:latin typeface="+mn-lt"/>
                <a:ea typeface="AdvP7627"/>
                <a:cs typeface="Arial" panose="020B0604020202020204" pitchFamily="34" charset="0"/>
              </a:rPr>
              <a:t> ve </a:t>
            </a:r>
            <a:r>
              <a:rPr lang="tr-TR" dirty="0" err="1">
                <a:latin typeface="+mn-lt"/>
                <a:ea typeface="AdvP7627"/>
                <a:cs typeface="Arial" panose="020B0604020202020204" pitchFamily="34" charset="0"/>
              </a:rPr>
              <a:t>deoksihemoglobin</a:t>
            </a:r>
            <a:r>
              <a:rPr lang="tr-TR" dirty="0">
                <a:latin typeface="+mn-lt"/>
                <a:ea typeface="AdvP7627"/>
                <a:cs typeface="Arial" panose="020B0604020202020204" pitchFamily="34" charset="0"/>
              </a:rPr>
              <a:t> konsantrasyonundaki değişimler yoluyla belirleyen bir tekniktir. Bu tekniğin </a:t>
            </a:r>
            <a:r>
              <a:rPr lang="tr-TR" b="1" dirty="0" err="1">
                <a:latin typeface="+mn-lt"/>
                <a:ea typeface="AdvP7627"/>
                <a:cs typeface="Arial" panose="020B0604020202020204" pitchFamily="34" charset="0"/>
              </a:rPr>
              <a:t>fMRI’dan</a:t>
            </a:r>
            <a:r>
              <a:rPr lang="tr-TR" b="1" dirty="0">
                <a:latin typeface="+mn-lt"/>
                <a:ea typeface="AdvP7627"/>
                <a:cs typeface="Arial" panose="020B0604020202020204" pitchFamily="34" charset="0"/>
              </a:rPr>
              <a:t> farkı, bu işlemi </a:t>
            </a:r>
            <a:r>
              <a:rPr lang="tr-TR" b="1" dirty="0" err="1">
                <a:latin typeface="+mn-lt"/>
                <a:ea typeface="AdvP7627"/>
                <a:cs typeface="Arial" panose="020B0604020202020204" pitchFamily="34" charset="0"/>
              </a:rPr>
              <a:t>optikal</a:t>
            </a:r>
            <a:r>
              <a:rPr lang="tr-TR" b="1" dirty="0">
                <a:latin typeface="+mn-lt"/>
                <a:ea typeface="AdvP7627"/>
                <a:cs typeface="Arial" panose="020B0604020202020204" pitchFamily="34" charset="0"/>
              </a:rPr>
              <a:t> işlemler yoluyla </a:t>
            </a:r>
            <a:r>
              <a:rPr lang="tr-TR" dirty="0">
                <a:latin typeface="+mn-lt"/>
                <a:ea typeface="AdvP7627"/>
                <a:cs typeface="Arial" panose="020B0604020202020204" pitchFamily="34" charset="0"/>
              </a:rPr>
              <a:t>yapmasıdır. Bu teknikte yaklaşık 650-1000 </a:t>
            </a:r>
            <a:r>
              <a:rPr lang="tr-TR" dirty="0" err="1">
                <a:latin typeface="+mn-lt"/>
                <a:ea typeface="AdvP7627"/>
                <a:cs typeface="Arial" panose="020B0604020202020204" pitchFamily="34" charset="0"/>
              </a:rPr>
              <a:t>nm</a:t>
            </a:r>
            <a:r>
              <a:rPr lang="tr-TR" dirty="0">
                <a:latin typeface="+mn-lt"/>
                <a:ea typeface="AdvP7627"/>
                <a:cs typeface="Arial" panose="020B0604020202020204" pitchFamily="34" charset="0"/>
              </a:rPr>
              <a:t> dalga boyunda (yakın kızılötesi) ışın kullanılmakta ve </a:t>
            </a:r>
            <a:r>
              <a:rPr lang="tr-TR" b="1" dirty="0">
                <a:latin typeface="+mn-lt"/>
                <a:ea typeface="AdvP7627"/>
                <a:cs typeface="Arial" panose="020B0604020202020204" pitchFamily="34" charset="0"/>
              </a:rPr>
              <a:t>beyin derisinden yaklaşık 3-4 cm kadar derine </a:t>
            </a:r>
            <a:r>
              <a:rPr lang="tr-TR" dirty="0">
                <a:latin typeface="+mn-lt"/>
                <a:ea typeface="AdvP7627"/>
                <a:cs typeface="Arial" panose="020B0604020202020204" pitchFamily="34" charset="0"/>
              </a:rPr>
              <a:t>inilebilmektedir. Beyne gönderilen ve toplanan yakın kızılötesi ışınlar arasındaki fark </a:t>
            </a:r>
            <a:r>
              <a:rPr lang="tr-TR" dirty="0" smtClean="0">
                <a:latin typeface="+mn-lt"/>
                <a:ea typeface="AdvP7627"/>
                <a:cs typeface="Arial" panose="020B0604020202020204" pitchFamily="34" charset="0"/>
              </a:rPr>
              <a:t>düzeltilmiş </a:t>
            </a:r>
            <a:r>
              <a:rPr lang="tr-TR" dirty="0" err="1" smtClean="0">
                <a:latin typeface="+mn-lt"/>
                <a:ea typeface="AdvP7627"/>
                <a:cs typeface="Arial" panose="020B0604020202020204" pitchFamily="34" charset="0"/>
              </a:rPr>
              <a:t>Beer</a:t>
            </a:r>
            <a:r>
              <a:rPr lang="tr-TR" dirty="0" smtClean="0">
                <a:latin typeface="+mn-lt"/>
                <a:ea typeface="AdvP7627"/>
                <a:cs typeface="Arial" panose="020B0604020202020204" pitchFamily="34" charset="0"/>
              </a:rPr>
              <a:t>-Lambert yasası (</a:t>
            </a:r>
            <a:r>
              <a:rPr lang="tr-TR" dirty="0" err="1">
                <a:latin typeface="+mn-lt"/>
                <a:ea typeface="AdvP7627"/>
                <a:cs typeface="Arial" panose="020B0604020202020204" pitchFamily="34" charset="0"/>
              </a:rPr>
              <a:t>mBLL</a:t>
            </a:r>
            <a:r>
              <a:rPr lang="tr-TR" dirty="0">
                <a:latin typeface="+mn-lt"/>
                <a:ea typeface="AdvP7627"/>
                <a:cs typeface="Arial" panose="020B0604020202020204" pitchFamily="34" charset="0"/>
              </a:rPr>
              <a:t>) yoluyla O</a:t>
            </a:r>
            <a:r>
              <a:rPr lang="tr-TR" baseline="-25000" dirty="0">
                <a:latin typeface="+mn-lt"/>
                <a:ea typeface="AdvP7627"/>
                <a:cs typeface="Arial" panose="020B0604020202020204" pitchFamily="34" charset="0"/>
              </a:rPr>
              <a:t>2</a:t>
            </a:r>
            <a:r>
              <a:rPr lang="tr-TR" dirty="0">
                <a:latin typeface="+mn-lt"/>
                <a:ea typeface="AdvP7627"/>
                <a:cs typeface="Arial" panose="020B0604020202020204" pitchFamily="34" charset="0"/>
              </a:rPr>
              <a:t>Hb ve </a:t>
            </a:r>
            <a:r>
              <a:rPr lang="tr-TR" dirty="0" err="1">
                <a:latin typeface="+mn-lt"/>
                <a:ea typeface="AdvP7627"/>
                <a:cs typeface="Arial" panose="020B0604020202020204" pitchFamily="34" charset="0"/>
              </a:rPr>
              <a:t>HHb</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konsantrasyonunundaki</a:t>
            </a:r>
            <a:r>
              <a:rPr lang="tr-TR" dirty="0">
                <a:latin typeface="+mn-lt"/>
                <a:ea typeface="AdvP7627"/>
                <a:cs typeface="Arial" panose="020B0604020202020204" pitchFamily="34" charset="0"/>
              </a:rPr>
              <a:t> farklılıkları hesaplanmaktadır. Bu değerler, tıpkı yukarıda sözünü ettiğimiz </a:t>
            </a:r>
            <a:r>
              <a:rPr lang="tr-TR" dirty="0" err="1">
                <a:latin typeface="+mn-lt"/>
                <a:ea typeface="AdvP7627"/>
                <a:cs typeface="Arial" panose="020B0604020202020204" pitchFamily="34" charset="0"/>
              </a:rPr>
              <a:t>fMRI’daki</a:t>
            </a:r>
            <a:r>
              <a:rPr lang="tr-TR" dirty="0">
                <a:latin typeface="+mn-lt"/>
                <a:ea typeface="AdvP7627"/>
                <a:cs typeface="Arial" panose="020B0604020202020204" pitchFamily="34" charset="0"/>
              </a:rPr>
              <a:t> BOLD aktivitesi gibi, </a:t>
            </a:r>
            <a:r>
              <a:rPr lang="tr-TR" dirty="0" err="1">
                <a:latin typeface="+mn-lt"/>
                <a:ea typeface="AdvP7627"/>
                <a:cs typeface="Arial" panose="020B0604020202020204" pitchFamily="34" charset="0"/>
              </a:rPr>
              <a:t>nöral</a:t>
            </a:r>
            <a:r>
              <a:rPr lang="tr-TR" dirty="0">
                <a:latin typeface="+mn-lt"/>
                <a:ea typeface="AdvP7627"/>
                <a:cs typeface="Arial" panose="020B0604020202020204" pitchFamily="34" charset="0"/>
              </a:rPr>
              <a:t> aktiviteyi yansıtmaktadır. </a:t>
            </a:r>
            <a:endParaRPr lang="tr-TR" dirty="0">
              <a:effectLst/>
              <a:latin typeface="+mn-lt"/>
              <a:ea typeface="Calibri" panose="020F050202020403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601" y="1048680"/>
            <a:ext cx="5943600" cy="4636008"/>
          </a:xfrm>
          <a:prstGeom prst="rect">
            <a:avLst/>
          </a:prstGeom>
        </p:spPr>
      </p:pic>
      <p:sp>
        <p:nvSpPr>
          <p:cNvPr id="8" name="Dikdörtgen 7"/>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Düz Bağlayıcı 8"/>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spTree>
    <p:extLst>
      <p:ext uri="{BB962C8B-B14F-4D97-AF65-F5344CB8AC3E}">
        <p14:creationId xmlns:p14="http://schemas.microsoft.com/office/powerpoint/2010/main" val="2852709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4926" y="980728"/>
            <a:ext cx="11317697" cy="2108269"/>
          </a:xfrm>
          <a:prstGeom prst="rect">
            <a:avLst/>
          </a:prstGeom>
        </p:spPr>
        <p:txBody>
          <a:bodyPr wrap="square">
            <a:spAutoFit/>
          </a:bodyPr>
          <a:lstStyle/>
          <a:p>
            <a:pPr>
              <a:spcAft>
                <a:spcPts val="600"/>
              </a:spcAft>
            </a:pPr>
            <a:r>
              <a:rPr lang="tr-TR" b="1" dirty="0">
                <a:ea typeface="AdvP7627"/>
                <a:cs typeface="Arial" panose="020B0604020202020204" pitchFamily="34" charset="0"/>
              </a:rPr>
              <a:t>P</a:t>
            </a:r>
            <a:r>
              <a:rPr lang="tr-TR" b="1" dirty="0" smtClean="0">
                <a:ea typeface="AdvP7627"/>
                <a:cs typeface="Arial" panose="020B0604020202020204" pitchFamily="34" charset="0"/>
              </a:rPr>
              <a:t>ozitron emisyon tomografisi</a:t>
            </a:r>
            <a:r>
              <a:rPr lang="tr-TR" dirty="0" smtClean="0">
                <a:ea typeface="AdvP7627"/>
                <a:cs typeface="Arial" panose="020B0604020202020204" pitchFamily="34" charset="0"/>
              </a:rPr>
              <a:t> </a:t>
            </a:r>
            <a:r>
              <a:rPr lang="tr-TR" dirty="0">
                <a:latin typeface="+mj-lt"/>
                <a:ea typeface="AdvP7627"/>
                <a:cs typeface="Arial" panose="020B0604020202020204" pitchFamily="34" charset="0"/>
              </a:rPr>
              <a:t>(</a:t>
            </a:r>
            <a:r>
              <a:rPr lang="tr-TR" dirty="0" err="1">
                <a:latin typeface="+mj-lt"/>
                <a:ea typeface="Calibri" panose="020F0502020204030204" pitchFamily="34" charset="0"/>
                <a:cs typeface="Arial" panose="020B0604020202020204" pitchFamily="34" charset="0"/>
              </a:rPr>
              <a:t>positron</a:t>
            </a:r>
            <a:r>
              <a:rPr lang="tr-TR" dirty="0">
                <a:latin typeface="+mj-lt"/>
                <a:ea typeface="Calibri" panose="020F0502020204030204" pitchFamily="34" charset="0"/>
                <a:cs typeface="Arial" panose="020B0604020202020204" pitchFamily="34" charset="0"/>
              </a:rPr>
              <a:t> </a:t>
            </a:r>
            <a:r>
              <a:rPr lang="tr-TR" dirty="0" err="1">
                <a:latin typeface="+mj-lt"/>
                <a:ea typeface="Calibri" panose="020F0502020204030204" pitchFamily="34" charset="0"/>
                <a:cs typeface="Arial" panose="020B0604020202020204" pitchFamily="34" charset="0"/>
              </a:rPr>
              <a:t>emission</a:t>
            </a:r>
            <a:r>
              <a:rPr lang="tr-TR" dirty="0">
                <a:latin typeface="+mj-lt"/>
                <a:ea typeface="Calibri" panose="020F0502020204030204" pitchFamily="34" charset="0"/>
                <a:cs typeface="Arial" panose="020B0604020202020204" pitchFamily="34" charset="0"/>
              </a:rPr>
              <a:t> </a:t>
            </a:r>
            <a:r>
              <a:rPr lang="tr-TR" dirty="0" err="1">
                <a:latin typeface="+mj-lt"/>
                <a:ea typeface="Calibri" panose="020F0502020204030204" pitchFamily="34" charset="0"/>
                <a:cs typeface="Arial" panose="020B0604020202020204" pitchFamily="34" charset="0"/>
              </a:rPr>
              <a:t>tomography</a:t>
            </a:r>
            <a:r>
              <a:rPr lang="tr-TR" dirty="0">
                <a:latin typeface="+mj-lt"/>
                <a:ea typeface="Calibri" panose="020F0502020204030204" pitchFamily="34" charset="0"/>
                <a:cs typeface="Arial" panose="020B0604020202020204" pitchFamily="34" charset="0"/>
              </a:rPr>
              <a:t>) (PET)</a:t>
            </a:r>
            <a:endParaRPr lang="tr-TR" dirty="0" smtClean="0">
              <a:latin typeface="+mj-lt"/>
              <a:ea typeface="AdvP7627"/>
              <a:cs typeface="Arial" panose="020B0604020202020204" pitchFamily="34" charset="0"/>
            </a:endParaRPr>
          </a:p>
          <a:p>
            <a:pPr>
              <a:spcAft>
                <a:spcPts val="0"/>
              </a:spcAft>
            </a:pPr>
            <a:r>
              <a:rPr lang="tr-TR" dirty="0" err="1" smtClean="0">
                <a:latin typeface="+mn-lt"/>
                <a:ea typeface="AdvP7627"/>
                <a:cs typeface="Arial" panose="020B0604020202020204" pitchFamily="34" charset="0"/>
              </a:rPr>
              <a:t>PET’te</a:t>
            </a:r>
            <a:r>
              <a:rPr lang="tr-TR" dirty="0" smtClean="0">
                <a:latin typeface="+mn-lt"/>
                <a:ea typeface="AdvP7627"/>
                <a:cs typeface="Arial" panose="020B0604020202020204" pitchFamily="34" charset="0"/>
              </a:rPr>
              <a:t> </a:t>
            </a:r>
            <a:r>
              <a:rPr lang="tr-TR" dirty="0">
                <a:latin typeface="+mn-lt"/>
                <a:ea typeface="AdvP7627"/>
                <a:cs typeface="Arial" panose="020B0604020202020204" pitchFamily="34" charset="0"/>
              </a:rPr>
              <a:t>de tıpkı </a:t>
            </a:r>
            <a:r>
              <a:rPr lang="tr-TR" dirty="0" err="1">
                <a:latin typeface="+mn-lt"/>
                <a:ea typeface="AdvP7627"/>
                <a:cs typeface="Arial" panose="020B0604020202020204" pitchFamily="34" charset="0"/>
              </a:rPr>
              <a:t>fMRI</a:t>
            </a:r>
            <a:r>
              <a:rPr lang="tr-TR" dirty="0">
                <a:latin typeface="+mn-lt"/>
                <a:ea typeface="AdvP7627"/>
                <a:cs typeface="Arial" panose="020B0604020202020204" pitchFamily="34" charset="0"/>
              </a:rPr>
              <a:t> ve </a:t>
            </a:r>
            <a:r>
              <a:rPr lang="tr-TR" dirty="0" err="1">
                <a:latin typeface="+mn-lt"/>
                <a:ea typeface="AdvP7627"/>
                <a:cs typeface="Arial" panose="020B0604020202020204" pitchFamily="34" charset="0"/>
              </a:rPr>
              <a:t>fNIRS’ta</a:t>
            </a:r>
            <a:r>
              <a:rPr lang="tr-TR" dirty="0">
                <a:latin typeface="+mn-lt"/>
                <a:ea typeface="AdvP7627"/>
                <a:cs typeface="Arial" panose="020B0604020202020204" pitchFamily="34" charset="0"/>
              </a:rPr>
              <a:t> olduğu gibi, </a:t>
            </a:r>
            <a:r>
              <a:rPr lang="tr-TR" dirty="0" err="1">
                <a:latin typeface="+mn-lt"/>
                <a:ea typeface="AdvP7627"/>
                <a:cs typeface="Arial" panose="020B0604020202020204" pitchFamily="34" charset="0"/>
              </a:rPr>
              <a:t>hemodinamik</a:t>
            </a:r>
            <a:r>
              <a:rPr lang="tr-TR" dirty="0">
                <a:latin typeface="+mn-lt"/>
                <a:ea typeface="AdvP7627"/>
                <a:cs typeface="Arial" panose="020B0604020202020204" pitchFamily="34" charset="0"/>
              </a:rPr>
              <a:t> yöntem kullanılmakta, yani beyin </a:t>
            </a:r>
            <a:r>
              <a:rPr lang="tr-TR" dirty="0" smtClean="0">
                <a:latin typeface="+mn-lt"/>
                <a:ea typeface="AdvP7627"/>
                <a:cs typeface="Arial" panose="020B0604020202020204" pitchFamily="34" charset="0"/>
              </a:rPr>
              <a:t>görüntüleme </a:t>
            </a:r>
            <a:r>
              <a:rPr lang="tr-TR" dirty="0">
                <a:latin typeface="+mn-lt"/>
                <a:ea typeface="AdvP7627"/>
                <a:cs typeface="Arial" panose="020B0604020202020204" pitchFamily="34" charset="0"/>
              </a:rPr>
              <a:t>tekniği olarak kan akışındaki artışın </a:t>
            </a:r>
            <a:r>
              <a:rPr lang="tr-TR" dirty="0" err="1">
                <a:latin typeface="+mn-lt"/>
                <a:ea typeface="AdvP7627"/>
                <a:cs typeface="Arial" panose="020B0604020202020204" pitchFamily="34" charset="0"/>
              </a:rPr>
              <a:t>nöral</a:t>
            </a:r>
            <a:r>
              <a:rPr lang="tr-TR" dirty="0">
                <a:latin typeface="+mn-lt"/>
                <a:ea typeface="AdvP7627"/>
                <a:cs typeface="Arial" panose="020B0604020202020204" pitchFamily="34" charset="0"/>
              </a:rPr>
              <a:t> aktiviteye işaret ettiği savı üzerinden ölçüm yapılmaktadır. PET, </a:t>
            </a:r>
            <a:r>
              <a:rPr lang="tr-TR" dirty="0" err="1">
                <a:latin typeface="+mn-lt"/>
                <a:ea typeface="AdvP7627"/>
                <a:cs typeface="Arial" panose="020B0604020202020204" pitchFamily="34" charset="0"/>
              </a:rPr>
              <a:t>fMRI</a:t>
            </a:r>
            <a:r>
              <a:rPr lang="tr-TR" dirty="0">
                <a:latin typeface="+mn-lt"/>
                <a:ea typeface="AdvP7627"/>
                <a:cs typeface="Arial" panose="020B0604020202020204" pitchFamily="34" charset="0"/>
              </a:rPr>
              <a:t> ve </a:t>
            </a:r>
            <a:r>
              <a:rPr lang="tr-TR" dirty="0" err="1">
                <a:latin typeface="+mn-lt"/>
                <a:ea typeface="AdvP7627"/>
                <a:cs typeface="Arial" panose="020B0604020202020204" pitchFamily="34" charset="0"/>
              </a:rPr>
              <a:t>fNIRS’tan</a:t>
            </a:r>
            <a:r>
              <a:rPr lang="tr-TR" dirty="0">
                <a:latin typeface="+mn-lt"/>
                <a:ea typeface="AdvP7627"/>
                <a:cs typeface="Arial" panose="020B0604020202020204" pitchFamily="34" charset="0"/>
              </a:rPr>
              <a:t> önce kullanılan girişimsel bir yöntemdir, PET ölçümü için katılımcılara </a:t>
            </a:r>
            <a:r>
              <a:rPr lang="tr-TR" dirty="0" err="1">
                <a:latin typeface="+mn-lt"/>
                <a:ea typeface="AdvP7627"/>
                <a:cs typeface="Arial" panose="020B0604020202020204" pitchFamily="34" charset="0"/>
              </a:rPr>
              <a:t>radyonüklid</a:t>
            </a:r>
            <a:r>
              <a:rPr lang="tr-TR" dirty="0">
                <a:latin typeface="+mn-lt"/>
                <a:ea typeface="AdvP7627"/>
                <a:cs typeface="Arial" panose="020B0604020202020204" pitchFamily="34" charset="0"/>
              </a:rPr>
              <a:t> (yani O</a:t>
            </a:r>
            <a:r>
              <a:rPr lang="tr-TR" baseline="30000" dirty="0">
                <a:latin typeface="+mn-lt"/>
                <a:ea typeface="AdvP7627"/>
                <a:cs typeface="Arial" panose="020B0604020202020204" pitchFamily="34" charset="0"/>
              </a:rPr>
              <a:t>15</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isotope</a:t>
            </a:r>
            <a:r>
              <a:rPr lang="tr-TR" dirty="0">
                <a:latin typeface="+mn-lt"/>
                <a:ea typeface="AdvP7627"/>
                <a:cs typeface="Arial" panose="020B0604020202020204" pitchFamily="34" charset="0"/>
              </a:rPr>
              <a:t>) enjekte edilerek, PET kameraları aracılığıyla beyindeki belirli bir bölgedeki O</a:t>
            </a:r>
            <a:r>
              <a:rPr lang="tr-TR" baseline="30000" dirty="0">
                <a:latin typeface="+mn-lt"/>
                <a:ea typeface="AdvP7627"/>
                <a:cs typeface="Arial" panose="020B0604020202020204" pitchFamily="34" charset="0"/>
              </a:rPr>
              <a:t>15</a:t>
            </a:r>
            <a:r>
              <a:rPr lang="tr-TR" dirty="0">
                <a:latin typeface="+mn-lt"/>
                <a:ea typeface="AdvP7627"/>
                <a:cs typeface="Arial" panose="020B0604020202020204" pitchFamily="34" charset="0"/>
              </a:rPr>
              <a:t> izotoplarının yoğunluğu belirlenmektedir. İzotoplar kan aracılığıyla </a:t>
            </a:r>
            <a:r>
              <a:rPr lang="tr-TR" dirty="0" err="1">
                <a:latin typeface="+mn-lt"/>
                <a:ea typeface="AdvP7627"/>
                <a:cs typeface="Arial" panose="020B0604020202020204" pitchFamily="34" charset="0"/>
              </a:rPr>
              <a:t>nöral</a:t>
            </a:r>
            <a:r>
              <a:rPr lang="tr-TR" dirty="0">
                <a:latin typeface="+mn-lt"/>
                <a:ea typeface="AdvP7627"/>
                <a:cs typeface="Arial" panose="020B0604020202020204" pitchFamily="34" charset="0"/>
              </a:rPr>
              <a:t> aktivitenin gerçekleştiği alana taşındıkları için bu alanda yüksek sayıda izotop birikmektedir, böylece  “</a:t>
            </a:r>
            <a:r>
              <a:rPr lang="tr-TR" dirty="0" err="1">
                <a:latin typeface="+mn-lt"/>
                <a:ea typeface="AdvP7627"/>
                <a:cs typeface="Arial" panose="020B0604020202020204" pitchFamily="34" charset="0"/>
              </a:rPr>
              <a:t>regional</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Cerebral</a:t>
            </a:r>
            <a:r>
              <a:rPr lang="tr-TR" dirty="0">
                <a:latin typeface="+mn-lt"/>
                <a:ea typeface="AdvP7627"/>
                <a:cs typeface="Arial" panose="020B0604020202020204" pitchFamily="34" charset="0"/>
              </a:rPr>
              <a:t> Blood </a:t>
            </a:r>
            <a:r>
              <a:rPr lang="tr-TR" dirty="0" err="1">
                <a:latin typeface="+mn-lt"/>
                <a:ea typeface="AdvP7627"/>
                <a:cs typeface="Arial" panose="020B0604020202020204" pitchFamily="34" charset="0"/>
              </a:rPr>
              <a:t>Flow</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rCBF</a:t>
            </a:r>
            <a:r>
              <a:rPr lang="tr-TR" dirty="0">
                <a:latin typeface="+mn-lt"/>
                <a:ea typeface="AdvP7627"/>
                <a:cs typeface="Arial" panose="020B0604020202020204" pitchFamily="34" charset="0"/>
              </a:rPr>
              <a:t>) ölçümü yapılabilmektedir. </a:t>
            </a:r>
            <a:endParaRPr lang="tr-TR" dirty="0">
              <a:effectLst/>
              <a:latin typeface="+mn-lt"/>
              <a:ea typeface="Calibri" panose="020F0502020204030204" pitchFamily="34" charset="0"/>
              <a:cs typeface="Arial" panose="020B0604020202020204" pitchFamily="34" charset="0"/>
            </a:endParaRPr>
          </a:p>
        </p:txBody>
      </p:sp>
      <p:pic>
        <p:nvPicPr>
          <p:cNvPr id="3074" name="Picture 2" descr="Normal brain activity, PET sc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3088997"/>
            <a:ext cx="5243736" cy="3493640"/>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Düz Bağlayıcı 6"/>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Dikdörtgen 7"/>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spTree>
    <p:extLst>
      <p:ext uri="{BB962C8B-B14F-4D97-AF65-F5344CB8AC3E}">
        <p14:creationId xmlns:p14="http://schemas.microsoft.com/office/powerpoint/2010/main" val="721007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4926" y="980728"/>
            <a:ext cx="11317697" cy="1277273"/>
          </a:xfrm>
          <a:prstGeom prst="rect">
            <a:avLst/>
          </a:prstGeom>
        </p:spPr>
        <p:txBody>
          <a:bodyPr wrap="square">
            <a:spAutoFit/>
          </a:bodyPr>
          <a:lstStyle/>
          <a:p>
            <a:pPr>
              <a:spcAft>
                <a:spcPts val="600"/>
              </a:spcAft>
            </a:pPr>
            <a:r>
              <a:rPr lang="tr-TR" b="1" dirty="0" smtClean="0">
                <a:ea typeface="AdvP7627"/>
                <a:cs typeface="Arial" panose="020B0604020202020204" pitchFamily="34" charset="0"/>
              </a:rPr>
              <a:t>Yapısal manyetik rezonans görüntüleme</a:t>
            </a:r>
            <a:r>
              <a:rPr lang="tr-TR" b="1" dirty="0" smtClean="0">
                <a:ea typeface="AdvP7627"/>
                <a:cs typeface="Arial" panose="020B0604020202020204" pitchFamily="34" charset="0"/>
              </a:rPr>
              <a:t> </a:t>
            </a:r>
            <a:r>
              <a:rPr lang="tr-TR" dirty="0" smtClean="0">
                <a:latin typeface="+mj-lt"/>
                <a:ea typeface="AdvP7627"/>
                <a:cs typeface="Arial" panose="020B0604020202020204" pitchFamily="34" charset="0"/>
              </a:rPr>
              <a:t>(</a:t>
            </a:r>
            <a:r>
              <a:rPr lang="en-US" i="1" dirty="0"/>
              <a:t>Structural magnetic resonance imaging</a:t>
            </a:r>
            <a:r>
              <a:rPr lang="tr-TR" dirty="0" smtClean="0">
                <a:latin typeface="+mj-lt"/>
                <a:ea typeface="Calibri" panose="020F0502020204030204" pitchFamily="34" charset="0"/>
                <a:cs typeface="Arial" panose="020B0604020202020204" pitchFamily="34" charset="0"/>
              </a:rPr>
              <a:t>)</a:t>
            </a:r>
            <a:endParaRPr lang="tr-TR" dirty="0" smtClean="0">
              <a:latin typeface="+mj-lt"/>
              <a:ea typeface="AdvP7627"/>
              <a:cs typeface="Arial" panose="020B0604020202020204" pitchFamily="34" charset="0"/>
            </a:endParaRPr>
          </a:p>
          <a:p>
            <a:r>
              <a:rPr lang="tr-TR" dirty="0" smtClean="0"/>
              <a:t>Beyin </a:t>
            </a:r>
            <a:r>
              <a:rPr lang="tr-TR" dirty="0"/>
              <a:t>fonksiyonunu ölçen bu yöntemlere ek olarak, beynin yapısının özelliklerini kaydetmemize izin veren bir yöntem daha bulunmaktadır. Yapısal manyetik rezonans görüntüleme, beynin gri ve beyaz maddesinin hacmi, yoğunluğu, kalınlığı ve yüzey alanı gibi ayrıntılı </a:t>
            </a:r>
            <a:r>
              <a:rPr lang="tr-TR" dirty="0" err="1"/>
              <a:t>morfometrik</a:t>
            </a:r>
            <a:r>
              <a:rPr lang="tr-TR" dirty="0"/>
              <a:t> ve geometrik özelliklerini sağlar. </a:t>
            </a:r>
            <a:endParaRPr lang="tr-TR" dirty="0">
              <a:effectLst/>
              <a:latin typeface="+mn-lt"/>
              <a:ea typeface="Calibri" panose="020F0502020204030204" pitchFamily="34" charset="0"/>
              <a:cs typeface="Arial" panose="020B0604020202020204" pitchFamily="34" charset="0"/>
            </a:endParaRPr>
          </a:p>
        </p:txBody>
      </p:sp>
      <p:sp>
        <p:nvSpPr>
          <p:cNvPr id="6" name="Dikdörtgen 5"/>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Düz Bağlayıcı 6"/>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Dikdörtgen 7"/>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464" y="2836640"/>
            <a:ext cx="6662431" cy="3811541"/>
          </a:xfrm>
          <a:prstGeom prst="rect">
            <a:avLst/>
          </a:prstGeom>
        </p:spPr>
      </p:pic>
    </p:spTree>
    <p:extLst>
      <p:ext uri="{BB962C8B-B14F-4D97-AF65-F5344CB8AC3E}">
        <p14:creationId xmlns:p14="http://schemas.microsoft.com/office/powerpoint/2010/main" val="3996035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4926" y="980728"/>
            <a:ext cx="11317697" cy="1831271"/>
          </a:xfrm>
          <a:prstGeom prst="rect">
            <a:avLst/>
          </a:prstGeom>
        </p:spPr>
        <p:txBody>
          <a:bodyPr wrap="square">
            <a:spAutoFit/>
          </a:bodyPr>
          <a:lstStyle/>
          <a:p>
            <a:pPr>
              <a:spcAft>
                <a:spcPts val="600"/>
              </a:spcAft>
            </a:pPr>
            <a:r>
              <a:rPr lang="tr-TR" b="1" dirty="0" err="1">
                <a:ea typeface="AdvP7627"/>
                <a:cs typeface="Arial" panose="020B0604020202020204" pitchFamily="34" charset="0"/>
              </a:rPr>
              <a:t>D</a:t>
            </a:r>
            <a:r>
              <a:rPr lang="tr-TR" b="1" dirty="0" err="1" smtClean="0">
                <a:ea typeface="AdvP7627"/>
                <a:cs typeface="Arial" panose="020B0604020202020204" pitchFamily="34" charset="0"/>
              </a:rPr>
              <a:t>ifizyon</a:t>
            </a:r>
            <a:r>
              <a:rPr lang="tr-TR" b="1" dirty="0" smtClean="0">
                <a:ea typeface="AdvP7627"/>
                <a:cs typeface="Arial" panose="020B0604020202020204" pitchFamily="34" charset="0"/>
              </a:rPr>
              <a:t> </a:t>
            </a:r>
            <a:r>
              <a:rPr lang="tr-TR" b="1" dirty="0" err="1" smtClean="0">
                <a:ea typeface="AdvP7627"/>
                <a:cs typeface="Arial" panose="020B0604020202020204" pitchFamily="34" charset="0"/>
              </a:rPr>
              <a:t>tensör</a:t>
            </a:r>
            <a:r>
              <a:rPr lang="tr-TR" b="1" dirty="0" smtClean="0">
                <a:ea typeface="AdvP7627"/>
                <a:cs typeface="Arial" panose="020B0604020202020204" pitchFamily="34" charset="0"/>
              </a:rPr>
              <a:t> görüntüleme</a:t>
            </a:r>
            <a:r>
              <a:rPr lang="tr-TR" b="1" dirty="0" smtClean="0">
                <a:ea typeface="AdvP7627"/>
                <a:cs typeface="Arial" panose="020B0604020202020204" pitchFamily="34" charset="0"/>
              </a:rPr>
              <a:t> </a:t>
            </a:r>
            <a:r>
              <a:rPr lang="tr-TR" dirty="0" smtClean="0">
                <a:latin typeface="+mj-lt"/>
                <a:ea typeface="AdvP7627"/>
                <a:cs typeface="Arial" panose="020B0604020202020204" pitchFamily="34" charset="0"/>
              </a:rPr>
              <a:t>(</a:t>
            </a:r>
            <a:r>
              <a:rPr lang="en-US" i="1" dirty="0" smtClean="0"/>
              <a:t>Diffusion </a:t>
            </a:r>
            <a:r>
              <a:rPr lang="en-US" i="1" dirty="0"/>
              <a:t>tensor </a:t>
            </a:r>
            <a:r>
              <a:rPr lang="en-US" i="1" dirty="0" smtClean="0"/>
              <a:t>imaging</a:t>
            </a:r>
            <a:r>
              <a:rPr lang="tr-TR" dirty="0" smtClean="0">
                <a:latin typeface="+mj-lt"/>
                <a:ea typeface="Calibri" panose="020F0502020204030204" pitchFamily="34" charset="0"/>
                <a:cs typeface="Arial" panose="020B0604020202020204" pitchFamily="34" charset="0"/>
              </a:rPr>
              <a:t>)</a:t>
            </a:r>
            <a:endParaRPr lang="tr-TR" dirty="0" smtClean="0">
              <a:latin typeface="+mj-lt"/>
              <a:ea typeface="AdvP7627"/>
              <a:cs typeface="Arial" panose="020B0604020202020204" pitchFamily="34" charset="0"/>
            </a:endParaRPr>
          </a:p>
          <a:p>
            <a:r>
              <a:rPr lang="tr-TR" dirty="0"/>
              <a:t>Difüzyon ağırlıklı manyetik rezonans görüntüleme, özellikle difüzyon </a:t>
            </a:r>
            <a:r>
              <a:rPr lang="tr-TR" dirty="0" err="1"/>
              <a:t>tensör</a:t>
            </a:r>
            <a:r>
              <a:rPr lang="tr-TR" dirty="0"/>
              <a:t> görüntüleme, yörüngeyi yeniden yapılandırmak ve beyin alanlarını birbirine bağlayan beyaz madde lif demetlerinin doku olasılıklarını ölçmek için kullanılmaktadır</a:t>
            </a:r>
            <a:r>
              <a:rPr lang="tr-TR" dirty="0" smtClean="0"/>
              <a:t>. </a:t>
            </a:r>
            <a:r>
              <a:rPr lang="en-US" dirty="0" err="1" smtClean="0"/>
              <a:t>Difüzyon</a:t>
            </a:r>
            <a:r>
              <a:rPr lang="en-US" dirty="0" smtClean="0"/>
              <a:t> </a:t>
            </a:r>
            <a:r>
              <a:rPr lang="en-US" dirty="0" err="1"/>
              <a:t>tensör</a:t>
            </a:r>
            <a:r>
              <a:rPr lang="en-US" dirty="0"/>
              <a:t> </a:t>
            </a:r>
            <a:r>
              <a:rPr lang="en-US" dirty="0" err="1"/>
              <a:t>görüntüleme</a:t>
            </a:r>
            <a:r>
              <a:rPr lang="en-US" dirty="0"/>
              <a:t>, </a:t>
            </a:r>
            <a:r>
              <a:rPr lang="en-US" dirty="0" err="1"/>
              <a:t>beyindeki</a:t>
            </a:r>
            <a:r>
              <a:rPr lang="en-US" dirty="0"/>
              <a:t> </a:t>
            </a:r>
            <a:r>
              <a:rPr lang="en-US" dirty="0" err="1"/>
              <a:t>suyun</a:t>
            </a:r>
            <a:r>
              <a:rPr lang="en-US" dirty="0"/>
              <a:t> </a:t>
            </a:r>
            <a:r>
              <a:rPr lang="en-US" dirty="0" err="1"/>
              <a:t>mikroskobik</a:t>
            </a:r>
            <a:r>
              <a:rPr lang="en-US" dirty="0"/>
              <a:t> </a:t>
            </a:r>
            <a:r>
              <a:rPr lang="en-US" dirty="0" err="1"/>
              <a:t>hareketini</a:t>
            </a:r>
            <a:r>
              <a:rPr lang="en-US" dirty="0"/>
              <a:t> </a:t>
            </a:r>
            <a:r>
              <a:rPr lang="en-US" dirty="0" err="1"/>
              <a:t>ölçmemizi</a:t>
            </a:r>
            <a:r>
              <a:rPr lang="en-US" dirty="0"/>
              <a:t> </a:t>
            </a:r>
            <a:r>
              <a:rPr lang="en-US" dirty="0" err="1"/>
              <a:t>sağlayan</a:t>
            </a:r>
            <a:r>
              <a:rPr lang="en-US" dirty="0"/>
              <a:t> </a:t>
            </a:r>
            <a:r>
              <a:rPr lang="en-US" dirty="0" err="1"/>
              <a:t>bir</a:t>
            </a:r>
            <a:r>
              <a:rPr lang="en-US" dirty="0"/>
              <a:t> MRI </a:t>
            </a:r>
            <a:r>
              <a:rPr lang="en-US" dirty="0" err="1"/>
              <a:t>türüdür</a:t>
            </a:r>
            <a:r>
              <a:rPr lang="en-US" dirty="0"/>
              <a:t>. DTI, </a:t>
            </a:r>
            <a:r>
              <a:rPr lang="en-US" dirty="0" err="1"/>
              <a:t>beyindeki</a:t>
            </a:r>
            <a:r>
              <a:rPr lang="en-US" dirty="0"/>
              <a:t> </a:t>
            </a:r>
            <a:r>
              <a:rPr lang="en-US" dirty="0" err="1"/>
              <a:t>beyaz</a:t>
            </a:r>
            <a:r>
              <a:rPr lang="en-US" dirty="0"/>
              <a:t> </a:t>
            </a:r>
            <a:r>
              <a:rPr lang="en-US" dirty="0" err="1"/>
              <a:t>maddenin</a:t>
            </a:r>
            <a:r>
              <a:rPr lang="en-US" dirty="0"/>
              <a:t> </a:t>
            </a:r>
            <a:r>
              <a:rPr lang="en-US" dirty="0" err="1"/>
              <a:t>bütünlüğünü</a:t>
            </a:r>
            <a:r>
              <a:rPr lang="en-US" dirty="0"/>
              <a:t> </a:t>
            </a:r>
            <a:r>
              <a:rPr lang="en-US" dirty="0" err="1"/>
              <a:t>değerlendirmek</a:t>
            </a:r>
            <a:r>
              <a:rPr lang="en-US" dirty="0"/>
              <a:t> </a:t>
            </a:r>
            <a:r>
              <a:rPr lang="en-US" dirty="0" err="1"/>
              <a:t>için</a:t>
            </a:r>
            <a:r>
              <a:rPr lang="en-US" dirty="0"/>
              <a:t> </a:t>
            </a:r>
            <a:r>
              <a:rPr lang="en-US" dirty="0" err="1"/>
              <a:t>kullanılabilir</a:t>
            </a:r>
            <a:r>
              <a:rPr lang="en-US" dirty="0"/>
              <a:t>. </a:t>
            </a:r>
            <a:r>
              <a:rPr lang="en-US" dirty="0" err="1"/>
              <a:t>Beyaz</a:t>
            </a:r>
            <a:r>
              <a:rPr lang="en-US" dirty="0"/>
              <a:t> </a:t>
            </a:r>
            <a:r>
              <a:rPr lang="en-US" dirty="0" err="1"/>
              <a:t>madde</a:t>
            </a:r>
            <a:r>
              <a:rPr lang="en-US" dirty="0"/>
              <a:t>, </a:t>
            </a:r>
            <a:r>
              <a:rPr lang="en-US" dirty="0" err="1"/>
              <a:t>beynin</a:t>
            </a:r>
            <a:r>
              <a:rPr lang="en-US" dirty="0"/>
              <a:t> </a:t>
            </a:r>
            <a:r>
              <a:rPr lang="en-US" dirty="0" err="1"/>
              <a:t>bir</a:t>
            </a:r>
            <a:r>
              <a:rPr lang="en-US" dirty="0"/>
              <a:t> </a:t>
            </a:r>
            <a:r>
              <a:rPr lang="en-US" dirty="0" err="1"/>
              <a:t>bölgesinden</a:t>
            </a:r>
            <a:r>
              <a:rPr lang="en-US" dirty="0"/>
              <a:t> </a:t>
            </a:r>
            <a:r>
              <a:rPr lang="en-US" dirty="0" err="1"/>
              <a:t>gelen</a:t>
            </a:r>
            <a:r>
              <a:rPr lang="en-US" dirty="0"/>
              <a:t> </a:t>
            </a:r>
            <a:r>
              <a:rPr lang="en-US" dirty="0" err="1"/>
              <a:t>sinyallerin</a:t>
            </a:r>
            <a:r>
              <a:rPr lang="en-US" dirty="0"/>
              <a:t> </a:t>
            </a:r>
            <a:r>
              <a:rPr lang="en-US" dirty="0" err="1"/>
              <a:t>beynin</a:t>
            </a:r>
            <a:r>
              <a:rPr lang="en-US" dirty="0"/>
              <a:t> </a:t>
            </a:r>
            <a:r>
              <a:rPr lang="en-US" dirty="0" err="1"/>
              <a:t>başka</a:t>
            </a:r>
            <a:r>
              <a:rPr lang="en-US" dirty="0"/>
              <a:t> </a:t>
            </a:r>
            <a:r>
              <a:rPr lang="en-US" dirty="0" err="1"/>
              <a:t>bir</a:t>
            </a:r>
            <a:r>
              <a:rPr lang="en-US" dirty="0"/>
              <a:t> </a:t>
            </a:r>
            <a:r>
              <a:rPr lang="en-US" dirty="0" err="1"/>
              <a:t>bölgesine</a:t>
            </a:r>
            <a:r>
              <a:rPr lang="en-US" dirty="0"/>
              <a:t> </a:t>
            </a:r>
            <a:r>
              <a:rPr lang="en-US" dirty="0" err="1"/>
              <a:t>aktarılmasına</a:t>
            </a:r>
            <a:r>
              <a:rPr lang="en-US" dirty="0"/>
              <a:t> </a:t>
            </a:r>
            <a:r>
              <a:rPr lang="en-US" dirty="0" err="1"/>
              <a:t>izin</a:t>
            </a:r>
            <a:r>
              <a:rPr lang="en-US" dirty="0"/>
              <a:t> </a:t>
            </a:r>
            <a:r>
              <a:rPr lang="en-US" dirty="0" err="1"/>
              <a:t>verir</a:t>
            </a:r>
            <a:r>
              <a:rPr lang="en-US" dirty="0"/>
              <a:t>. </a:t>
            </a:r>
            <a:endParaRPr lang="tr-TR" dirty="0">
              <a:effectLst/>
              <a:latin typeface="+mn-lt"/>
              <a:ea typeface="Calibri" panose="020F0502020204030204" pitchFamily="34" charset="0"/>
              <a:cs typeface="Arial" panose="020B0604020202020204" pitchFamily="34" charset="0"/>
            </a:endParaRPr>
          </a:p>
        </p:txBody>
      </p:sp>
      <p:sp>
        <p:nvSpPr>
          <p:cNvPr id="6" name="Dikdörtgen 5"/>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Düz Bağlayıcı 6"/>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Dikdörtgen 7"/>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015" y="2959986"/>
            <a:ext cx="4118323" cy="3746453"/>
          </a:xfrm>
          <a:prstGeom prst="rect">
            <a:avLst/>
          </a:prstGeom>
        </p:spPr>
      </p:pic>
    </p:spTree>
    <p:extLst>
      <p:ext uri="{BB962C8B-B14F-4D97-AF65-F5344CB8AC3E}">
        <p14:creationId xmlns:p14="http://schemas.microsoft.com/office/powerpoint/2010/main" val="873437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4926" y="980728"/>
            <a:ext cx="11317697" cy="1277273"/>
          </a:xfrm>
          <a:prstGeom prst="rect">
            <a:avLst/>
          </a:prstGeom>
        </p:spPr>
        <p:txBody>
          <a:bodyPr wrap="square">
            <a:spAutoFit/>
          </a:bodyPr>
          <a:lstStyle/>
          <a:p>
            <a:pPr>
              <a:spcAft>
                <a:spcPts val="600"/>
              </a:spcAft>
            </a:pPr>
            <a:r>
              <a:rPr lang="tr-TR" b="1" dirty="0" err="1" smtClean="0"/>
              <a:t>Transkraniyal</a:t>
            </a:r>
            <a:r>
              <a:rPr lang="tr-TR" b="1" dirty="0" smtClean="0"/>
              <a:t> </a:t>
            </a:r>
            <a:r>
              <a:rPr lang="tr-TR" b="1" dirty="0"/>
              <a:t>manyetik </a:t>
            </a:r>
            <a:r>
              <a:rPr lang="tr-TR" b="1" dirty="0" err="1"/>
              <a:t>stimülasyon</a:t>
            </a:r>
            <a:r>
              <a:rPr lang="tr-TR" b="1" dirty="0"/>
              <a:t> </a:t>
            </a:r>
            <a:r>
              <a:rPr lang="tr-TR" dirty="0"/>
              <a:t>(</a:t>
            </a:r>
            <a:r>
              <a:rPr lang="tr-TR" dirty="0" err="1"/>
              <a:t>Transcranial</a:t>
            </a:r>
            <a:r>
              <a:rPr lang="tr-TR" dirty="0"/>
              <a:t> </a:t>
            </a:r>
            <a:r>
              <a:rPr lang="tr-TR" dirty="0" err="1"/>
              <a:t>Magnetic</a:t>
            </a:r>
            <a:r>
              <a:rPr lang="tr-TR" dirty="0"/>
              <a:t> </a:t>
            </a:r>
            <a:r>
              <a:rPr lang="tr-TR" dirty="0" err="1"/>
              <a:t>Stimulation</a:t>
            </a:r>
            <a:r>
              <a:rPr lang="tr-TR" dirty="0"/>
              <a:t>, TMS</a:t>
            </a:r>
            <a:r>
              <a:rPr lang="tr-TR" dirty="0" smtClean="0"/>
              <a:t>)</a:t>
            </a:r>
            <a:endParaRPr lang="tr-TR" dirty="0" smtClean="0">
              <a:latin typeface="+mj-lt"/>
              <a:ea typeface="AdvP7627"/>
              <a:cs typeface="Arial" panose="020B0604020202020204" pitchFamily="34" charset="0"/>
            </a:endParaRPr>
          </a:p>
          <a:p>
            <a:r>
              <a:rPr lang="tr-TR" dirty="0" smtClean="0"/>
              <a:t>TMS </a:t>
            </a:r>
            <a:r>
              <a:rPr lang="tr-TR" dirty="0"/>
              <a:t>insan beyninin uyarılmasına izin veren, </a:t>
            </a:r>
            <a:r>
              <a:rPr lang="tr-TR" dirty="0" err="1"/>
              <a:t>invaziv</a:t>
            </a:r>
            <a:r>
              <a:rPr lang="tr-TR" dirty="0"/>
              <a:t> olmayan, </a:t>
            </a:r>
            <a:r>
              <a:rPr lang="tr-TR" dirty="0" err="1"/>
              <a:t>nörofizyolojik</a:t>
            </a:r>
            <a:r>
              <a:rPr lang="tr-TR" dirty="0"/>
              <a:t> bir tekniktir. 30 yıldan bu yana, TMS, sıklıkla diğer </a:t>
            </a:r>
            <a:r>
              <a:rPr lang="tr-TR" dirty="0" err="1"/>
              <a:t>sinirbilimsel</a:t>
            </a:r>
            <a:r>
              <a:rPr lang="tr-TR" dirty="0"/>
              <a:t> yöntemlerle bağlantılı olarak, </a:t>
            </a:r>
            <a:r>
              <a:rPr lang="tr-TR" dirty="0" err="1"/>
              <a:t>intrakortikal</a:t>
            </a:r>
            <a:r>
              <a:rPr lang="tr-TR" dirty="0"/>
              <a:t>, </a:t>
            </a:r>
            <a:r>
              <a:rPr lang="tr-TR" dirty="0" err="1"/>
              <a:t>kortiko-kortikal</a:t>
            </a:r>
            <a:r>
              <a:rPr lang="tr-TR" dirty="0"/>
              <a:t> ve </a:t>
            </a:r>
            <a:r>
              <a:rPr lang="tr-TR" dirty="0" err="1"/>
              <a:t>kortiko-subkortikal</a:t>
            </a:r>
            <a:r>
              <a:rPr lang="tr-TR" dirty="0"/>
              <a:t> etkileşimlerin araştırılmasında, beyin aktivitesi ve davranışı arasındaki </a:t>
            </a:r>
            <a:r>
              <a:rPr lang="tr-TR" dirty="0" err="1"/>
              <a:t>nedensel</a:t>
            </a:r>
            <a:r>
              <a:rPr lang="tr-TR" dirty="0"/>
              <a:t> ilişkilerin değerlendirilmesinde </a:t>
            </a:r>
            <a:r>
              <a:rPr lang="tr-TR" dirty="0" smtClean="0"/>
              <a:t>kullanılmıştır</a:t>
            </a:r>
            <a:endParaRPr lang="tr-TR" dirty="0">
              <a:effectLst/>
              <a:latin typeface="+mn-lt"/>
              <a:ea typeface="Calibri" panose="020F0502020204030204" pitchFamily="34" charset="0"/>
              <a:cs typeface="Arial" panose="020B0604020202020204" pitchFamily="34" charset="0"/>
            </a:endParaRPr>
          </a:p>
        </p:txBody>
      </p:sp>
      <p:sp>
        <p:nvSpPr>
          <p:cNvPr id="6" name="Dikdörtgen 5"/>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Düz Bağlayıcı 6"/>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Dikdörtgen 7"/>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6899" y="2963652"/>
            <a:ext cx="7949899" cy="3894348"/>
          </a:xfrm>
          <a:prstGeom prst="rect">
            <a:avLst/>
          </a:prstGeom>
        </p:spPr>
      </p:pic>
    </p:spTree>
    <p:extLst>
      <p:ext uri="{BB962C8B-B14F-4D97-AF65-F5344CB8AC3E}">
        <p14:creationId xmlns:p14="http://schemas.microsoft.com/office/powerpoint/2010/main" val="131777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4926" y="980728"/>
            <a:ext cx="11317697" cy="1831271"/>
          </a:xfrm>
          <a:prstGeom prst="rect">
            <a:avLst/>
          </a:prstGeom>
        </p:spPr>
        <p:txBody>
          <a:bodyPr wrap="square">
            <a:spAutoFit/>
          </a:bodyPr>
          <a:lstStyle/>
          <a:p>
            <a:pPr>
              <a:spcAft>
                <a:spcPts val="600"/>
              </a:spcAft>
            </a:pPr>
            <a:r>
              <a:rPr lang="tr-TR" b="1" dirty="0" err="1" smtClean="0"/>
              <a:t>Transkraniyal</a:t>
            </a:r>
            <a:r>
              <a:rPr lang="tr-TR" b="1" dirty="0" smtClean="0"/>
              <a:t> </a:t>
            </a:r>
            <a:r>
              <a:rPr lang="tr-TR" b="1" dirty="0"/>
              <a:t>manyetik </a:t>
            </a:r>
            <a:r>
              <a:rPr lang="tr-TR" b="1" dirty="0" err="1"/>
              <a:t>stimülasyon</a:t>
            </a:r>
            <a:r>
              <a:rPr lang="tr-TR" b="1" dirty="0"/>
              <a:t> </a:t>
            </a:r>
            <a:r>
              <a:rPr lang="tr-TR" dirty="0"/>
              <a:t>(</a:t>
            </a:r>
            <a:r>
              <a:rPr lang="tr-TR" dirty="0" err="1"/>
              <a:t>Transcranial</a:t>
            </a:r>
            <a:r>
              <a:rPr lang="tr-TR" dirty="0"/>
              <a:t> </a:t>
            </a:r>
            <a:r>
              <a:rPr lang="tr-TR" dirty="0" err="1"/>
              <a:t>Magnetic</a:t>
            </a:r>
            <a:r>
              <a:rPr lang="tr-TR" dirty="0"/>
              <a:t> </a:t>
            </a:r>
            <a:r>
              <a:rPr lang="tr-TR" dirty="0" err="1"/>
              <a:t>Stimulation</a:t>
            </a:r>
            <a:r>
              <a:rPr lang="tr-TR" dirty="0"/>
              <a:t>, TMS</a:t>
            </a:r>
            <a:r>
              <a:rPr lang="tr-TR" dirty="0" smtClean="0"/>
              <a:t>)</a:t>
            </a:r>
            <a:endParaRPr lang="tr-TR" dirty="0" smtClean="0">
              <a:latin typeface="+mj-lt"/>
              <a:ea typeface="AdvP7627"/>
              <a:cs typeface="Arial" panose="020B0604020202020204" pitchFamily="34" charset="0"/>
            </a:endParaRPr>
          </a:p>
          <a:p>
            <a:r>
              <a:rPr lang="tr-TR" dirty="0" smtClean="0"/>
              <a:t>Bunun </a:t>
            </a:r>
            <a:r>
              <a:rPr lang="tr-TR" dirty="0"/>
              <a:t>yanı sıra, çeşitli nörolojik ve psikiyatrik bozuklukların semptom ve </a:t>
            </a:r>
            <a:r>
              <a:rPr lang="tr-TR" dirty="0" err="1"/>
              <a:t>patofizyolojisinin</a:t>
            </a:r>
            <a:r>
              <a:rPr lang="tr-TR" dirty="0"/>
              <a:t> </a:t>
            </a:r>
            <a:r>
              <a:rPr lang="tr-TR" dirty="0" err="1"/>
              <a:t>nörofizyolojik</a:t>
            </a:r>
            <a:r>
              <a:rPr lang="tr-TR" dirty="0"/>
              <a:t> temellerini araştırmada da kullanılmaktadır. Tekrarlanan </a:t>
            </a:r>
            <a:r>
              <a:rPr lang="tr-TR" dirty="0" err="1"/>
              <a:t>transkranial</a:t>
            </a:r>
            <a:r>
              <a:rPr lang="tr-TR" dirty="0"/>
              <a:t> manyetik </a:t>
            </a:r>
            <a:r>
              <a:rPr lang="tr-TR" dirty="0" err="1"/>
              <a:t>stimülasyon</a:t>
            </a:r>
            <a:r>
              <a:rPr lang="tr-TR" dirty="0"/>
              <a:t> (</a:t>
            </a:r>
            <a:r>
              <a:rPr lang="tr-TR" dirty="0" err="1"/>
              <a:t>rTMS</a:t>
            </a:r>
            <a:r>
              <a:rPr lang="tr-TR" dirty="0"/>
              <a:t>) kafatası üzerinde oluşturulan manyetik alan ile korteksi uyarma işlemidir. Belirli bir </a:t>
            </a:r>
            <a:r>
              <a:rPr lang="tr-TR" dirty="0" err="1"/>
              <a:t>kortikal</a:t>
            </a:r>
            <a:r>
              <a:rPr lang="tr-TR" dirty="0"/>
              <a:t> bölgenin belirli bir işlevle ilişkisi, ilgili görev sırasında tekrarlanan </a:t>
            </a:r>
            <a:r>
              <a:rPr lang="tr-TR" dirty="0" err="1"/>
              <a:t>transkranial</a:t>
            </a:r>
            <a:r>
              <a:rPr lang="tr-TR" dirty="0"/>
              <a:t> manyetik </a:t>
            </a:r>
            <a:r>
              <a:rPr lang="tr-TR" dirty="0" err="1"/>
              <a:t>stimülasyon</a:t>
            </a:r>
            <a:r>
              <a:rPr lang="tr-TR" dirty="0"/>
              <a:t> uygulaması ile belirlenebilmektedir</a:t>
            </a:r>
            <a:r>
              <a:rPr lang="tr-TR" dirty="0" smtClean="0"/>
              <a:t>.. </a:t>
            </a:r>
            <a:r>
              <a:rPr lang="tr-TR" dirty="0"/>
              <a:t>Uyarımın frekansına bağlı olarak, belirlenen </a:t>
            </a:r>
            <a:r>
              <a:rPr lang="tr-TR" dirty="0" err="1"/>
              <a:t>kortikal</a:t>
            </a:r>
            <a:r>
              <a:rPr lang="tr-TR" dirty="0"/>
              <a:t> alanlarda geçici </a:t>
            </a:r>
            <a:r>
              <a:rPr lang="tr-TR" dirty="0" err="1"/>
              <a:t>inhibisyon</a:t>
            </a:r>
            <a:r>
              <a:rPr lang="tr-TR" dirty="0"/>
              <a:t> ya da </a:t>
            </a:r>
            <a:r>
              <a:rPr lang="tr-TR" dirty="0" err="1"/>
              <a:t>fasilitasyon</a:t>
            </a:r>
            <a:r>
              <a:rPr lang="tr-TR" dirty="0"/>
              <a:t> </a:t>
            </a:r>
            <a:r>
              <a:rPr lang="tr-TR" dirty="0" smtClean="0"/>
              <a:t>oluşturulabilmektedir.</a:t>
            </a:r>
            <a:endParaRPr lang="tr-TR" dirty="0">
              <a:effectLst/>
              <a:latin typeface="+mn-lt"/>
              <a:ea typeface="Calibri" panose="020F0502020204030204" pitchFamily="34" charset="0"/>
              <a:cs typeface="Arial" panose="020B0604020202020204" pitchFamily="34" charset="0"/>
            </a:endParaRPr>
          </a:p>
        </p:txBody>
      </p:sp>
      <p:sp>
        <p:nvSpPr>
          <p:cNvPr id="6" name="Dikdörtgen 5"/>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Düz Bağlayıcı 6"/>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Dikdörtgen 7"/>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6899" y="2963652"/>
            <a:ext cx="7949899" cy="3894348"/>
          </a:xfrm>
          <a:prstGeom prst="rect">
            <a:avLst/>
          </a:prstGeom>
        </p:spPr>
      </p:pic>
    </p:spTree>
    <p:extLst>
      <p:ext uri="{BB962C8B-B14F-4D97-AF65-F5344CB8AC3E}">
        <p14:creationId xmlns:p14="http://schemas.microsoft.com/office/powerpoint/2010/main" val="442654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Dikdörtgen"/>
          <p:cNvSpPr/>
          <p:nvPr/>
        </p:nvSpPr>
        <p:spPr>
          <a:xfrm>
            <a:off x="446808" y="1423965"/>
            <a:ext cx="11149447" cy="1938992"/>
          </a:xfrm>
          <a:prstGeom prst="rect">
            <a:avLst/>
          </a:prstGeom>
        </p:spPr>
        <p:txBody>
          <a:bodyPr wrap="square">
            <a:spAutoFit/>
          </a:bodyPr>
          <a:lstStyle/>
          <a:p>
            <a:pPr>
              <a:spcAft>
                <a:spcPts val="600"/>
              </a:spcAft>
            </a:pPr>
            <a:r>
              <a:rPr lang="tr-TR" sz="2000" dirty="0" smtClean="0"/>
              <a:t>Geleneksel olarak</a:t>
            </a:r>
            <a:r>
              <a:rPr lang="tr-TR" sz="2000" dirty="0"/>
              <a:t>, dil-beyin ilişkisi, beyin lezyonları belirli dil bozukluklarına neden olan hastalarla çalışılarak </a:t>
            </a:r>
            <a:r>
              <a:rPr lang="tr-TR" sz="2000" dirty="0" smtClean="0"/>
              <a:t>araştırılmıştır</a:t>
            </a:r>
            <a:r>
              <a:rPr lang="tr-TR" sz="2000" dirty="0" smtClean="0"/>
              <a:t>. </a:t>
            </a:r>
            <a:r>
              <a:rPr lang="tr-TR" sz="2000" dirty="0"/>
              <a:t>19. yüzyılın sonlarında lezyonlara ölüm sonrası teşhis konuldu, ancak 20. yüzyılın sonlarında bilgisayarlı tomografinin kullanılabilirliği sayesinde lezyonlar </a:t>
            </a:r>
            <a:r>
              <a:rPr lang="tr-TR" sz="2000" dirty="0" smtClean="0"/>
              <a:t>tanımlanabildi</a:t>
            </a:r>
            <a:r>
              <a:rPr lang="tr-TR" sz="2000" dirty="0"/>
              <a:t>. </a:t>
            </a:r>
            <a:r>
              <a:rPr lang="tr-TR" sz="2000" dirty="0" smtClean="0"/>
              <a:t>Beyin </a:t>
            </a:r>
            <a:r>
              <a:rPr lang="tr-TR" sz="2000" dirty="0"/>
              <a:t>lezyonlarının, özellikle inmenin neden olduğu </a:t>
            </a:r>
            <a:r>
              <a:rPr lang="tr-TR" sz="2000" dirty="0" err="1"/>
              <a:t>vasküler</a:t>
            </a:r>
            <a:r>
              <a:rPr lang="tr-TR" sz="2000" dirty="0"/>
              <a:t> lezyonların her zaman </a:t>
            </a:r>
            <a:r>
              <a:rPr lang="tr-TR" sz="2000" dirty="0" smtClean="0"/>
              <a:t>sınırlı </a:t>
            </a:r>
            <a:r>
              <a:rPr lang="tr-TR" sz="2000" dirty="0"/>
              <a:t>olmaması, daha çok belirli bir kan damarının tüm bölgesini ilgilendirmesi ve dolayısıyla genellikle spesifik olmaması nedeniyle, </a:t>
            </a:r>
            <a:r>
              <a:rPr lang="tr-TR" sz="2000" dirty="0" smtClean="0"/>
              <a:t>beyindeki </a:t>
            </a:r>
            <a:r>
              <a:rPr lang="tr-TR" sz="2000" dirty="0"/>
              <a:t>dilin yeterli bir </a:t>
            </a:r>
            <a:r>
              <a:rPr lang="tr-TR" sz="2000" dirty="0" smtClean="0"/>
              <a:t>incelemesini sunma konusunda sorunludur.</a:t>
            </a:r>
            <a:endParaRPr lang="tr-TR" sz="2000" dirty="0"/>
          </a:p>
        </p:txBody>
      </p:sp>
      <p:sp>
        <p:nvSpPr>
          <p:cNvPr id="33" name="Rectangle 17"/>
          <p:cNvSpPr>
            <a:spLocks noChangeArrowheads="1"/>
          </p:cNvSpPr>
          <p:nvPr/>
        </p:nvSpPr>
        <p:spPr bwMode="auto">
          <a:xfrm>
            <a:off x="446808" y="1076724"/>
            <a:ext cx="10867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ts val="400"/>
              </a:spcBef>
              <a:buClr>
                <a:schemeClr val="accent1"/>
              </a:buClr>
              <a:buSzPct val="68000"/>
            </a:pPr>
            <a:r>
              <a:rPr lang="tr-TR" altLang="tr-TR" sz="2000" b="1" dirty="0" smtClean="0">
                <a:latin typeface="Calibri" panose="020F0502020204030204" pitchFamily="34" charset="0"/>
              </a:rPr>
              <a:t>Nasıl ölçeriz?</a:t>
            </a:r>
          </a:p>
        </p:txBody>
      </p:sp>
      <p:sp>
        <p:nvSpPr>
          <p:cNvPr id="40" name="Dikdörtgen 39"/>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2" name="Düz Bağlayıcı 41"/>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3" name="Dikdörtgen 42"/>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pic>
        <p:nvPicPr>
          <p:cNvPr id="1026" name="Picture 2" descr="Fi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18" y="3544671"/>
            <a:ext cx="9255005" cy="278903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477094" y="6376921"/>
            <a:ext cx="9328629" cy="276999"/>
          </a:xfrm>
          <a:prstGeom prst="rect">
            <a:avLst/>
          </a:prstGeom>
        </p:spPr>
        <p:txBody>
          <a:bodyPr wrap="square">
            <a:spAutoFit/>
          </a:bodyPr>
          <a:lstStyle/>
          <a:p>
            <a:r>
              <a:rPr lang="en-US" sz="1200" dirty="0">
                <a:solidFill>
                  <a:srgbClr val="333333"/>
                </a:solidFill>
              </a:rPr>
              <a:t>FLAIR-MRI scan of LA’s brain, showing </a:t>
            </a:r>
            <a:r>
              <a:rPr lang="en-US" sz="1200" dirty="0" err="1">
                <a:solidFill>
                  <a:srgbClr val="333333"/>
                </a:solidFill>
              </a:rPr>
              <a:t>hyperintense</a:t>
            </a:r>
            <a:r>
              <a:rPr lang="en-US" sz="1200" dirty="0">
                <a:solidFill>
                  <a:srgbClr val="333333"/>
                </a:solidFill>
              </a:rPr>
              <a:t> signal in the left </a:t>
            </a:r>
            <a:r>
              <a:rPr lang="en-US" sz="1200" dirty="0" err="1">
                <a:solidFill>
                  <a:srgbClr val="333333"/>
                </a:solidFill>
              </a:rPr>
              <a:t>temporo</a:t>
            </a:r>
            <a:r>
              <a:rPr lang="en-US" sz="1200" dirty="0">
                <a:solidFill>
                  <a:srgbClr val="333333"/>
                </a:solidFill>
              </a:rPr>
              <a:t>-</a:t>
            </a:r>
            <a:r>
              <a:rPr lang="en-US" sz="1200" dirty="0" err="1">
                <a:solidFill>
                  <a:srgbClr val="333333"/>
                </a:solidFill>
              </a:rPr>
              <a:t>parieto</a:t>
            </a:r>
            <a:r>
              <a:rPr lang="en-US" sz="1200" dirty="0">
                <a:solidFill>
                  <a:srgbClr val="333333"/>
                </a:solidFill>
              </a:rPr>
              <a:t>-insular region, extending to the </a:t>
            </a:r>
            <a:r>
              <a:rPr lang="en-US" sz="1200" dirty="0" err="1">
                <a:solidFill>
                  <a:srgbClr val="333333"/>
                </a:solidFill>
              </a:rPr>
              <a:t>homolateral</a:t>
            </a:r>
            <a:r>
              <a:rPr lang="en-US" sz="1200" dirty="0">
                <a:solidFill>
                  <a:srgbClr val="333333"/>
                </a:solidFill>
              </a:rPr>
              <a:t> </a:t>
            </a:r>
            <a:r>
              <a:rPr lang="en-US" sz="1200" dirty="0" err="1">
                <a:solidFill>
                  <a:srgbClr val="333333"/>
                </a:solidFill>
              </a:rPr>
              <a:t>semioval</a:t>
            </a:r>
            <a:r>
              <a:rPr lang="en-US" sz="1200" dirty="0">
                <a:solidFill>
                  <a:srgbClr val="333333"/>
                </a:solidFill>
              </a:rPr>
              <a:t> center</a:t>
            </a:r>
            <a:endParaRPr lang="en-US" sz="1200" dirty="0"/>
          </a:p>
        </p:txBody>
      </p:sp>
    </p:spTree>
    <p:extLst>
      <p:ext uri="{BB962C8B-B14F-4D97-AF65-F5344CB8AC3E}">
        <p14:creationId xmlns:p14="http://schemas.microsoft.com/office/powerpoint/2010/main" val="974402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826" y="3426477"/>
            <a:ext cx="7200000" cy="2700000"/>
          </a:xfrm>
          <a:prstGeom prst="rect">
            <a:avLst/>
          </a:prstGeom>
        </p:spPr>
      </p:pic>
      <p:sp>
        <p:nvSpPr>
          <p:cNvPr id="2" name="Dikdörtgen 1"/>
          <p:cNvSpPr/>
          <p:nvPr/>
        </p:nvSpPr>
        <p:spPr>
          <a:xfrm>
            <a:off x="436942" y="1052736"/>
            <a:ext cx="11275682" cy="369332"/>
          </a:xfrm>
          <a:prstGeom prst="rect">
            <a:avLst/>
          </a:prstGeom>
        </p:spPr>
        <p:txBody>
          <a:bodyPr wrap="square">
            <a:spAutoFit/>
          </a:bodyPr>
          <a:lstStyle/>
          <a:p>
            <a:pPr>
              <a:spcAft>
                <a:spcPts val="0"/>
              </a:spcAft>
            </a:pPr>
            <a:r>
              <a:rPr lang="tr-TR" dirty="0" err="1" smtClean="0"/>
              <a:t>Elektro</a:t>
            </a:r>
            <a:r>
              <a:rPr lang="tr-TR" b="1" dirty="0" err="1" smtClean="0">
                <a:solidFill>
                  <a:srgbClr val="C00000"/>
                </a:solidFill>
              </a:rPr>
              <a:t>ensefa</a:t>
            </a:r>
            <a:r>
              <a:rPr lang="tr-TR" b="1" dirty="0" err="1">
                <a:solidFill>
                  <a:srgbClr val="C00000"/>
                </a:solidFill>
              </a:rPr>
              <a:t>l</a:t>
            </a:r>
            <a:r>
              <a:rPr lang="tr-TR" dirty="0" err="1" smtClean="0"/>
              <a:t>ografi</a:t>
            </a:r>
            <a:r>
              <a:rPr lang="tr-TR" dirty="0" smtClean="0"/>
              <a:t> </a:t>
            </a:r>
            <a:r>
              <a:rPr lang="tr-TR" dirty="0"/>
              <a:t>ve </a:t>
            </a:r>
            <a:r>
              <a:rPr lang="tr-TR" dirty="0" err="1"/>
              <a:t>manyeto</a:t>
            </a:r>
            <a:r>
              <a:rPr lang="tr-TR" b="1" dirty="0" err="1">
                <a:solidFill>
                  <a:srgbClr val="C00000"/>
                </a:solidFill>
              </a:rPr>
              <a:t>ensefal</a:t>
            </a:r>
            <a:r>
              <a:rPr lang="tr-TR" dirty="0" err="1"/>
              <a:t>ografi</a:t>
            </a:r>
            <a:r>
              <a:rPr lang="tr-TR" dirty="0"/>
              <a:t> olmak üzere zamana duyarlı iki </a:t>
            </a:r>
            <a:r>
              <a:rPr lang="tr-TR" dirty="0" err="1"/>
              <a:t>nörofizyolojik</a:t>
            </a:r>
            <a:r>
              <a:rPr lang="tr-TR" dirty="0"/>
              <a:t> yöntem bulunmaktadır. </a:t>
            </a:r>
            <a:endParaRPr lang="tr-TR" dirty="0" smtClean="0">
              <a:latin typeface="+mn-lt"/>
              <a:ea typeface="Calibri" panose="020F0502020204030204" pitchFamily="34" charset="0"/>
              <a:cs typeface="Arial" panose="020B0604020202020204" pitchFamily="34" charset="0"/>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55286"/>
            <a:ext cx="4050001" cy="2700000"/>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5600" y="3501008"/>
            <a:ext cx="3600400" cy="2700300"/>
          </a:xfrm>
          <a:prstGeom prst="rect">
            <a:avLst/>
          </a:prstGeom>
        </p:spPr>
      </p:pic>
      <p:sp>
        <p:nvSpPr>
          <p:cNvPr id="7" name="Dikdörtgen 6"/>
          <p:cNvSpPr/>
          <p:nvPr/>
        </p:nvSpPr>
        <p:spPr>
          <a:xfrm>
            <a:off x="23400" y="3444908"/>
            <a:ext cx="2494130" cy="2700300"/>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2525690" y="3450792"/>
            <a:ext cx="3575061" cy="2700300"/>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12624" y="3436600"/>
            <a:ext cx="4800000" cy="2700000"/>
          </a:xfrm>
          <a:prstGeom prst="rect">
            <a:avLst/>
          </a:prstGeom>
        </p:spPr>
      </p:pic>
      <p:sp>
        <p:nvSpPr>
          <p:cNvPr id="10" name="Dikdörtgen 9"/>
          <p:cNvSpPr/>
          <p:nvPr/>
        </p:nvSpPr>
        <p:spPr>
          <a:xfrm>
            <a:off x="6111240" y="3446598"/>
            <a:ext cx="3167083" cy="2700300"/>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9279592" y="3444908"/>
            <a:ext cx="2856799" cy="2700300"/>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5" name="Düz Bağlayıcı 14"/>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Dikdörtgen 15"/>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sp>
        <p:nvSpPr>
          <p:cNvPr id="12" name="Dikdörtgen 11"/>
          <p:cNvSpPr/>
          <p:nvPr/>
        </p:nvSpPr>
        <p:spPr>
          <a:xfrm>
            <a:off x="446807" y="1515347"/>
            <a:ext cx="11037269" cy="646331"/>
          </a:xfrm>
          <a:prstGeom prst="rect">
            <a:avLst/>
          </a:prstGeom>
        </p:spPr>
        <p:txBody>
          <a:bodyPr wrap="square">
            <a:spAutoFit/>
          </a:bodyPr>
          <a:lstStyle/>
          <a:p>
            <a:r>
              <a:rPr lang="tr-TR" b="1" dirty="0" err="1">
                <a:ea typeface="Calibri" panose="020F0502020204030204" pitchFamily="34" charset="0"/>
                <a:cs typeface="TimesNewRomanPSMT"/>
              </a:rPr>
              <a:t>Elektroensefalografi</a:t>
            </a:r>
            <a:r>
              <a:rPr lang="tr-TR" b="1" dirty="0">
                <a:ea typeface="Calibri" panose="020F0502020204030204" pitchFamily="34" charset="0"/>
                <a:cs typeface="TimesNewRomanPSMT"/>
              </a:rPr>
              <a:t>, </a:t>
            </a:r>
            <a:r>
              <a:rPr lang="tr-TR" dirty="0">
                <a:ea typeface="Calibri" panose="020F0502020204030204" pitchFamily="34" charset="0"/>
                <a:cs typeface="TimesNewRomanPSMT"/>
              </a:rPr>
              <a:t>beyin tarafından üretilen elektriksel aktivite beynin dışında, yani kafa derisinde ölçüldüğü için elektriksel aktiviteyi </a:t>
            </a:r>
            <a:r>
              <a:rPr lang="tr-TR" dirty="0" err="1">
                <a:ea typeface="Calibri" panose="020F0502020204030204" pitchFamily="34" charset="0"/>
                <a:cs typeface="TimesNewRomanPSMT"/>
              </a:rPr>
              <a:t>invazif</a:t>
            </a:r>
            <a:r>
              <a:rPr lang="tr-TR" dirty="0">
                <a:ea typeface="Calibri" panose="020F0502020204030204" pitchFamily="34" charset="0"/>
                <a:cs typeface="TimesNewRomanPSMT"/>
              </a:rPr>
              <a:t> olmayan bir şekilde kaydeder. </a:t>
            </a:r>
            <a:endParaRPr lang="en-US" dirty="0"/>
          </a:p>
        </p:txBody>
      </p:sp>
      <p:sp>
        <p:nvSpPr>
          <p:cNvPr id="17" name="Dikdörtgen 16"/>
          <p:cNvSpPr/>
          <p:nvPr/>
        </p:nvSpPr>
        <p:spPr>
          <a:xfrm>
            <a:off x="436942" y="2209249"/>
            <a:ext cx="11116092" cy="646331"/>
          </a:xfrm>
          <a:prstGeom prst="rect">
            <a:avLst/>
          </a:prstGeom>
        </p:spPr>
        <p:txBody>
          <a:bodyPr wrap="square">
            <a:spAutoFit/>
          </a:bodyPr>
          <a:lstStyle/>
          <a:p>
            <a:r>
              <a:rPr lang="tr-TR" b="1" dirty="0" err="1">
                <a:ea typeface="Calibri" panose="020F0502020204030204" pitchFamily="34" charset="0"/>
                <a:cs typeface="TimesNewRomanPSMT"/>
              </a:rPr>
              <a:t>Manyetoensefalografi</a:t>
            </a:r>
            <a:r>
              <a:rPr lang="tr-TR" dirty="0">
                <a:ea typeface="Calibri" panose="020F0502020204030204" pitchFamily="34" charset="0"/>
                <a:cs typeface="TimesNewRomanPSMT"/>
              </a:rPr>
              <a:t>, </a:t>
            </a:r>
            <a:r>
              <a:rPr lang="tr-TR" dirty="0" err="1">
                <a:ea typeface="Calibri" panose="020F0502020204030204" pitchFamily="34" charset="0"/>
                <a:cs typeface="TimesNewRomanPSMT"/>
              </a:rPr>
              <a:t>elektrokortikal</a:t>
            </a:r>
            <a:r>
              <a:rPr lang="tr-TR" dirty="0">
                <a:ea typeface="Calibri" panose="020F0502020204030204" pitchFamily="34" charset="0"/>
                <a:cs typeface="TimesNewRomanPSMT"/>
              </a:rPr>
              <a:t> aktivitenin neden olduğu manyetik alanları kaydeden ilgili bir </a:t>
            </a:r>
            <a:r>
              <a:rPr lang="tr-TR" dirty="0" err="1">
                <a:ea typeface="Calibri" panose="020F0502020204030204" pitchFamily="34" charset="0"/>
                <a:cs typeface="TimesNewRomanPSMT"/>
              </a:rPr>
              <a:t>nörofizyolojik</a:t>
            </a:r>
            <a:r>
              <a:rPr lang="tr-TR" dirty="0">
                <a:ea typeface="Calibri" panose="020F0502020204030204" pitchFamily="34" charset="0"/>
                <a:cs typeface="TimesNewRomanPSMT"/>
              </a:rPr>
              <a:t> yöntemdir. </a:t>
            </a:r>
            <a:endParaRPr lang="en-US" dirty="0"/>
          </a:p>
        </p:txBody>
      </p:sp>
    </p:spTree>
    <p:extLst>
      <p:ext uri="{BB962C8B-B14F-4D97-AF65-F5344CB8AC3E}">
        <p14:creationId xmlns:p14="http://schemas.microsoft.com/office/powerpoint/2010/main" val="1748104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826" y="3426477"/>
            <a:ext cx="7200000" cy="2700000"/>
          </a:xfrm>
          <a:prstGeom prst="rect">
            <a:avLst/>
          </a:prstGeom>
        </p:spPr>
      </p:pic>
      <p:sp>
        <p:nvSpPr>
          <p:cNvPr id="2" name="Dikdörtgen 1"/>
          <p:cNvSpPr/>
          <p:nvPr/>
        </p:nvSpPr>
        <p:spPr>
          <a:xfrm>
            <a:off x="436942" y="1052736"/>
            <a:ext cx="11275682" cy="923330"/>
          </a:xfrm>
          <a:prstGeom prst="rect">
            <a:avLst/>
          </a:prstGeom>
        </p:spPr>
        <p:txBody>
          <a:bodyPr wrap="square">
            <a:spAutoFit/>
          </a:bodyPr>
          <a:lstStyle/>
          <a:p>
            <a:pPr>
              <a:spcAft>
                <a:spcPts val="0"/>
              </a:spcAft>
            </a:pPr>
            <a:r>
              <a:rPr lang="tr-TR" dirty="0" smtClean="0">
                <a:latin typeface="+mn-lt"/>
                <a:ea typeface="Calibri" panose="020F0502020204030204" pitchFamily="34" charset="0"/>
                <a:cs typeface="Arial" panose="020B0604020202020204" pitchFamily="34" charset="0"/>
              </a:rPr>
              <a:t>Zamansal </a:t>
            </a:r>
            <a:r>
              <a:rPr lang="tr-TR" dirty="0">
                <a:latin typeface="+mn-lt"/>
                <a:ea typeface="Calibri" panose="020F0502020204030204" pitchFamily="34" charset="0"/>
                <a:cs typeface="Arial" panose="020B0604020202020204" pitchFamily="34" charset="0"/>
              </a:rPr>
              <a:t>çözünürlük bulguları elde etmek için </a:t>
            </a:r>
            <a:r>
              <a:rPr lang="tr-TR" b="1" dirty="0" err="1">
                <a:latin typeface="+mn-lt"/>
                <a:ea typeface="Calibri" panose="020F0502020204030204" pitchFamily="34" charset="0"/>
                <a:cs typeface="Arial" panose="020B0604020202020204" pitchFamily="34" charset="0"/>
              </a:rPr>
              <a:t>electroencephalography</a:t>
            </a:r>
            <a:r>
              <a:rPr lang="tr-TR" b="1" dirty="0">
                <a:latin typeface="+mn-lt"/>
                <a:ea typeface="Calibri" panose="020F0502020204030204" pitchFamily="34" charset="0"/>
                <a:cs typeface="Arial" panose="020B0604020202020204" pitchFamily="34" charset="0"/>
              </a:rPr>
              <a:t> (EEG)</a:t>
            </a:r>
            <a:r>
              <a:rPr lang="tr-TR" dirty="0">
                <a:latin typeface="+mn-lt"/>
                <a:ea typeface="Calibri" panose="020F0502020204030204" pitchFamily="34" charset="0"/>
                <a:cs typeface="Arial" panose="020B0604020202020204" pitchFamily="34" charset="0"/>
              </a:rPr>
              <a:t>, </a:t>
            </a:r>
            <a:r>
              <a:rPr lang="tr-TR" dirty="0">
                <a:latin typeface="+mn-lt"/>
                <a:ea typeface="AdvP7627"/>
                <a:cs typeface="Arial" panose="020B0604020202020204" pitchFamily="34" charset="0"/>
              </a:rPr>
              <a:t>uzamsal çözünürlük bulguları elde etmek için ise </a:t>
            </a:r>
            <a:r>
              <a:rPr lang="tr-TR" b="1" dirty="0">
                <a:latin typeface="+mn-lt"/>
                <a:ea typeface="AdvP7627"/>
                <a:cs typeface="Arial" panose="020B0604020202020204" pitchFamily="34" charset="0"/>
              </a:rPr>
              <a:t>pozitron emisyon tomografisi</a:t>
            </a:r>
            <a:r>
              <a:rPr lang="tr-TR" dirty="0">
                <a:latin typeface="+mn-lt"/>
                <a:ea typeface="AdvP7627"/>
                <a:cs typeface="Arial" panose="020B0604020202020204" pitchFamily="34" charset="0"/>
              </a:rPr>
              <a:t> (</a:t>
            </a:r>
            <a:r>
              <a:rPr lang="tr-TR" dirty="0" err="1">
                <a:latin typeface="+mn-lt"/>
                <a:ea typeface="Calibri" panose="020F0502020204030204" pitchFamily="34" charset="0"/>
                <a:cs typeface="Arial" panose="020B0604020202020204" pitchFamily="34" charset="0"/>
              </a:rPr>
              <a:t>positron</a:t>
            </a:r>
            <a:r>
              <a:rPr lang="tr-TR" dirty="0">
                <a:latin typeface="+mn-lt"/>
                <a:ea typeface="Calibri" panose="020F0502020204030204" pitchFamily="34" charset="0"/>
                <a:cs typeface="Arial" panose="020B0604020202020204" pitchFamily="34" charset="0"/>
              </a:rPr>
              <a:t> </a:t>
            </a:r>
            <a:r>
              <a:rPr lang="tr-TR" dirty="0" err="1">
                <a:latin typeface="+mn-lt"/>
                <a:ea typeface="Calibri" panose="020F0502020204030204" pitchFamily="34" charset="0"/>
                <a:cs typeface="Arial" panose="020B0604020202020204" pitchFamily="34" charset="0"/>
              </a:rPr>
              <a:t>emission</a:t>
            </a:r>
            <a:r>
              <a:rPr lang="tr-TR" dirty="0">
                <a:latin typeface="+mn-lt"/>
                <a:ea typeface="Calibri" panose="020F0502020204030204" pitchFamily="34" charset="0"/>
                <a:cs typeface="Arial" panose="020B0604020202020204" pitchFamily="34" charset="0"/>
              </a:rPr>
              <a:t> </a:t>
            </a:r>
            <a:r>
              <a:rPr lang="tr-TR" dirty="0" err="1">
                <a:latin typeface="+mn-lt"/>
                <a:ea typeface="Calibri" panose="020F0502020204030204" pitchFamily="34" charset="0"/>
                <a:cs typeface="Arial" panose="020B0604020202020204" pitchFamily="34" charset="0"/>
              </a:rPr>
              <a:t>tomography</a:t>
            </a:r>
            <a:r>
              <a:rPr lang="tr-TR" dirty="0">
                <a:latin typeface="+mn-lt"/>
                <a:ea typeface="Calibri" panose="020F0502020204030204" pitchFamily="34" charset="0"/>
                <a:cs typeface="Arial" panose="020B0604020202020204" pitchFamily="34" charset="0"/>
              </a:rPr>
              <a:t>) (PET) ve </a:t>
            </a:r>
            <a:r>
              <a:rPr lang="tr-TR" b="1" dirty="0">
                <a:latin typeface="+mn-lt"/>
                <a:ea typeface="Calibri" panose="020F0502020204030204" pitchFamily="34" charset="0"/>
                <a:cs typeface="Arial" panose="020B0604020202020204" pitchFamily="34" charset="0"/>
              </a:rPr>
              <a:t>fonksiyonel manyetik rezonans görüntüleme </a:t>
            </a:r>
            <a:r>
              <a:rPr lang="tr-TR" dirty="0">
                <a:latin typeface="+mn-lt"/>
                <a:ea typeface="Calibri" panose="020F0502020204030204" pitchFamily="34" charset="0"/>
                <a:cs typeface="Arial" panose="020B0604020202020204" pitchFamily="34" charset="0"/>
              </a:rPr>
              <a:t>(</a:t>
            </a:r>
            <a:r>
              <a:rPr lang="tr-TR" dirty="0" err="1">
                <a:latin typeface="+mn-lt"/>
                <a:ea typeface="AdvP7627"/>
                <a:cs typeface="Arial" panose="020B0604020202020204" pitchFamily="34" charset="0"/>
              </a:rPr>
              <a:t>functional</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magnetic</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resonance</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imaging</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fMRI</a:t>
            </a:r>
            <a:r>
              <a:rPr lang="tr-TR" dirty="0">
                <a:latin typeface="+mn-lt"/>
                <a:ea typeface="Calibri" panose="020F0502020204030204" pitchFamily="34" charset="0"/>
                <a:cs typeface="Arial" panose="020B0604020202020204" pitchFamily="34" charset="0"/>
              </a:rPr>
              <a:t>) kullanıldığı görülmektedir. </a:t>
            </a:r>
            <a:endParaRPr lang="tr-TR" dirty="0" smtClean="0">
              <a:latin typeface="+mn-lt"/>
              <a:ea typeface="Calibri" panose="020F0502020204030204" pitchFamily="34" charset="0"/>
              <a:cs typeface="Arial" panose="020B0604020202020204" pitchFamily="34" charset="0"/>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55286"/>
            <a:ext cx="4050001" cy="2700000"/>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5600" y="3501008"/>
            <a:ext cx="3600400" cy="2700300"/>
          </a:xfrm>
          <a:prstGeom prst="rect">
            <a:avLst/>
          </a:prstGeom>
        </p:spPr>
      </p:pic>
      <p:sp>
        <p:nvSpPr>
          <p:cNvPr id="7" name="Dikdörtgen 6"/>
          <p:cNvSpPr/>
          <p:nvPr/>
        </p:nvSpPr>
        <p:spPr>
          <a:xfrm>
            <a:off x="23400" y="3444908"/>
            <a:ext cx="2494130" cy="2700300"/>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2525690" y="3450792"/>
            <a:ext cx="3575061" cy="2700300"/>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479376" y="2174091"/>
            <a:ext cx="11275682" cy="923330"/>
          </a:xfrm>
          <a:prstGeom prst="rect">
            <a:avLst/>
          </a:prstGeom>
        </p:spPr>
        <p:txBody>
          <a:bodyPr wrap="square">
            <a:spAutoFit/>
          </a:bodyPr>
          <a:lstStyle/>
          <a:p>
            <a:pPr>
              <a:spcAft>
                <a:spcPts val="0"/>
              </a:spcAft>
            </a:pPr>
            <a:r>
              <a:rPr lang="tr-TR" dirty="0" smtClean="0">
                <a:latin typeface="+mn-lt"/>
                <a:ea typeface="AdvP7627"/>
                <a:cs typeface="Arial" panose="020B0604020202020204" pitchFamily="34" charset="0"/>
              </a:rPr>
              <a:t>Bunların </a:t>
            </a:r>
            <a:r>
              <a:rPr lang="tr-TR" dirty="0">
                <a:latin typeface="+mn-lt"/>
                <a:ea typeface="AdvP7627"/>
                <a:cs typeface="Arial" panose="020B0604020202020204" pitchFamily="34" charset="0"/>
              </a:rPr>
              <a:t>yanı sıra </a:t>
            </a:r>
            <a:r>
              <a:rPr lang="tr-TR" dirty="0" smtClean="0">
                <a:latin typeface="+mn-lt"/>
                <a:ea typeface="AdvP7627"/>
                <a:cs typeface="Arial" panose="020B0604020202020204" pitchFamily="34" charset="0"/>
              </a:rPr>
              <a:t>kortekste </a:t>
            </a:r>
            <a:r>
              <a:rPr lang="tr-TR" dirty="0">
                <a:latin typeface="+mn-lt"/>
                <a:ea typeface="AdvP7627"/>
                <a:cs typeface="Arial" panose="020B0604020202020204" pitchFamily="34" charset="0"/>
              </a:rPr>
              <a:t>yüksek uzamsal çözünürlük sağlayan, ancak ölçümde kullanılan oksijenli ve oksijensiz hemoglobinin beyindeki tepkisi hemen olmadığı için görece </a:t>
            </a:r>
            <a:r>
              <a:rPr lang="tr-TR" dirty="0">
                <a:latin typeface="+mn-lt"/>
                <a:ea typeface="Calibri" panose="020F0502020204030204" pitchFamily="34" charset="0"/>
                <a:cs typeface="Arial" panose="020B0604020202020204" pitchFamily="34" charset="0"/>
              </a:rPr>
              <a:t>düşük zamansal çözünürlük </a:t>
            </a:r>
            <a:r>
              <a:rPr lang="tr-TR" dirty="0">
                <a:latin typeface="+mn-lt"/>
                <a:ea typeface="AdvP7627"/>
                <a:cs typeface="Arial" panose="020B0604020202020204" pitchFamily="34" charset="0"/>
              </a:rPr>
              <a:t>sunan </a:t>
            </a:r>
            <a:r>
              <a:rPr lang="tr-TR" b="1" dirty="0">
                <a:latin typeface="+mn-lt"/>
                <a:ea typeface="AdvP7627"/>
                <a:cs typeface="Arial" panose="020B0604020202020204" pitchFamily="34" charset="0"/>
              </a:rPr>
              <a:t>işlevsel kızılötesine yakın spektroskopi </a:t>
            </a:r>
            <a:r>
              <a:rPr lang="tr-TR" dirty="0">
                <a:latin typeface="+mn-lt"/>
                <a:ea typeface="AdvP7627"/>
                <a:cs typeface="Arial" panose="020B0604020202020204" pitchFamily="34" charset="0"/>
              </a:rPr>
              <a:t>(</a:t>
            </a:r>
            <a:r>
              <a:rPr lang="tr-TR" dirty="0" err="1">
                <a:latin typeface="+mn-lt"/>
                <a:ea typeface="AdvP7627"/>
                <a:cs typeface="Arial" panose="020B0604020202020204" pitchFamily="34" charset="0"/>
              </a:rPr>
              <a:t>functional</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near-infrared</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spectroscopy</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fNIRS</a:t>
            </a:r>
            <a:r>
              <a:rPr lang="tr-TR" dirty="0">
                <a:latin typeface="+mn-lt"/>
                <a:ea typeface="AdvP7627"/>
                <a:cs typeface="Arial" panose="020B0604020202020204" pitchFamily="34" charset="0"/>
              </a:rPr>
              <a:t>) </a:t>
            </a:r>
            <a:r>
              <a:rPr lang="tr-TR" dirty="0" smtClean="0">
                <a:latin typeface="+mn-lt"/>
                <a:ea typeface="AdvP7627"/>
                <a:cs typeface="Arial" panose="020B0604020202020204" pitchFamily="34" charset="0"/>
              </a:rPr>
              <a:t>kullanılmaktadır. </a:t>
            </a:r>
            <a:endParaRPr lang="tr-TR" dirty="0">
              <a:effectLst/>
              <a:latin typeface="+mn-lt"/>
              <a:ea typeface="Calibri" panose="020F0502020204030204" pitchFamily="34" charset="0"/>
              <a:cs typeface="Arial" panose="020B0604020202020204" pitchFamily="34" charset="0"/>
            </a:endParaRPr>
          </a:p>
        </p:txBody>
      </p:sp>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12624" y="3436600"/>
            <a:ext cx="4800000" cy="2700000"/>
          </a:xfrm>
          <a:prstGeom prst="rect">
            <a:avLst/>
          </a:prstGeom>
        </p:spPr>
      </p:pic>
      <p:sp>
        <p:nvSpPr>
          <p:cNvPr id="10" name="Dikdörtgen 9"/>
          <p:cNvSpPr/>
          <p:nvPr/>
        </p:nvSpPr>
        <p:spPr>
          <a:xfrm>
            <a:off x="6111240" y="3446598"/>
            <a:ext cx="3167083" cy="2700300"/>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9279592" y="3444908"/>
            <a:ext cx="2856799" cy="2700300"/>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4" name="Düz Bağlayıcı 13"/>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spTree>
    <p:extLst>
      <p:ext uri="{BB962C8B-B14F-4D97-AF65-F5344CB8AC3E}">
        <p14:creationId xmlns:p14="http://schemas.microsoft.com/office/powerpoint/2010/main" val="76140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46808" y="980728"/>
            <a:ext cx="11265816" cy="1277273"/>
          </a:xfrm>
          <a:prstGeom prst="rect">
            <a:avLst/>
          </a:prstGeom>
        </p:spPr>
        <p:txBody>
          <a:bodyPr wrap="square">
            <a:spAutoFit/>
          </a:bodyPr>
          <a:lstStyle/>
          <a:p>
            <a:pPr algn="just">
              <a:spcAft>
                <a:spcPts val="600"/>
              </a:spcAft>
            </a:pPr>
            <a:r>
              <a:rPr lang="tr-TR" b="1" dirty="0" err="1">
                <a:latin typeface="+mn-lt"/>
                <a:ea typeface="Calibri" panose="020F0502020204030204" pitchFamily="34" charset="0"/>
                <a:cs typeface="Arial" panose="020B0604020202020204" pitchFamily="34" charset="0"/>
              </a:rPr>
              <a:t>electroencephalography</a:t>
            </a:r>
            <a:r>
              <a:rPr lang="tr-TR" b="1" dirty="0">
                <a:latin typeface="+mn-lt"/>
                <a:ea typeface="Calibri" panose="020F0502020204030204" pitchFamily="34" charset="0"/>
                <a:cs typeface="Arial" panose="020B0604020202020204" pitchFamily="34" charset="0"/>
              </a:rPr>
              <a:t> (EEG</a:t>
            </a:r>
            <a:r>
              <a:rPr lang="tr-TR" b="1" dirty="0" smtClean="0">
                <a:latin typeface="+mn-lt"/>
                <a:ea typeface="Calibri" panose="020F0502020204030204" pitchFamily="34" charset="0"/>
                <a:cs typeface="Arial" panose="020B0604020202020204" pitchFamily="34" charset="0"/>
              </a:rPr>
              <a:t>)</a:t>
            </a:r>
            <a:endParaRPr lang="tr-TR" dirty="0" smtClean="0">
              <a:latin typeface="+mn-lt"/>
              <a:ea typeface="AdvP7627"/>
              <a:cs typeface="Arial" panose="020B0604020202020204" pitchFamily="34" charset="0"/>
            </a:endParaRPr>
          </a:p>
          <a:p>
            <a:pPr algn="just">
              <a:spcAft>
                <a:spcPts val="0"/>
              </a:spcAft>
            </a:pPr>
            <a:r>
              <a:rPr lang="tr-TR" dirty="0" smtClean="0">
                <a:latin typeface="+mn-lt"/>
                <a:ea typeface="AdvP7627"/>
                <a:cs typeface="Arial" panose="020B0604020202020204" pitchFamily="34" charset="0"/>
              </a:rPr>
              <a:t>EEG</a:t>
            </a:r>
            <a:r>
              <a:rPr lang="tr-TR" dirty="0">
                <a:latin typeface="+mn-lt"/>
                <a:ea typeface="AdvP7627"/>
                <a:cs typeface="Arial" panose="020B0604020202020204" pitchFamily="34" charset="0"/>
              </a:rPr>
              <a:t>, beyin kabuğundaki (</a:t>
            </a:r>
            <a:r>
              <a:rPr lang="tr-TR" dirty="0" err="1">
                <a:latin typeface="+mn-lt"/>
                <a:ea typeface="AdvP7627"/>
                <a:cs typeface="Arial" panose="020B0604020202020204" pitchFamily="34" charset="0"/>
              </a:rPr>
              <a:t>cerebral</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cortex</a:t>
            </a:r>
            <a:r>
              <a:rPr lang="tr-TR" dirty="0">
                <a:latin typeface="+mn-lt"/>
                <a:ea typeface="AdvP7627"/>
                <a:cs typeface="Arial" panose="020B0604020202020204" pitchFamily="34" charset="0"/>
              </a:rPr>
              <a:t>) paralel-yönelimli piramidal hücreler (</a:t>
            </a:r>
            <a:r>
              <a:rPr lang="tr-TR" dirty="0" err="1">
                <a:latin typeface="+mn-lt"/>
                <a:ea typeface="AdvP7627"/>
                <a:cs typeface="Arial" panose="020B0604020202020204" pitchFamily="34" charset="0"/>
              </a:rPr>
              <a:t>parallelly-oriented</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pyramidal</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cells</a:t>
            </a:r>
            <a:r>
              <a:rPr lang="tr-TR" dirty="0">
                <a:latin typeface="+mn-lt"/>
                <a:ea typeface="AdvP7627"/>
                <a:cs typeface="Arial" panose="020B0604020202020204" pitchFamily="34" charset="0"/>
              </a:rPr>
              <a:t>) üzerinde oluşan post-</a:t>
            </a:r>
            <a:r>
              <a:rPr lang="tr-TR" dirty="0" err="1">
                <a:latin typeface="+mn-lt"/>
                <a:ea typeface="AdvP7627"/>
                <a:cs typeface="Arial" panose="020B0604020202020204" pitchFamily="34" charset="0"/>
              </a:rPr>
              <a:t>sinaptik</a:t>
            </a:r>
            <a:r>
              <a:rPr lang="tr-TR" dirty="0">
                <a:latin typeface="+mn-lt"/>
                <a:ea typeface="AdvP7627"/>
                <a:cs typeface="Arial" panose="020B0604020202020204" pitchFamily="34" charset="0"/>
              </a:rPr>
              <a:t> aktiviteleri, kafa derisi üzerine yerleştirilen elektrotlar aracılığıyla ölçen girişimsel olmayan bir tekniktir.  </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387" y="2132856"/>
            <a:ext cx="5349917" cy="4333433"/>
          </a:xfrm>
          <a:prstGeom prst="rect">
            <a:avLst/>
          </a:prstGeom>
        </p:spPr>
      </p:pic>
      <p:sp>
        <p:nvSpPr>
          <p:cNvPr id="6" name="Dikdörtgen 5"/>
          <p:cNvSpPr/>
          <p:nvPr/>
        </p:nvSpPr>
        <p:spPr>
          <a:xfrm>
            <a:off x="446808" y="2521763"/>
            <a:ext cx="5678967" cy="3493264"/>
          </a:xfrm>
          <a:prstGeom prst="rect">
            <a:avLst/>
          </a:prstGeom>
        </p:spPr>
        <p:txBody>
          <a:bodyPr wrap="square">
            <a:spAutoFit/>
          </a:bodyPr>
          <a:lstStyle/>
          <a:p>
            <a:pPr>
              <a:spcAft>
                <a:spcPts val="600"/>
              </a:spcAft>
            </a:pPr>
            <a:r>
              <a:rPr lang="tr-TR" b="1" dirty="0" smtClean="0">
                <a:latin typeface="+mn-lt"/>
                <a:ea typeface="AdvP7627"/>
                <a:cs typeface="Arial" panose="020B0604020202020204" pitchFamily="34" charset="0"/>
              </a:rPr>
              <a:t>Olaya-ilişkin </a:t>
            </a:r>
            <a:r>
              <a:rPr lang="tr-TR" b="1" dirty="0">
                <a:latin typeface="+mn-lt"/>
                <a:ea typeface="AdvP7627"/>
                <a:cs typeface="Arial" panose="020B0604020202020204" pitchFamily="34" charset="0"/>
              </a:rPr>
              <a:t>potansiyeller</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event-related</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brain</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potentials</a:t>
            </a:r>
            <a:r>
              <a:rPr lang="tr-TR" dirty="0">
                <a:latin typeface="+mn-lt"/>
                <a:ea typeface="AdvP7627"/>
                <a:cs typeface="Arial" panose="020B0604020202020204" pitchFamily="34" charset="0"/>
              </a:rPr>
              <a:t>) (OİP) ise</a:t>
            </a:r>
            <a:r>
              <a:rPr lang="tr-TR" dirty="0">
                <a:latin typeface="+mn-lt"/>
                <a:ea typeface="Calibri" panose="020F0502020204030204" pitchFamily="34" charset="0"/>
                <a:cs typeface="Arial" panose="020B0604020202020204" pitchFamily="34" charset="0"/>
              </a:rPr>
              <a:t> beyindeki elektriksel aktivitelerdeki değişimleri </a:t>
            </a:r>
            <a:r>
              <a:rPr lang="tr-TR" dirty="0">
                <a:latin typeface="+mn-lt"/>
                <a:ea typeface="AdvP7627"/>
                <a:cs typeface="Arial" panose="020B0604020202020204" pitchFamily="34" charset="0"/>
              </a:rPr>
              <a:t>EEG aracılığıyla uyaranlara duyarlı bir şekilde ölçen </a:t>
            </a:r>
            <a:r>
              <a:rPr lang="tr-TR" dirty="0" err="1">
                <a:latin typeface="+mn-lt"/>
                <a:ea typeface="AdvP7627"/>
                <a:cs typeface="Arial" panose="020B0604020202020204" pitchFamily="34" charset="0"/>
              </a:rPr>
              <a:t>elektrofizyolojik</a:t>
            </a:r>
            <a:r>
              <a:rPr lang="tr-TR" dirty="0">
                <a:latin typeface="+mn-lt"/>
                <a:ea typeface="AdvP7627"/>
                <a:cs typeface="Arial" panose="020B0604020202020204" pitchFamily="34" charset="0"/>
              </a:rPr>
              <a:t> bir tekniktir. </a:t>
            </a:r>
            <a:r>
              <a:rPr lang="tr-TR" dirty="0" err="1">
                <a:latin typeface="+mn-lt"/>
                <a:ea typeface="AdvP7627"/>
                <a:cs typeface="Arial" panose="020B0604020202020204" pitchFamily="34" charset="0"/>
              </a:rPr>
              <a:t>OİP’ler</a:t>
            </a:r>
            <a:r>
              <a:rPr lang="tr-TR" dirty="0">
                <a:latin typeface="+mn-lt"/>
                <a:ea typeface="AdvP7627"/>
                <a:cs typeface="Arial" panose="020B0604020202020204" pitchFamily="34" charset="0"/>
              </a:rPr>
              <a:t>, bilişsel bir olaya ya da duyumlara (</a:t>
            </a:r>
            <a:r>
              <a:rPr lang="tr-TR" dirty="0" err="1">
                <a:latin typeface="+mn-lt"/>
                <a:ea typeface="AdvP7627"/>
                <a:cs typeface="Arial" panose="020B0604020202020204" pitchFamily="34" charset="0"/>
              </a:rPr>
              <a:t>sensory</a:t>
            </a:r>
            <a:r>
              <a:rPr lang="tr-TR" dirty="0">
                <a:latin typeface="+mn-lt"/>
                <a:ea typeface="AdvP7627"/>
                <a:cs typeface="Arial" panose="020B0604020202020204" pitchFamily="34" charset="0"/>
              </a:rPr>
              <a:t>) zamansal kilitli olan EEG’deki potansiyel değişimlerdir. Diğer bir deyişle, belli bir kritik uyaran karşısındaki küçük elektriksel değişimleri ifade etmektedir. Söz gelimi dille ilgili uyaranlarda bu değişim 2</a:t>
            </a:r>
            <a:r>
              <a:rPr lang="tr-TR" dirty="0">
                <a:latin typeface="+mn-lt"/>
                <a:ea typeface="AdvP7627"/>
                <a:cs typeface="Times New Roman" panose="02020603050405020304" pitchFamily="18" charset="0"/>
                <a:sym typeface="Symbol" panose="05050102010706020507" pitchFamily="18" charset="2"/>
              </a:rPr>
              <a:t></a:t>
            </a:r>
            <a:r>
              <a:rPr lang="tr-TR" dirty="0">
                <a:latin typeface="+mn-lt"/>
                <a:ea typeface="AdvP7627"/>
                <a:cs typeface="Arial" panose="020B0604020202020204" pitchFamily="34" charset="0"/>
              </a:rPr>
              <a:t>8 </a:t>
            </a:r>
            <a:r>
              <a:rPr lang="tr-TR" dirty="0">
                <a:latin typeface="+mn-lt"/>
                <a:ea typeface="AdvP7627"/>
                <a:cs typeface="Times New Roman" panose="02020603050405020304" pitchFamily="18" charset="0"/>
                <a:sym typeface="Symbol" panose="05050102010706020507" pitchFamily="18" charset="2"/>
              </a:rPr>
              <a:t></a:t>
            </a:r>
            <a:r>
              <a:rPr lang="tr-TR" dirty="0">
                <a:latin typeface="+mn-lt"/>
                <a:ea typeface="AdvP7627"/>
                <a:cs typeface="Arial" panose="020B0604020202020204" pitchFamily="34" charset="0"/>
              </a:rPr>
              <a:t>V arasında değişmektedir. </a:t>
            </a:r>
            <a:r>
              <a:rPr lang="tr-TR" dirty="0" smtClean="0">
                <a:latin typeface="+mn-lt"/>
                <a:ea typeface="AdvP7627"/>
                <a:cs typeface="Arial" panose="020B0604020202020204" pitchFamily="34" charset="0"/>
              </a:rPr>
              <a:t>Beyindeki </a:t>
            </a:r>
            <a:r>
              <a:rPr lang="tr-TR" dirty="0" err="1">
                <a:latin typeface="+mn-lt"/>
                <a:ea typeface="AdvP7627"/>
                <a:cs typeface="Arial" panose="020B0604020202020204" pitchFamily="34" charset="0"/>
              </a:rPr>
              <a:t>elektrofizyolojik</a:t>
            </a:r>
            <a:r>
              <a:rPr lang="tr-TR" dirty="0">
                <a:latin typeface="+mn-lt"/>
                <a:ea typeface="AdvP7627"/>
                <a:cs typeface="Arial" panose="020B0604020202020204" pitchFamily="34" charset="0"/>
              </a:rPr>
              <a:t> tepkiler oldukça hızlı gerçekleştiği için OİP </a:t>
            </a:r>
            <a:r>
              <a:rPr lang="tr-TR" dirty="0">
                <a:latin typeface="+mn-lt"/>
                <a:ea typeface="Calibri" panose="020F0502020204030204" pitchFamily="34" charset="0"/>
                <a:cs typeface="Arial" panose="020B0604020202020204" pitchFamily="34" charset="0"/>
              </a:rPr>
              <a:t>yüksek zamansal çözünürlük </a:t>
            </a:r>
            <a:r>
              <a:rPr lang="tr-TR" dirty="0">
                <a:latin typeface="+mn-lt"/>
                <a:ea typeface="AdvP7627"/>
                <a:cs typeface="Arial" panose="020B0604020202020204" pitchFamily="34" charset="0"/>
              </a:rPr>
              <a:t>bulguları </a:t>
            </a:r>
            <a:r>
              <a:rPr lang="tr-TR" dirty="0">
                <a:latin typeface="+mn-lt"/>
                <a:ea typeface="Calibri" panose="020F0502020204030204" pitchFamily="34" charset="0"/>
                <a:cs typeface="Arial" panose="020B0604020202020204" pitchFamily="34" charset="0"/>
              </a:rPr>
              <a:t>sunan bir tekniktir. </a:t>
            </a:r>
            <a:endParaRPr lang="tr-TR" dirty="0" smtClean="0">
              <a:latin typeface="+mn-lt"/>
              <a:ea typeface="Calibri" panose="020F0502020204030204" pitchFamily="34" charset="0"/>
              <a:cs typeface="Arial" panose="020B0604020202020204" pitchFamily="34" charset="0"/>
            </a:endParaRPr>
          </a:p>
          <a:p>
            <a:pPr>
              <a:spcAft>
                <a:spcPts val="0"/>
              </a:spcAft>
            </a:pPr>
            <a:endParaRPr lang="tr-TR" dirty="0">
              <a:latin typeface="+mn-lt"/>
              <a:ea typeface="AdvP7627"/>
              <a:cs typeface="Arial" panose="020B0604020202020204" pitchFamily="34" charset="0"/>
            </a:endParaRPr>
          </a:p>
        </p:txBody>
      </p:sp>
      <p:sp>
        <p:nvSpPr>
          <p:cNvPr id="7" name="Dikdörtgen 6"/>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Düz Bağlayıcı 7"/>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spTree>
    <p:extLst>
      <p:ext uri="{BB962C8B-B14F-4D97-AF65-F5344CB8AC3E}">
        <p14:creationId xmlns:p14="http://schemas.microsoft.com/office/powerpoint/2010/main" val="1513275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07368" y="980728"/>
            <a:ext cx="11305256" cy="1554272"/>
          </a:xfrm>
          <a:prstGeom prst="rect">
            <a:avLst/>
          </a:prstGeom>
        </p:spPr>
        <p:txBody>
          <a:bodyPr wrap="square">
            <a:spAutoFit/>
          </a:bodyPr>
          <a:lstStyle/>
          <a:p>
            <a:pPr algn="just">
              <a:spcAft>
                <a:spcPts val="600"/>
              </a:spcAft>
            </a:pPr>
            <a:r>
              <a:rPr lang="tr-TR" b="1" dirty="0" err="1">
                <a:latin typeface="+mn-lt"/>
                <a:ea typeface="Calibri" panose="020F0502020204030204" pitchFamily="34" charset="0"/>
                <a:cs typeface="Arial" panose="020B0604020202020204" pitchFamily="34" charset="0"/>
              </a:rPr>
              <a:t>electroencephalography</a:t>
            </a:r>
            <a:r>
              <a:rPr lang="tr-TR" b="1" dirty="0">
                <a:latin typeface="+mn-lt"/>
                <a:ea typeface="Calibri" panose="020F0502020204030204" pitchFamily="34" charset="0"/>
                <a:cs typeface="Arial" panose="020B0604020202020204" pitchFamily="34" charset="0"/>
              </a:rPr>
              <a:t> (EEG</a:t>
            </a:r>
            <a:r>
              <a:rPr lang="tr-TR" b="1" dirty="0" smtClean="0">
                <a:latin typeface="+mn-lt"/>
                <a:ea typeface="Calibri" panose="020F0502020204030204" pitchFamily="34" charset="0"/>
                <a:cs typeface="Arial" panose="020B0604020202020204" pitchFamily="34" charset="0"/>
              </a:rPr>
              <a:t>)</a:t>
            </a:r>
            <a:endParaRPr lang="tr-TR" dirty="0" smtClean="0">
              <a:latin typeface="+mn-lt"/>
              <a:ea typeface="AdvP7627"/>
              <a:cs typeface="Arial" panose="020B0604020202020204" pitchFamily="34" charset="0"/>
            </a:endParaRPr>
          </a:p>
          <a:p>
            <a:pPr algn="just">
              <a:spcAft>
                <a:spcPts val="0"/>
              </a:spcAft>
            </a:pPr>
            <a:r>
              <a:rPr lang="tr-TR" dirty="0" smtClean="0">
                <a:latin typeface="+mn-lt"/>
                <a:ea typeface="AdvP7627"/>
                <a:cs typeface="Arial" panose="020B0604020202020204" pitchFamily="34" charset="0"/>
              </a:rPr>
              <a:t>Bir </a:t>
            </a:r>
            <a:r>
              <a:rPr lang="tr-TR" dirty="0">
                <a:latin typeface="+mn-lt"/>
                <a:ea typeface="AdvP7627"/>
                <a:cs typeface="Arial" panose="020B0604020202020204" pitchFamily="34" charset="0"/>
              </a:rPr>
              <a:t>OİP bileşeni, </a:t>
            </a:r>
            <a:r>
              <a:rPr lang="tr-TR" dirty="0" err="1">
                <a:latin typeface="+mn-lt"/>
                <a:ea typeface="AdvP7627"/>
                <a:cs typeface="Arial" panose="020B0604020202020204" pitchFamily="34" charset="0"/>
              </a:rPr>
              <a:t>latans</a:t>
            </a:r>
            <a:r>
              <a:rPr lang="tr-TR" dirty="0">
                <a:latin typeface="+mn-lt"/>
                <a:ea typeface="AdvP7627"/>
                <a:cs typeface="Arial" panose="020B0604020202020204" pitchFamily="34" charset="0"/>
              </a:rPr>
              <a:t>, polarite, genlik ve </a:t>
            </a:r>
            <a:r>
              <a:rPr lang="tr-TR" dirty="0" err="1">
                <a:latin typeface="+mn-lt"/>
                <a:ea typeface="AdvP7627"/>
                <a:cs typeface="Arial" panose="020B0604020202020204" pitchFamily="34" charset="0"/>
              </a:rPr>
              <a:t>topografi</a:t>
            </a:r>
            <a:r>
              <a:rPr lang="tr-TR" dirty="0">
                <a:latin typeface="+mn-lt"/>
                <a:ea typeface="AdvP7627"/>
                <a:cs typeface="Arial" panose="020B0604020202020204" pitchFamily="34" charset="0"/>
              </a:rPr>
              <a:t> olmak üzere dört farklı boyutta ele </a:t>
            </a:r>
            <a:r>
              <a:rPr lang="tr-TR" dirty="0" smtClean="0">
                <a:latin typeface="+mn-lt"/>
                <a:ea typeface="AdvP7627"/>
                <a:cs typeface="Arial" panose="020B0604020202020204" pitchFamily="34" charset="0"/>
              </a:rPr>
              <a:t>alınmaktadır. </a:t>
            </a:r>
            <a:r>
              <a:rPr lang="tr-TR" b="1" dirty="0" err="1">
                <a:latin typeface="+mn-lt"/>
                <a:ea typeface="AdvP7627"/>
                <a:cs typeface="Arial" panose="020B0604020202020204" pitchFamily="34" charset="0"/>
              </a:rPr>
              <a:t>Latans</a:t>
            </a:r>
            <a:r>
              <a:rPr lang="tr-TR" dirty="0">
                <a:latin typeface="+mn-lt"/>
                <a:ea typeface="AdvP7627"/>
                <a:cs typeface="Arial" panose="020B0604020202020204" pitchFamily="34" charset="0"/>
              </a:rPr>
              <a:t>, uyaranın sunumuyla potansiyelin oluşumu arasındaki süreyi (</a:t>
            </a:r>
            <a:r>
              <a:rPr lang="tr-TR" dirty="0" err="1">
                <a:latin typeface="+mn-lt"/>
                <a:ea typeface="AdvP7627"/>
                <a:cs typeface="Arial" panose="020B0604020202020204" pitchFamily="34" charset="0"/>
              </a:rPr>
              <a:t>ms</a:t>
            </a:r>
            <a:r>
              <a:rPr lang="tr-TR" dirty="0">
                <a:latin typeface="+mn-lt"/>
                <a:ea typeface="AdvP7627"/>
                <a:cs typeface="Arial" panose="020B0604020202020204" pitchFamily="34" charset="0"/>
              </a:rPr>
              <a:t>) ifade etmektedir. </a:t>
            </a:r>
            <a:r>
              <a:rPr lang="tr-TR" b="1" dirty="0">
                <a:latin typeface="+mn-lt"/>
                <a:ea typeface="AdvP7627"/>
                <a:cs typeface="Arial" panose="020B0604020202020204" pitchFamily="34" charset="0"/>
              </a:rPr>
              <a:t>Polarite</a:t>
            </a:r>
            <a:r>
              <a:rPr lang="tr-TR" dirty="0">
                <a:latin typeface="+mn-lt"/>
                <a:ea typeface="AdvP7627"/>
                <a:cs typeface="Arial" panose="020B0604020202020204" pitchFamily="34" charset="0"/>
              </a:rPr>
              <a:t>, kritik koşuldaki potansiyel değişiminin kontrol koşuluna göre pozitif (P) ya da negatif (N) olduğunu göstermektedir. </a:t>
            </a:r>
            <a:r>
              <a:rPr lang="tr-TR" b="1" dirty="0">
                <a:latin typeface="+mn-lt"/>
                <a:ea typeface="AdvP7627"/>
                <a:cs typeface="Arial" panose="020B0604020202020204" pitchFamily="34" charset="0"/>
              </a:rPr>
              <a:t>Genlik</a:t>
            </a:r>
            <a:r>
              <a:rPr lang="tr-TR" dirty="0">
                <a:latin typeface="+mn-lt"/>
                <a:ea typeface="AdvP7627"/>
                <a:cs typeface="Arial" panose="020B0604020202020204" pitchFamily="34" charset="0"/>
              </a:rPr>
              <a:t>, elektriksel gerilimin </a:t>
            </a:r>
            <a:r>
              <a:rPr lang="tr-TR" dirty="0" err="1">
                <a:latin typeface="+mn-lt"/>
                <a:ea typeface="AdvP7627"/>
                <a:cs typeface="Arial" panose="020B0604020202020204" pitchFamily="34" charset="0"/>
              </a:rPr>
              <a:t>mikrovolt</a:t>
            </a:r>
            <a:r>
              <a:rPr lang="tr-TR" dirty="0">
                <a:latin typeface="+mn-lt"/>
                <a:ea typeface="AdvP7627"/>
                <a:cs typeface="Arial" panose="020B0604020202020204" pitchFamily="34" charset="0"/>
              </a:rPr>
              <a:t> (</a:t>
            </a:r>
            <a:r>
              <a:rPr lang="tr-TR" dirty="0" err="1">
                <a:latin typeface="+mn-lt"/>
                <a:ea typeface="AdvP7627"/>
                <a:cs typeface="Arial" panose="020B0604020202020204" pitchFamily="34" charset="0"/>
              </a:rPr>
              <a:t>μV</a:t>
            </a:r>
            <a:r>
              <a:rPr lang="tr-TR" dirty="0">
                <a:latin typeface="+mn-lt"/>
                <a:ea typeface="AdvP7627"/>
                <a:cs typeface="Arial" panose="020B0604020202020204" pitchFamily="34" charset="0"/>
              </a:rPr>
              <a:t>) cinsinden ifadesidir. </a:t>
            </a:r>
            <a:r>
              <a:rPr lang="tr-TR" b="1" dirty="0" err="1">
                <a:latin typeface="+mn-lt"/>
                <a:ea typeface="AdvP7627"/>
                <a:cs typeface="Arial" panose="020B0604020202020204" pitchFamily="34" charset="0"/>
              </a:rPr>
              <a:t>Topografi</a:t>
            </a:r>
            <a:r>
              <a:rPr lang="tr-TR" b="1" dirty="0">
                <a:latin typeface="+mn-lt"/>
                <a:ea typeface="AdvP7627"/>
                <a:cs typeface="Arial" panose="020B0604020202020204" pitchFamily="34" charset="0"/>
              </a:rPr>
              <a:t> </a:t>
            </a:r>
            <a:r>
              <a:rPr lang="tr-TR" dirty="0">
                <a:latin typeface="+mn-lt"/>
                <a:ea typeface="AdvP7627"/>
                <a:cs typeface="Arial" panose="020B0604020202020204" pitchFamily="34" charset="0"/>
              </a:rPr>
              <a:t>ise, </a:t>
            </a:r>
            <a:r>
              <a:rPr lang="tr-TR" dirty="0" err="1">
                <a:latin typeface="+mn-lt"/>
                <a:ea typeface="AdvP7627"/>
                <a:cs typeface="Arial" panose="020B0604020202020204" pitchFamily="34" charset="0"/>
              </a:rPr>
              <a:t>OİP’in</a:t>
            </a:r>
            <a:r>
              <a:rPr lang="tr-TR" dirty="0">
                <a:latin typeface="+mn-lt"/>
                <a:ea typeface="AdvP7627"/>
                <a:cs typeface="Arial" panose="020B0604020202020204" pitchFamily="34" charset="0"/>
              </a:rPr>
              <a:t> kafa yüzeyi üzerindeki konumunu göstermektedir. </a:t>
            </a:r>
            <a:endParaRPr lang="tr-TR" dirty="0" smtClean="0">
              <a:latin typeface="+mn-lt"/>
              <a:ea typeface="AdvP7627"/>
              <a:cs typeface="Arial" panose="020B0604020202020204" pitchFamily="34" charset="0"/>
            </a:endParaRPr>
          </a:p>
        </p:txBody>
      </p:sp>
      <p:pic>
        <p:nvPicPr>
          <p:cNvPr id="2050" name="Picture 2" descr="erp_bilesenleri-02_t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3368" y="2535000"/>
            <a:ext cx="5096006" cy="349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407368" y="2850083"/>
            <a:ext cx="5760640" cy="2585323"/>
          </a:xfrm>
          <a:prstGeom prst="rect">
            <a:avLst/>
          </a:prstGeom>
        </p:spPr>
        <p:txBody>
          <a:bodyPr wrap="square">
            <a:spAutoFit/>
          </a:bodyPr>
          <a:lstStyle/>
          <a:p>
            <a:pPr>
              <a:spcAft>
                <a:spcPts val="0"/>
              </a:spcAft>
            </a:pPr>
            <a:r>
              <a:rPr lang="tr-TR" dirty="0">
                <a:ea typeface="AdvP7627"/>
                <a:cs typeface="Arial" panose="020B0604020202020204" pitchFamily="34" charset="0"/>
              </a:rPr>
              <a:t>Sözcük </a:t>
            </a:r>
            <a:r>
              <a:rPr lang="tr-TR" dirty="0" err="1">
                <a:ea typeface="AdvP7627"/>
                <a:cs typeface="Arial" panose="020B0604020202020204" pitchFamily="34" charset="0"/>
              </a:rPr>
              <a:t>anlambilimsel</a:t>
            </a:r>
            <a:r>
              <a:rPr lang="tr-TR" dirty="0">
                <a:ea typeface="AdvP7627"/>
                <a:cs typeface="Arial" panose="020B0604020202020204" pitchFamily="34" charset="0"/>
              </a:rPr>
              <a:t> </a:t>
            </a:r>
            <a:r>
              <a:rPr lang="tr-TR" dirty="0" err="1">
                <a:ea typeface="AdvP7627"/>
                <a:cs typeface="Arial" panose="020B0604020202020204" pitchFamily="34" charset="0"/>
              </a:rPr>
              <a:t>işlemlemeyle</a:t>
            </a:r>
            <a:r>
              <a:rPr lang="tr-TR" dirty="0">
                <a:ea typeface="AdvP7627"/>
                <a:cs typeface="Arial" panose="020B0604020202020204" pitchFamily="34" charset="0"/>
              </a:rPr>
              <a:t> bağlantılı olduğu ileri sürülen </a:t>
            </a:r>
            <a:r>
              <a:rPr lang="tr-TR" b="1" dirty="0">
                <a:ea typeface="AdvP7627"/>
                <a:cs typeface="Arial" panose="020B0604020202020204" pitchFamily="34" charset="0"/>
              </a:rPr>
              <a:t>N400 bileşeni</a:t>
            </a:r>
            <a:r>
              <a:rPr lang="tr-TR" dirty="0">
                <a:ea typeface="AdvP7627"/>
                <a:cs typeface="Arial" panose="020B0604020202020204" pitchFamily="34" charset="0"/>
              </a:rPr>
              <a:t>, negatif polaritede uyaran sunumu sonrası yaklaşık 400 </a:t>
            </a:r>
            <a:r>
              <a:rPr lang="tr-TR" dirty="0" err="1">
                <a:ea typeface="AdvP7627"/>
                <a:cs typeface="Arial" panose="020B0604020202020204" pitchFamily="34" charset="0"/>
              </a:rPr>
              <a:t>ms’de</a:t>
            </a:r>
            <a:r>
              <a:rPr lang="tr-TR" dirty="0">
                <a:ea typeface="AdvP7627"/>
                <a:cs typeface="Arial" panose="020B0604020202020204" pitchFamily="34" charset="0"/>
              </a:rPr>
              <a:t> tepe noktası olan, </a:t>
            </a:r>
            <a:r>
              <a:rPr lang="tr-TR" dirty="0" err="1">
                <a:ea typeface="AdvP7627"/>
                <a:cs typeface="Arial" panose="020B0604020202020204" pitchFamily="34" charset="0"/>
              </a:rPr>
              <a:t>topografik</a:t>
            </a:r>
            <a:r>
              <a:rPr lang="tr-TR" dirty="0">
                <a:ea typeface="AdvP7627"/>
                <a:cs typeface="Arial" panose="020B0604020202020204" pitchFamily="34" charset="0"/>
              </a:rPr>
              <a:t> olarak da kafa yüzeyinin orta-arka bölgesinde hafifçe sağa </a:t>
            </a:r>
            <a:r>
              <a:rPr lang="tr-TR" dirty="0" err="1">
                <a:ea typeface="AdvP7627"/>
                <a:cs typeface="Arial" panose="020B0604020202020204" pitchFamily="34" charset="0"/>
              </a:rPr>
              <a:t>yanallaşmış</a:t>
            </a:r>
            <a:r>
              <a:rPr lang="tr-TR" dirty="0">
                <a:ea typeface="AdvP7627"/>
                <a:cs typeface="Arial" panose="020B0604020202020204" pitchFamily="34" charset="0"/>
              </a:rPr>
              <a:t> bir dağılım gösteren </a:t>
            </a:r>
            <a:r>
              <a:rPr lang="tr-TR" dirty="0" smtClean="0">
                <a:ea typeface="AdvP7627"/>
                <a:cs typeface="Arial" panose="020B0604020202020204" pitchFamily="34" charset="0"/>
              </a:rPr>
              <a:t>bileşendir. </a:t>
            </a:r>
            <a:r>
              <a:rPr lang="tr-TR" dirty="0">
                <a:ea typeface="AdvP7627"/>
                <a:cs typeface="Arial" panose="020B0604020202020204" pitchFamily="34" charset="0"/>
              </a:rPr>
              <a:t>P2 (ya da P200) bileşeni ise aşağı yukarı 200 </a:t>
            </a:r>
            <a:r>
              <a:rPr lang="tr-TR" dirty="0" err="1">
                <a:ea typeface="AdvP7627"/>
                <a:cs typeface="Arial" panose="020B0604020202020204" pitchFamily="34" charset="0"/>
              </a:rPr>
              <a:t>ms’de</a:t>
            </a:r>
            <a:r>
              <a:rPr lang="tr-TR" dirty="0">
                <a:ea typeface="AdvP7627"/>
                <a:cs typeface="Arial" panose="020B0604020202020204" pitchFamily="34" charset="0"/>
              </a:rPr>
              <a:t> kafatasının </a:t>
            </a:r>
            <a:r>
              <a:rPr lang="tr-TR" dirty="0" err="1">
                <a:ea typeface="AdvP7627"/>
                <a:cs typeface="Arial" panose="020B0604020202020204" pitchFamily="34" charset="0"/>
              </a:rPr>
              <a:t>sentro-frontal</a:t>
            </a:r>
            <a:r>
              <a:rPr lang="tr-TR" dirty="0">
                <a:ea typeface="AdvP7627"/>
                <a:cs typeface="Arial" panose="020B0604020202020204" pitchFamily="34" charset="0"/>
              </a:rPr>
              <a:t> ve </a:t>
            </a:r>
            <a:r>
              <a:rPr lang="tr-TR" dirty="0" err="1">
                <a:ea typeface="AdvP7627"/>
                <a:cs typeface="Arial" panose="020B0604020202020204" pitchFamily="34" charset="0"/>
              </a:rPr>
              <a:t>parieto-oksipital</a:t>
            </a:r>
            <a:r>
              <a:rPr lang="tr-TR" dirty="0">
                <a:ea typeface="Calibri" panose="020F0502020204030204" pitchFamily="34" charset="0"/>
                <a:cs typeface="Arial" panose="020B0604020202020204" pitchFamily="34" charset="0"/>
              </a:rPr>
              <a:t> </a:t>
            </a:r>
            <a:r>
              <a:rPr lang="tr-TR" dirty="0">
                <a:ea typeface="AdvP7627"/>
                <a:cs typeface="Arial" panose="020B0604020202020204" pitchFamily="34" charset="0"/>
              </a:rPr>
              <a:t> alanlarında belirginleşen bir bileşendir. P2 bileşenine ilişkin dil çalışmalarında </a:t>
            </a:r>
            <a:r>
              <a:rPr lang="tr-TR" dirty="0" err="1">
                <a:ea typeface="AdvP7627"/>
                <a:cs typeface="Arial" panose="020B0604020202020204" pitchFamily="34" charset="0"/>
              </a:rPr>
              <a:t>sözlüksel</a:t>
            </a:r>
            <a:r>
              <a:rPr lang="tr-TR" dirty="0">
                <a:ea typeface="AdvP7627"/>
                <a:cs typeface="Arial" panose="020B0604020202020204" pitchFamily="34" charset="0"/>
              </a:rPr>
              <a:t>, </a:t>
            </a:r>
            <a:r>
              <a:rPr lang="tr-TR" dirty="0" err="1">
                <a:ea typeface="AdvP7627"/>
                <a:cs typeface="Arial" panose="020B0604020202020204" pitchFamily="34" charset="0"/>
              </a:rPr>
              <a:t>ortografik</a:t>
            </a:r>
            <a:r>
              <a:rPr lang="tr-TR" dirty="0">
                <a:ea typeface="AdvP7627"/>
                <a:cs typeface="Arial" panose="020B0604020202020204" pitchFamily="34" charset="0"/>
              </a:rPr>
              <a:t> ve </a:t>
            </a:r>
            <a:r>
              <a:rPr lang="tr-TR" dirty="0" err="1">
                <a:ea typeface="AdvP7627"/>
                <a:cs typeface="Arial" panose="020B0604020202020204" pitchFamily="34" charset="0"/>
              </a:rPr>
              <a:t>sesbilimsel</a:t>
            </a:r>
            <a:r>
              <a:rPr lang="tr-TR" dirty="0">
                <a:ea typeface="AdvP7627"/>
                <a:cs typeface="Arial" panose="020B0604020202020204" pitchFamily="34" charset="0"/>
              </a:rPr>
              <a:t> işlemlerle ilişkili olduğu ileri </a:t>
            </a:r>
            <a:r>
              <a:rPr lang="tr-TR" dirty="0" smtClean="0">
                <a:ea typeface="AdvP7627"/>
                <a:cs typeface="Arial" panose="020B0604020202020204" pitchFamily="34" charset="0"/>
              </a:rPr>
              <a:t>sürülmüştür. </a:t>
            </a:r>
            <a:endParaRPr lang="tr-TR" dirty="0">
              <a:ea typeface="Calibri" panose="020F0502020204030204" pitchFamily="34" charset="0"/>
              <a:cs typeface="Arial" panose="020B0604020202020204" pitchFamily="34" charset="0"/>
            </a:endParaRPr>
          </a:p>
        </p:txBody>
      </p:sp>
      <p:sp>
        <p:nvSpPr>
          <p:cNvPr id="7" name="Dikdörtgen 6"/>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Düz Bağlayıcı 7"/>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spTree>
    <p:extLst>
      <p:ext uri="{BB962C8B-B14F-4D97-AF65-F5344CB8AC3E}">
        <p14:creationId xmlns:p14="http://schemas.microsoft.com/office/powerpoint/2010/main" val="625156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07368" y="980728"/>
            <a:ext cx="11305256" cy="1554272"/>
          </a:xfrm>
          <a:prstGeom prst="rect">
            <a:avLst/>
          </a:prstGeom>
        </p:spPr>
        <p:txBody>
          <a:bodyPr wrap="square">
            <a:spAutoFit/>
          </a:bodyPr>
          <a:lstStyle/>
          <a:p>
            <a:pPr algn="just">
              <a:spcAft>
                <a:spcPts val="600"/>
              </a:spcAft>
            </a:pPr>
            <a:r>
              <a:rPr lang="tr-TR" b="1" dirty="0" err="1">
                <a:latin typeface="+mn-lt"/>
                <a:ea typeface="Calibri" panose="020F0502020204030204" pitchFamily="34" charset="0"/>
                <a:cs typeface="Arial" panose="020B0604020202020204" pitchFamily="34" charset="0"/>
              </a:rPr>
              <a:t>electroencephalography</a:t>
            </a:r>
            <a:r>
              <a:rPr lang="tr-TR" b="1" dirty="0">
                <a:latin typeface="+mn-lt"/>
                <a:ea typeface="Calibri" panose="020F0502020204030204" pitchFamily="34" charset="0"/>
                <a:cs typeface="Arial" panose="020B0604020202020204" pitchFamily="34" charset="0"/>
              </a:rPr>
              <a:t> (EEG</a:t>
            </a:r>
            <a:r>
              <a:rPr lang="tr-TR" b="1" dirty="0" smtClean="0">
                <a:latin typeface="+mn-lt"/>
                <a:ea typeface="Calibri" panose="020F0502020204030204" pitchFamily="34" charset="0"/>
                <a:cs typeface="Arial" panose="020B0604020202020204" pitchFamily="34" charset="0"/>
              </a:rPr>
              <a:t>)</a:t>
            </a:r>
            <a:endParaRPr lang="tr-TR" dirty="0" smtClean="0">
              <a:latin typeface="+mn-lt"/>
              <a:ea typeface="AdvP7627"/>
              <a:cs typeface="Arial" panose="020B0604020202020204" pitchFamily="34" charset="0"/>
            </a:endParaRPr>
          </a:p>
          <a:p>
            <a:pPr>
              <a:spcAft>
                <a:spcPts val="0"/>
              </a:spcAft>
            </a:pPr>
            <a:r>
              <a:rPr lang="tr-TR" dirty="0" smtClean="0"/>
              <a:t>OİP, </a:t>
            </a:r>
            <a:r>
              <a:rPr lang="tr-TR" dirty="0"/>
              <a:t>milisaniye cinsinden yüksek zamansal çözünürlüğe sahip belirli bir uyaran olayına yanıt olarak korteksteki elektriksel aktivitenin bir niceliğidir. Bir olaya yanıt olarak verilen sinyal çok küçük olduğundan, uyaranla ilgili olmayan devam eden beyin aktivitesine karşı daha büyük bir sinyale ulaşmak için elektriksel aktivitenin benzer tipteki olaylar üzerinden ortalaması alınmalıdır. </a:t>
            </a:r>
            <a:endParaRPr lang="tr-TR" dirty="0" smtClean="0">
              <a:latin typeface="+mn-lt"/>
              <a:ea typeface="AdvP7627"/>
              <a:cs typeface="Arial" panose="020B0604020202020204" pitchFamily="34" charset="0"/>
            </a:endParaRPr>
          </a:p>
        </p:txBody>
      </p:sp>
      <p:pic>
        <p:nvPicPr>
          <p:cNvPr id="2050" name="Picture 2" descr="erp_bilesenleri-02_t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3368" y="2535000"/>
            <a:ext cx="5096006" cy="349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407368" y="2682987"/>
            <a:ext cx="5760640" cy="3139321"/>
          </a:xfrm>
          <a:prstGeom prst="rect">
            <a:avLst/>
          </a:prstGeom>
        </p:spPr>
        <p:txBody>
          <a:bodyPr wrap="square">
            <a:spAutoFit/>
          </a:bodyPr>
          <a:lstStyle/>
          <a:p>
            <a:pPr>
              <a:spcAft>
                <a:spcPts val="0"/>
              </a:spcAft>
            </a:pPr>
            <a:r>
              <a:rPr lang="tr-TR" dirty="0"/>
              <a:t>Ortalama </a:t>
            </a:r>
            <a:r>
              <a:rPr lang="tr-TR" dirty="0" err="1"/>
              <a:t>elektrokortikal</a:t>
            </a:r>
            <a:r>
              <a:rPr lang="tr-TR" dirty="0"/>
              <a:t> aktivite, sözde OİP bileşenlerinin başlangıca göre pozitif ya da negatif polariteye sahip olduğu, uyaranın başlangıcından sonra milisaniye cinsinden belirli bir geçici gecikmeye sahip olduğu ve kafa derisi üzerinde karakteristik ancak zayıf çözülmüş bir uzaysal dağılıma sahip olduğu dalga biçimleri olarak görünür. Maksimum </a:t>
            </a:r>
            <a:r>
              <a:rPr lang="tr-TR" dirty="0" smtClean="0"/>
              <a:t>OİP </a:t>
            </a:r>
            <a:r>
              <a:rPr lang="tr-TR" dirty="0"/>
              <a:t>bileşeninin meydana geldiği hem polarite hem de zaman noktası ve kısmen dağılımı, farklı </a:t>
            </a:r>
            <a:r>
              <a:rPr lang="tr-TR" dirty="0" err="1" smtClean="0"/>
              <a:t>OİPbileşenlerinin</a:t>
            </a:r>
            <a:r>
              <a:rPr lang="tr-TR" dirty="0" smtClean="0"/>
              <a:t> </a:t>
            </a:r>
            <a:r>
              <a:rPr lang="tr-TR" dirty="0"/>
              <a:t>adlarının temelidir. Örneğin: 400 </a:t>
            </a:r>
            <a:r>
              <a:rPr lang="tr-TR" dirty="0" err="1"/>
              <a:t>ms</a:t>
            </a:r>
            <a:r>
              <a:rPr lang="tr-TR" dirty="0"/>
              <a:t> civarındaki negatifliğe (N) N400, 600 </a:t>
            </a:r>
            <a:r>
              <a:rPr lang="tr-TR" dirty="0" err="1"/>
              <a:t>ms</a:t>
            </a:r>
            <a:r>
              <a:rPr lang="tr-TR" dirty="0"/>
              <a:t> civarındaki pozitifliğe (P) ise P600 denir</a:t>
            </a:r>
            <a:r>
              <a:rPr lang="tr-TR" dirty="0" smtClean="0"/>
              <a:t>.</a:t>
            </a:r>
            <a:endParaRPr lang="tr-TR" dirty="0">
              <a:ea typeface="AdvP7627"/>
              <a:cs typeface="Arial" panose="020B0604020202020204" pitchFamily="34" charset="0"/>
            </a:endParaRPr>
          </a:p>
        </p:txBody>
      </p:sp>
      <p:sp>
        <p:nvSpPr>
          <p:cNvPr id="7" name="Dikdörtgen 6"/>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Düz Bağlayıcı 7"/>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spTree>
    <p:extLst>
      <p:ext uri="{BB962C8B-B14F-4D97-AF65-F5344CB8AC3E}">
        <p14:creationId xmlns:p14="http://schemas.microsoft.com/office/powerpoint/2010/main" val="783836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07368" y="980728"/>
            <a:ext cx="11305256" cy="1000274"/>
          </a:xfrm>
          <a:prstGeom prst="rect">
            <a:avLst/>
          </a:prstGeom>
        </p:spPr>
        <p:txBody>
          <a:bodyPr wrap="square">
            <a:spAutoFit/>
          </a:bodyPr>
          <a:lstStyle/>
          <a:p>
            <a:pPr algn="just">
              <a:spcAft>
                <a:spcPts val="600"/>
              </a:spcAft>
            </a:pPr>
            <a:r>
              <a:rPr lang="tr-TR" b="1" dirty="0" err="1">
                <a:latin typeface="+mn-lt"/>
                <a:ea typeface="Calibri" panose="020F0502020204030204" pitchFamily="34" charset="0"/>
                <a:cs typeface="Arial" panose="020B0604020202020204" pitchFamily="34" charset="0"/>
              </a:rPr>
              <a:t>electroencephalography</a:t>
            </a:r>
            <a:r>
              <a:rPr lang="tr-TR" b="1" dirty="0">
                <a:latin typeface="+mn-lt"/>
                <a:ea typeface="Calibri" panose="020F0502020204030204" pitchFamily="34" charset="0"/>
                <a:cs typeface="Arial" panose="020B0604020202020204" pitchFamily="34" charset="0"/>
              </a:rPr>
              <a:t> (EEG</a:t>
            </a:r>
            <a:r>
              <a:rPr lang="tr-TR" b="1" dirty="0" smtClean="0">
                <a:latin typeface="+mn-lt"/>
                <a:ea typeface="Calibri" panose="020F0502020204030204" pitchFamily="34" charset="0"/>
                <a:cs typeface="Arial" panose="020B0604020202020204" pitchFamily="34" charset="0"/>
              </a:rPr>
              <a:t>)</a:t>
            </a:r>
            <a:endParaRPr lang="tr-TR" dirty="0" smtClean="0">
              <a:latin typeface="+mn-lt"/>
              <a:ea typeface="AdvP7627"/>
              <a:cs typeface="Arial" panose="020B0604020202020204" pitchFamily="34" charset="0"/>
            </a:endParaRPr>
          </a:p>
          <a:p>
            <a:pPr algn="just">
              <a:spcAft>
                <a:spcPts val="0"/>
              </a:spcAft>
            </a:pPr>
            <a:r>
              <a:rPr lang="tr-TR" dirty="0"/>
              <a:t>Konuşma ve dil alanı için dikkate alınması gereken en az beş </a:t>
            </a:r>
            <a:r>
              <a:rPr lang="tr-TR" dirty="0" smtClean="0"/>
              <a:t>OİP </a:t>
            </a:r>
            <a:r>
              <a:rPr lang="tr-TR" dirty="0"/>
              <a:t>bileşeni </a:t>
            </a:r>
            <a:r>
              <a:rPr lang="tr-TR" dirty="0" smtClean="0"/>
              <a:t>bulunmaktadır. Dille </a:t>
            </a:r>
            <a:r>
              <a:rPr lang="tr-TR" dirty="0"/>
              <a:t>ilgili </a:t>
            </a:r>
            <a:r>
              <a:rPr lang="tr-TR" dirty="0" smtClean="0"/>
              <a:t>OİP </a:t>
            </a:r>
            <a:r>
              <a:rPr lang="tr-TR" dirty="0"/>
              <a:t>bileşenleri zaman içinde sıralanır ve </a:t>
            </a:r>
            <a:r>
              <a:rPr lang="tr-TR" dirty="0" smtClean="0"/>
              <a:t>daha önce ele aldığımız </a:t>
            </a:r>
            <a:r>
              <a:rPr lang="tr-TR" dirty="0" err="1" smtClean="0"/>
              <a:t>nörobilişsel</a:t>
            </a:r>
            <a:r>
              <a:rPr lang="tr-TR" dirty="0" smtClean="0"/>
              <a:t> modelde açıklandığı </a:t>
            </a:r>
            <a:r>
              <a:rPr lang="tr-TR" dirty="0"/>
              <a:t>gibi farklı süreçleri yansıtır.</a:t>
            </a:r>
            <a:endParaRPr lang="tr-TR" dirty="0" smtClean="0">
              <a:latin typeface="+mn-lt"/>
              <a:ea typeface="AdvP7627"/>
              <a:cs typeface="Arial" panose="020B0604020202020204" pitchFamily="34" charset="0"/>
            </a:endParaRPr>
          </a:p>
        </p:txBody>
      </p:sp>
      <p:pic>
        <p:nvPicPr>
          <p:cNvPr id="2050" name="Picture 2" descr="erp_bilesenleri-02_t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3368" y="2535000"/>
            <a:ext cx="5096006" cy="349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407368" y="2128989"/>
            <a:ext cx="5760640" cy="2862322"/>
          </a:xfrm>
          <a:prstGeom prst="rect">
            <a:avLst/>
          </a:prstGeom>
        </p:spPr>
        <p:txBody>
          <a:bodyPr wrap="square">
            <a:spAutoFit/>
          </a:bodyPr>
          <a:lstStyle/>
          <a:p>
            <a:pPr marL="342900" indent="-342900">
              <a:buAutoNum type="arabicParenR"/>
            </a:pPr>
            <a:r>
              <a:rPr lang="tr-TR" dirty="0" smtClean="0"/>
              <a:t>Akustik </a:t>
            </a:r>
            <a:r>
              <a:rPr lang="tr-TR" dirty="0"/>
              <a:t>süreçlerle ilişkilendirilen N100'dür (100 </a:t>
            </a:r>
            <a:r>
              <a:rPr lang="tr-TR" dirty="0" err="1"/>
              <a:t>ms</a:t>
            </a:r>
            <a:r>
              <a:rPr lang="tr-TR" dirty="0"/>
              <a:t> </a:t>
            </a:r>
            <a:r>
              <a:rPr lang="tr-TR" dirty="0" smtClean="0"/>
              <a:t>civarındaki </a:t>
            </a:r>
            <a:r>
              <a:rPr lang="tr-TR" dirty="0" err="1" smtClean="0"/>
              <a:t>negativite</a:t>
            </a:r>
            <a:r>
              <a:rPr lang="tr-TR" dirty="0" smtClean="0"/>
              <a:t>)</a:t>
            </a:r>
          </a:p>
          <a:p>
            <a:pPr marL="342900" indent="-342900">
              <a:buAutoNum type="arabicParenR"/>
            </a:pPr>
            <a:r>
              <a:rPr lang="tr-TR" dirty="0" smtClean="0"/>
              <a:t>Tümce </a:t>
            </a:r>
            <a:r>
              <a:rPr lang="tr-TR" dirty="0"/>
              <a:t>yapısı oluşturma süreçlerini yansıtan </a:t>
            </a:r>
            <a:r>
              <a:rPr lang="tr-TR" dirty="0" err="1"/>
              <a:t>ELAN'dır</a:t>
            </a:r>
            <a:r>
              <a:rPr lang="tr-TR" dirty="0"/>
              <a:t> (erken sol ön </a:t>
            </a:r>
            <a:r>
              <a:rPr lang="tr-TR" dirty="0" err="1"/>
              <a:t>negativite</a:t>
            </a:r>
            <a:r>
              <a:rPr lang="tr-TR" dirty="0"/>
              <a:t>, 120 ile 200 </a:t>
            </a:r>
            <a:r>
              <a:rPr lang="tr-TR" dirty="0" err="1"/>
              <a:t>ms</a:t>
            </a:r>
            <a:r>
              <a:rPr lang="tr-TR" dirty="0"/>
              <a:t> arasında</a:t>
            </a:r>
            <a:r>
              <a:rPr lang="tr-TR" dirty="0" smtClean="0"/>
              <a:t>);</a:t>
            </a:r>
          </a:p>
          <a:p>
            <a:pPr marL="342900" indent="-342900">
              <a:buAutoNum type="arabicParenR"/>
            </a:pPr>
            <a:r>
              <a:rPr lang="tr-TR" dirty="0" smtClean="0"/>
              <a:t>Biçim-</a:t>
            </a:r>
            <a:r>
              <a:rPr lang="tr-TR" dirty="0" err="1" smtClean="0"/>
              <a:t>sözdizimsel</a:t>
            </a:r>
            <a:r>
              <a:rPr lang="tr-TR" dirty="0" smtClean="0"/>
              <a:t> </a:t>
            </a:r>
            <a:r>
              <a:rPr lang="tr-TR" dirty="0"/>
              <a:t>süreçleri yansıtan </a:t>
            </a:r>
            <a:r>
              <a:rPr lang="tr-TR" dirty="0" err="1"/>
              <a:t>LAN'dır</a:t>
            </a:r>
            <a:r>
              <a:rPr lang="tr-TR" dirty="0"/>
              <a:t> (sol ön </a:t>
            </a:r>
            <a:r>
              <a:rPr lang="tr-TR" dirty="0" err="1"/>
              <a:t>negativite</a:t>
            </a:r>
            <a:r>
              <a:rPr lang="tr-TR" dirty="0"/>
              <a:t>, 300 ile 500 </a:t>
            </a:r>
            <a:r>
              <a:rPr lang="tr-TR" dirty="0" err="1"/>
              <a:t>ms</a:t>
            </a:r>
            <a:r>
              <a:rPr lang="tr-TR" dirty="0"/>
              <a:t> arasında); </a:t>
            </a:r>
            <a:endParaRPr lang="tr-TR" dirty="0" smtClean="0"/>
          </a:p>
          <a:p>
            <a:pPr marL="342900" indent="-342900">
              <a:buAutoNum type="arabicParenR"/>
            </a:pPr>
            <a:r>
              <a:rPr lang="tr-TR" dirty="0" err="1" smtClean="0"/>
              <a:t>Sözcüksel</a:t>
            </a:r>
            <a:r>
              <a:rPr lang="tr-TR" dirty="0" smtClean="0"/>
              <a:t>-anlamsal </a:t>
            </a:r>
            <a:r>
              <a:rPr lang="tr-TR" dirty="0"/>
              <a:t>süreçleri yansıtan N400'dür (negatiflik yaklaşık 400 </a:t>
            </a:r>
            <a:r>
              <a:rPr lang="tr-TR" dirty="0" err="1"/>
              <a:t>ms</a:t>
            </a:r>
            <a:r>
              <a:rPr lang="tr-TR" dirty="0"/>
              <a:t>); </a:t>
            </a:r>
            <a:endParaRPr lang="tr-TR" dirty="0" smtClean="0"/>
          </a:p>
          <a:p>
            <a:pPr marL="342900" indent="-342900">
              <a:buAutoNum type="arabicParenR"/>
            </a:pPr>
            <a:r>
              <a:rPr lang="tr-TR" dirty="0" smtClean="0"/>
              <a:t>Geç </a:t>
            </a:r>
            <a:r>
              <a:rPr lang="tr-TR" dirty="0" err="1"/>
              <a:t>sözdizimsel</a:t>
            </a:r>
            <a:r>
              <a:rPr lang="tr-TR" dirty="0"/>
              <a:t> entegrasyon süreçleriyle ilişkili olan P600'dür (600 </a:t>
            </a:r>
            <a:r>
              <a:rPr lang="tr-TR" dirty="0" err="1"/>
              <a:t>ms'den</a:t>
            </a:r>
            <a:r>
              <a:rPr lang="tr-TR" dirty="0"/>
              <a:t> sonraki pozitiflik). </a:t>
            </a:r>
            <a:endParaRPr lang="en-US" dirty="0"/>
          </a:p>
        </p:txBody>
      </p:sp>
      <p:sp>
        <p:nvSpPr>
          <p:cNvPr id="7" name="Dikdörtgen 6"/>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Düz Bağlayıcı 7"/>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spTree>
    <p:extLst>
      <p:ext uri="{BB962C8B-B14F-4D97-AF65-F5344CB8AC3E}">
        <p14:creationId xmlns:p14="http://schemas.microsoft.com/office/powerpoint/2010/main" val="276499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07368" y="980728"/>
            <a:ext cx="11305256" cy="1000274"/>
          </a:xfrm>
          <a:prstGeom prst="rect">
            <a:avLst/>
          </a:prstGeom>
        </p:spPr>
        <p:txBody>
          <a:bodyPr wrap="square">
            <a:spAutoFit/>
          </a:bodyPr>
          <a:lstStyle/>
          <a:p>
            <a:pPr algn="just">
              <a:spcAft>
                <a:spcPts val="600"/>
              </a:spcAft>
            </a:pPr>
            <a:r>
              <a:rPr lang="tr-TR" b="1" dirty="0" err="1">
                <a:latin typeface="+mn-lt"/>
                <a:ea typeface="Calibri" panose="020F0502020204030204" pitchFamily="34" charset="0"/>
                <a:cs typeface="Arial" panose="020B0604020202020204" pitchFamily="34" charset="0"/>
              </a:rPr>
              <a:t>electroencephalography</a:t>
            </a:r>
            <a:r>
              <a:rPr lang="tr-TR" b="1" dirty="0">
                <a:latin typeface="+mn-lt"/>
                <a:ea typeface="Calibri" panose="020F0502020204030204" pitchFamily="34" charset="0"/>
                <a:cs typeface="Arial" panose="020B0604020202020204" pitchFamily="34" charset="0"/>
              </a:rPr>
              <a:t> (EEG</a:t>
            </a:r>
            <a:r>
              <a:rPr lang="tr-TR" b="1" dirty="0" smtClean="0">
                <a:latin typeface="+mn-lt"/>
                <a:ea typeface="Calibri" panose="020F0502020204030204" pitchFamily="34" charset="0"/>
                <a:cs typeface="Arial" panose="020B0604020202020204" pitchFamily="34" charset="0"/>
              </a:rPr>
              <a:t>)</a:t>
            </a:r>
            <a:endParaRPr lang="tr-TR" dirty="0" smtClean="0">
              <a:latin typeface="+mn-lt"/>
              <a:ea typeface="AdvP7627"/>
              <a:cs typeface="Arial" panose="020B0604020202020204" pitchFamily="34" charset="0"/>
            </a:endParaRPr>
          </a:p>
          <a:p>
            <a:pPr algn="just">
              <a:spcAft>
                <a:spcPts val="0"/>
              </a:spcAft>
            </a:pPr>
            <a:r>
              <a:rPr lang="tr-TR" dirty="0"/>
              <a:t>Konuşma ve dil alanı için dikkate alınması gereken en az beş </a:t>
            </a:r>
            <a:r>
              <a:rPr lang="tr-TR" dirty="0" smtClean="0"/>
              <a:t>OİP </a:t>
            </a:r>
            <a:r>
              <a:rPr lang="tr-TR" dirty="0"/>
              <a:t>bileşeni </a:t>
            </a:r>
            <a:r>
              <a:rPr lang="tr-TR" dirty="0" smtClean="0"/>
              <a:t>bulunmaktadır. Dille </a:t>
            </a:r>
            <a:r>
              <a:rPr lang="tr-TR" dirty="0"/>
              <a:t>ilgili </a:t>
            </a:r>
            <a:r>
              <a:rPr lang="tr-TR" dirty="0" smtClean="0"/>
              <a:t>OİP </a:t>
            </a:r>
            <a:r>
              <a:rPr lang="tr-TR" dirty="0"/>
              <a:t>bileşenleri zaman içinde sıralanır ve </a:t>
            </a:r>
            <a:r>
              <a:rPr lang="tr-TR" dirty="0" smtClean="0"/>
              <a:t>daha önce ele aldığımız </a:t>
            </a:r>
            <a:r>
              <a:rPr lang="tr-TR" dirty="0" err="1" smtClean="0"/>
              <a:t>nörobilişsel</a:t>
            </a:r>
            <a:r>
              <a:rPr lang="tr-TR" dirty="0" smtClean="0"/>
              <a:t> modelde açıklandığı </a:t>
            </a:r>
            <a:r>
              <a:rPr lang="tr-TR" dirty="0"/>
              <a:t>gibi farklı süreçleri yansıtır.</a:t>
            </a:r>
            <a:endParaRPr lang="tr-TR" dirty="0" smtClean="0">
              <a:latin typeface="+mn-lt"/>
              <a:ea typeface="AdvP7627"/>
              <a:cs typeface="Arial" panose="020B0604020202020204" pitchFamily="34" charset="0"/>
            </a:endParaRPr>
          </a:p>
        </p:txBody>
      </p:sp>
      <p:sp>
        <p:nvSpPr>
          <p:cNvPr id="5" name="Dikdörtgen 4"/>
          <p:cNvSpPr/>
          <p:nvPr/>
        </p:nvSpPr>
        <p:spPr>
          <a:xfrm>
            <a:off x="407368" y="2128989"/>
            <a:ext cx="5760640" cy="2862322"/>
          </a:xfrm>
          <a:prstGeom prst="rect">
            <a:avLst/>
          </a:prstGeom>
        </p:spPr>
        <p:txBody>
          <a:bodyPr wrap="square">
            <a:spAutoFit/>
          </a:bodyPr>
          <a:lstStyle/>
          <a:p>
            <a:pPr marL="342900" indent="-342900">
              <a:buAutoNum type="arabicParenR"/>
            </a:pPr>
            <a:r>
              <a:rPr lang="tr-TR" dirty="0" smtClean="0"/>
              <a:t>Akustik </a:t>
            </a:r>
            <a:r>
              <a:rPr lang="tr-TR" dirty="0"/>
              <a:t>süreçlerle ilişkilendirilen N100'dür (100 </a:t>
            </a:r>
            <a:r>
              <a:rPr lang="tr-TR" dirty="0" err="1"/>
              <a:t>ms</a:t>
            </a:r>
            <a:r>
              <a:rPr lang="tr-TR" dirty="0"/>
              <a:t> </a:t>
            </a:r>
            <a:r>
              <a:rPr lang="tr-TR" dirty="0" smtClean="0"/>
              <a:t>civarındaki </a:t>
            </a:r>
            <a:r>
              <a:rPr lang="tr-TR" dirty="0" err="1" smtClean="0"/>
              <a:t>negativite</a:t>
            </a:r>
            <a:r>
              <a:rPr lang="tr-TR" dirty="0" smtClean="0"/>
              <a:t>)</a:t>
            </a:r>
          </a:p>
          <a:p>
            <a:pPr marL="342900" indent="-342900">
              <a:buAutoNum type="arabicParenR"/>
            </a:pPr>
            <a:r>
              <a:rPr lang="tr-TR" dirty="0" smtClean="0"/>
              <a:t>Tümce </a:t>
            </a:r>
            <a:r>
              <a:rPr lang="tr-TR" dirty="0"/>
              <a:t>yapısı oluşturma süreçlerini yansıtan </a:t>
            </a:r>
            <a:r>
              <a:rPr lang="tr-TR" dirty="0" err="1"/>
              <a:t>ELAN'dır</a:t>
            </a:r>
            <a:r>
              <a:rPr lang="tr-TR" dirty="0"/>
              <a:t> (erken sol ön </a:t>
            </a:r>
            <a:r>
              <a:rPr lang="tr-TR" dirty="0" err="1"/>
              <a:t>negativite</a:t>
            </a:r>
            <a:r>
              <a:rPr lang="tr-TR" dirty="0"/>
              <a:t>, 120 ile 200 </a:t>
            </a:r>
            <a:r>
              <a:rPr lang="tr-TR" dirty="0" err="1"/>
              <a:t>ms</a:t>
            </a:r>
            <a:r>
              <a:rPr lang="tr-TR" dirty="0"/>
              <a:t> arasında</a:t>
            </a:r>
            <a:r>
              <a:rPr lang="tr-TR" dirty="0" smtClean="0"/>
              <a:t>);</a:t>
            </a:r>
          </a:p>
          <a:p>
            <a:pPr marL="342900" indent="-342900">
              <a:buAutoNum type="arabicParenR"/>
            </a:pPr>
            <a:r>
              <a:rPr lang="tr-TR" dirty="0" smtClean="0"/>
              <a:t>Biçim-</a:t>
            </a:r>
            <a:r>
              <a:rPr lang="tr-TR" dirty="0" err="1" smtClean="0"/>
              <a:t>sözdizimsel</a:t>
            </a:r>
            <a:r>
              <a:rPr lang="tr-TR" dirty="0" smtClean="0"/>
              <a:t> </a:t>
            </a:r>
            <a:r>
              <a:rPr lang="tr-TR" dirty="0"/>
              <a:t>süreçleri yansıtan </a:t>
            </a:r>
            <a:r>
              <a:rPr lang="tr-TR" dirty="0" err="1"/>
              <a:t>LAN'dır</a:t>
            </a:r>
            <a:r>
              <a:rPr lang="tr-TR" dirty="0"/>
              <a:t> (sol ön </a:t>
            </a:r>
            <a:r>
              <a:rPr lang="tr-TR" dirty="0" err="1"/>
              <a:t>negativite</a:t>
            </a:r>
            <a:r>
              <a:rPr lang="tr-TR" dirty="0"/>
              <a:t>, 300 ile 500 </a:t>
            </a:r>
            <a:r>
              <a:rPr lang="tr-TR" dirty="0" err="1"/>
              <a:t>ms</a:t>
            </a:r>
            <a:r>
              <a:rPr lang="tr-TR" dirty="0"/>
              <a:t> arasında); </a:t>
            </a:r>
            <a:endParaRPr lang="tr-TR" dirty="0" smtClean="0"/>
          </a:p>
          <a:p>
            <a:pPr marL="342900" indent="-342900">
              <a:buAutoNum type="arabicParenR"/>
            </a:pPr>
            <a:r>
              <a:rPr lang="tr-TR" dirty="0" err="1" smtClean="0"/>
              <a:t>Sözcüksel</a:t>
            </a:r>
            <a:r>
              <a:rPr lang="tr-TR" dirty="0" smtClean="0"/>
              <a:t>-anlamsal </a:t>
            </a:r>
            <a:r>
              <a:rPr lang="tr-TR" dirty="0"/>
              <a:t>süreçleri yansıtan N400'dür (negatiflik yaklaşık 400 </a:t>
            </a:r>
            <a:r>
              <a:rPr lang="tr-TR" dirty="0" err="1"/>
              <a:t>ms</a:t>
            </a:r>
            <a:r>
              <a:rPr lang="tr-TR" dirty="0"/>
              <a:t>); </a:t>
            </a:r>
            <a:endParaRPr lang="tr-TR" dirty="0" smtClean="0"/>
          </a:p>
          <a:p>
            <a:pPr marL="342900" indent="-342900">
              <a:buAutoNum type="arabicParenR"/>
            </a:pPr>
            <a:r>
              <a:rPr lang="tr-TR" dirty="0" smtClean="0"/>
              <a:t>Geç </a:t>
            </a:r>
            <a:r>
              <a:rPr lang="tr-TR" dirty="0" err="1"/>
              <a:t>sözdizimsel</a:t>
            </a:r>
            <a:r>
              <a:rPr lang="tr-TR" dirty="0"/>
              <a:t> entegrasyon süreçleriyle ilişkili olan P600'dür (600 </a:t>
            </a:r>
            <a:r>
              <a:rPr lang="tr-TR" dirty="0" err="1"/>
              <a:t>ms'den</a:t>
            </a:r>
            <a:r>
              <a:rPr lang="tr-TR" dirty="0"/>
              <a:t> sonraki pozitiflik). </a:t>
            </a:r>
            <a:endParaRPr lang="en-US" dirty="0"/>
          </a:p>
        </p:txBody>
      </p:sp>
      <p:sp>
        <p:nvSpPr>
          <p:cNvPr id="7" name="Dikdörtgen 6"/>
          <p:cNvSpPr/>
          <p:nvPr/>
        </p:nvSpPr>
        <p:spPr>
          <a:xfrm>
            <a:off x="446808" y="279383"/>
            <a:ext cx="11149447" cy="553357"/>
          </a:xfrm>
          <a:prstGeom prst="rect">
            <a:avLst/>
          </a:prstGeom>
        </p:spPr>
        <p:txBody>
          <a:bodyPr wrap="square">
            <a:spAutoFit/>
          </a:bodyPr>
          <a:lstStyle/>
          <a:p>
            <a:pPr>
              <a:lnSpc>
                <a:spcPct val="107000"/>
              </a:lnSpc>
              <a:spcAft>
                <a:spcPts val="800"/>
              </a:spcAft>
            </a:pPr>
            <a:r>
              <a:rPr lang="tr-TR" sz="2800" dirty="0" err="1" smtClean="0">
                <a:effectLst/>
                <a:latin typeface="Calibri" panose="020F0502020204030204" pitchFamily="34" charset="0"/>
                <a:ea typeface="Calibri" panose="020F0502020204030204" pitchFamily="34" charset="0"/>
                <a:cs typeface="Arial" panose="020B0604020202020204" pitchFamily="34" charset="0"/>
              </a:rPr>
              <a:t>Nörobilimsel</a:t>
            </a:r>
            <a:r>
              <a:rPr lang="tr-TR" sz="2800" dirty="0" smtClean="0">
                <a:effectLst/>
                <a:latin typeface="Calibri" panose="020F0502020204030204" pitchFamily="34" charset="0"/>
                <a:ea typeface="Calibri" panose="020F0502020204030204" pitchFamily="34" charset="0"/>
                <a:cs typeface="Arial" panose="020B0604020202020204" pitchFamily="34" charset="0"/>
              </a:rPr>
              <a:t> yöntemler</a:t>
            </a:r>
            <a:endParaRPr lang="tr-TR"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Düz Bağlayıcı 7"/>
          <p:cNvCxnSpPr/>
          <p:nvPr/>
        </p:nvCxnSpPr>
        <p:spPr>
          <a:xfrm>
            <a:off x="550718" y="832740"/>
            <a:ext cx="1104553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10757502" y="537105"/>
            <a:ext cx="935962" cy="276999"/>
          </a:xfrm>
          <a:prstGeom prst="rect">
            <a:avLst/>
          </a:prstGeom>
        </p:spPr>
        <p:txBody>
          <a:bodyPr wrap="none">
            <a:spAutoFit/>
          </a:bodyPr>
          <a:lstStyle/>
          <a:p>
            <a:r>
              <a:rPr lang="tr-TR" sz="1200" dirty="0" smtClean="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Özgür Aydın</a:t>
            </a:r>
            <a:endParaRPr lang="tr-TR" sz="1200" dirty="0">
              <a:solidFill>
                <a:schemeClr val="tx1">
                  <a:lumMod val="65000"/>
                  <a:lumOff val="35000"/>
                </a:schemeClr>
              </a:solidFill>
            </a:endParaRP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008" y="2252364"/>
            <a:ext cx="5160126" cy="3542202"/>
          </a:xfrm>
          <a:prstGeom prst="rect">
            <a:avLst/>
          </a:prstGeom>
        </p:spPr>
      </p:pic>
    </p:spTree>
    <p:extLst>
      <p:ext uri="{BB962C8B-B14F-4D97-AF65-F5344CB8AC3E}">
        <p14:creationId xmlns:p14="http://schemas.microsoft.com/office/powerpoint/2010/main" val="2702844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2524</TotalTime>
  <Words>1676</Words>
  <Application>Microsoft Office PowerPoint</Application>
  <PresentationFormat>Geniş ekran</PresentationFormat>
  <Paragraphs>101</Paragraphs>
  <Slides>17</Slides>
  <Notes>15</Notes>
  <HiddenSlides>0</HiddenSlides>
  <MMClips>1</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17</vt:i4>
      </vt:variant>
    </vt:vector>
  </HeadingPairs>
  <TitlesOfParts>
    <vt:vector size="26" baseType="lpstr">
      <vt:lpstr>Calibri</vt:lpstr>
      <vt:lpstr>AdvP7627</vt:lpstr>
      <vt:lpstr>MS PGothic</vt:lpstr>
      <vt:lpstr>TimesNewRomanPSMT</vt:lpstr>
      <vt:lpstr>Arial</vt:lpstr>
      <vt:lpstr>Times New Roman</vt:lpstr>
      <vt:lpstr>Symbol</vt:lpstr>
      <vt:lpstr>Calibri Light</vt:lpstr>
      <vt:lpstr>Office Teması</vt:lpstr>
      <vt:lpstr>Dil ve Beyin DBB 302  Özgür Aydın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hesabı</dc:creator>
  <cp:lastModifiedBy>PC</cp:lastModifiedBy>
  <cp:revision>134</cp:revision>
  <dcterms:created xsi:type="dcterms:W3CDTF">2022-02-20T07:35:10Z</dcterms:created>
  <dcterms:modified xsi:type="dcterms:W3CDTF">2022-03-24T09:57:31Z</dcterms:modified>
</cp:coreProperties>
</file>