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313" r:id="rId4"/>
    <p:sldId id="266" r:id="rId5"/>
    <p:sldId id="312" r:id="rId6"/>
    <p:sldId id="314" r:id="rId7"/>
    <p:sldId id="315" r:id="rId8"/>
    <p:sldId id="316" r:id="rId9"/>
    <p:sldId id="317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İNSAN HAKLARI İHLALİ OLARAK YOKSULLUK VE SOSYAL HİZMET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/>
              <a:t>İnsan Hakları: Tarihsel ve Kuramsal </a:t>
            </a:r>
            <a:r>
              <a:rPr lang="tr-TR" b="1" dirty="0" smtClean="0"/>
              <a:t>Gelişim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İnsan hakları, insanın sadece insan </a:t>
            </a:r>
            <a:r>
              <a:rPr lang="tr-TR" dirty="0" smtClean="0"/>
              <a:t>olmasından dolayı </a:t>
            </a:r>
            <a:r>
              <a:rPr lang="tr-TR" dirty="0"/>
              <a:t>sahip olduğu hakları ifade </a:t>
            </a:r>
            <a:r>
              <a:rPr lang="tr-TR" dirty="0" smtClean="0"/>
              <a:t>etmektedir (Zengin </a:t>
            </a:r>
            <a:r>
              <a:rPr lang="tr-TR" dirty="0"/>
              <a:t>ve Altındağ, 2016)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Yoksulluk ve İnsan Hakları Kavramsallaştırması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Yoksulluk, sosyal dışlanma ve bunlarla mücadelenin bir aracı olarak sosyal hizmetler ile ilgili tartışmalar 1990’lardan bu yana insan hakları bağlamında daha fazla tartışılmaya başlanmıştır (Şahin-</a:t>
            </a:r>
            <a:r>
              <a:rPr lang="tr-TR" dirty="0" err="1" smtClean="0"/>
              <a:t>Taşğın</a:t>
            </a:r>
            <a:r>
              <a:rPr lang="tr-TR" dirty="0"/>
              <a:t>, 2017)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/>
              <a:t>İnsan Hakları Bağlamında </a:t>
            </a:r>
            <a:r>
              <a:rPr lang="tr-TR" b="1" dirty="0" smtClean="0"/>
              <a:t>Sosyal Hizmet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Hayırseverlik temelli </a:t>
            </a:r>
            <a:r>
              <a:rPr lang="tr-TR" dirty="0" smtClean="0"/>
              <a:t>yaklaşım</a:t>
            </a:r>
            <a:r>
              <a:rPr lang="tr-TR" dirty="0"/>
              <a:t>: Dezavantajlı </a:t>
            </a:r>
            <a:r>
              <a:rPr lang="tr-TR" dirty="0" smtClean="0"/>
              <a:t>birey ve </a:t>
            </a:r>
            <a:r>
              <a:rPr lang="tr-TR" dirty="0"/>
              <a:t>grupları </a:t>
            </a:r>
            <a:r>
              <a:rPr lang="tr-TR" dirty="0" smtClean="0"/>
              <a:t>yaşadıkları acılardan acilen kurtarmak için onlara yardım etmek hedeflenir </a:t>
            </a:r>
            <a:r>
              <a:rPr lang="tr-TR" dirty="0" smtClean="0"/>
              <a:t>(Zengin </a:t>
            </a:r>
            <a:r>
              <a:rPr lang="tr-TR" dirty="0"/>
              <a:t>ve Altındağ, 2016)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/>
              <a:t>İnsan Hakları Bağlamında </a:t>
            </a:r>
            <a:r>
              <a:rPr lang="tr-TR" b="1" dirty="0" smtClean="0"/>
              <a:t>Sosyal Hizmet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İhtiyaç  temelli yaklaşım: Ötekileştirilmiş </a:t>
            </a:r>
            <a:r>
              <a:rPr lang="tr-TR" dirty="0" smtClean="0"/>
              <a:t>ve dezavantajlı </a:t>
            </a:r>
            <a:r>
              <a:rPr lang="tr-TR" dirty="0"/>
              <a:t>gruplar </a:t>
            </a:r>
            <a:r>
              <a:rPr lang="tr-TR" dirty="0" smtClean="0"/>
              <a:t>için ek </a:t>
            </a:r>
            <a:r>
              <a:rPr lang="tr-TR" dirty="0"/>
              <a:t>kaynaklar </a:t>
            </a:r>
            <a:r>
              <a:rPr lang="tr-TR" dirty="0" smtClean="0"/>
              <a:t>sağlayarak yaşadıkları sorunları gidermek amaçlanır (</a:t>
            </a:r>
            <a:r>
              <a:rPr lang="tr-TR" dirty="0" smtClean="0"/>
              <a:t>Zengin </a:t>
            </a:r>
            <a:r>
              <a:rPr lang="tr-TR" dirty="0"/>
              <a:t>ve Altındağ, 2016)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/>
              <a:t>İnsan Hakları Bağlamında </a:t>
            </a:r>
            <a:r>
              <a:rPr lang="tr-TR" b="1" dirty="0" smtClean="0"/>
              <a:t>Sosyal Hizmet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Hak  </a:t>
            </a:r>
            <a:r>
              <a:rPr lang="tr-TR" dirty="0"/>
              <a:t>temelli yaklaşım: Kaynakların ve </a:t>
            </a:r>
            <a:r>
              <a:rPr lang="tr-TR" dirty="0" smtClean="0"/>
              <a:t>gücün adil </a:t>
            </a:r>
            <a:r>
              <a:rPr lang="tr-TR" dirty="0"/>
              <a:t>dağıtılmasını </a:t>
            </a:r>
            <a:r>
              <a:rPr lang="tr-TR" dirty="0" smtClean="0"/>
              <a:t>sağlayan </a:t>
            </a:r>
            <a:r>
              <a:rPr lang="tr-TR" dirty="0"/>
              <a:t>insan </a:t>
            </a:r>
            <a:r>
              <a:rPr lang="tr-TR" dirty="0" smtClean="0"/>
              <a:t>haklarını gerçekleştirmek hedeflenir </a:t>
            </a:r>
            <a:r>
              <a:rPr lang="tr-TR" dirty="0"/>
              <a:t>(</a:t>
            </a:r>
            <a:r>
              <a:rPr lang="tr-TR" dirty="0" smtClean="0"/>
              <a:t>Zengin </a:t>
            </a:r>
            <a:r>
              <a:rPr lang="tr-TR" dirty="0"/>
              <a:t>ve Altındağ, 2016)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Hak temelli yaklaşımın </a:t>
            </a:r>
            <a:r>
              <a:rPr lang="tr-TR" dirty="0" smtClean="0"/>
              <a:t>uygulayıcısı olan </a:t>
            </a:r>
            <a:r>
              <a:rPr lang="tr-TR" dirty="0"/>
              <a:t>ve hak sahipleri ile görev </a:t>
            </a:r>
            <a:r>
              <a:rPr lang="tr-TR" dirty="0" smtClean="0"/>
              <a:t>sahipleri arasında </a:t>
            </a:r>
            <a:r>
              <a:rPr lang="tr-TR" dirty="0"/>
              <a:t>bir bakıma köprü işlevini </a:t>
            </a:r>
            <a:r>
              <a:rPr lang="tr-TR" dirty="0" smtClean="0"/>
              <a:t>gören </a:t>
            </a:r>
            <a:r>
              <a:rPr lang="tr-TR" dirty="0"/>
              <a:t>sosyal hizmet, kendisini insan </a:t>
            </a:r>
            <a:r>
              <a:rPr lang="tr-TR" dirty="0" smtClean="0"/>
              <a:t>haklarıyla karakterize </a:t>
            </a:r>
            <a:r>
              <a:rPr lang="tr-TR" dirty="0"/>
              <a:t>eden bir </a:t>
            </a:r>
            <a:r>
              <a:rPr lang="tr-TR" dirty="0" smtClean="0"/>
              <a:t>meslektir (</a:t>
            </a:r>
            <a:r>
              <a:rPr lang="tr-TR" dirty="0" smtClean="0"/>
              <a:t>Zengin </a:t>
            </a:r>
            <a:r>
              <a:rPr lang="tr-TR" dirty="0"/>
              <a:t>ve Altındağ, 2016)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</a:t>
            </a:r>
            <a:r>
              <a:rPr lang="tr-TR" dirty="0"/>
              <a:t>hizmet mesleği </a:t>
            </a:r>
            <a:r>
              <a:rPr lang="tr-TR" dirty="0" smtClean="0"/>
              <a:t>her insanın </a:t>
            </a:r>
            <a:r>
              <a:rPr lang="tr-TR" dirty="0"/>
              <a:t>yalnızca insan olmaktan </a:t>
            </a:r>
            <a:r>
              <a:rPr lang="tr-TR" dirty="0" smtClean="0"/>
              <a:t>kaynaklanan değere </a:t>
            </a:r>
            <a:r>
              <a:rPr lang="tr-TR" dirty="0"/>
              <a:t>sahip olduğu </a:t>
            </a:r>
            <a:r>
              <a:rPr lang="tr-TR" dirty="0" smtClean="0"/>
              <a:t>ilkesini açık </a:t>
            </a:r>
            <a:r>
              <a:rPr lang="tr-TR" dirty="0"/>
              <a:t>bir biçimde destekler ve bu </a:t>
            </a:r>
            <a:r>
              <a:rPr lang="tr-TR" dirty="0" smtClean="0"/>
              <a:t>kabulde temellenir (</a:t>
            </a:r>
            <a:r>
              <a:rPr lang="tr-TR" dirty="0" smtClean="0"/>
              <a:t>Zengin </a:t>
            </a:r>
            <a:r>
              <a:rPr lang="tr-TR" dirty="0"/>
              <a:t>ve Altındağ, 2016</a:t>
            </a:r>
            <a:r>
              <a:rPr lang="tr-TR" dirty="0" smtClean="0"/>
              <a:t>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70382" y="1123122"/>
            <a:ext cx="8547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YARARLANILAN KAYNAKLAR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/>
              <a:t>Şahin-</a:t>
            </a:r>
            <a:r>
              <a:rPr lang="tr-TR" sz="2400" dirty="0" err="1"/>
              <a:t>Taşğın</a:t>
            </a:r>
            <a:r>
              <a:rPr lang="tr-TR" sz="2400" dirty="0"/>
              <a:t>, N. (2017). Yoksulluk, İnsan Hakları ve Sosyal Hizmet. Ankara: </a:t>
            </a:r>
            <a:r>
              <a:rPr lang="tr-TR" sz="2400" dirty="0" err="1"/>
              <a:t>Nika</a:t>
            </a:r>
            <a:r>
              <a:rPr lang="tr-TR" sz="2400" dirty="0"/>
              <a:t> </a:t>
            </a:r>
            <a:r>
              <a:rPr lang="tr-TR" sz="2400" dirty="0" smtClean="0"/>
              <a:t>Yayınevi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Zengin, O. ve Altındağ, Ö. </a:t>
            </a:r>
            <a:r>
              <a:rPr lang="tr-TR" sz="2400" dirty="0"/>
              <a:t>(2016). </a:t>
            </a:r>
            <a:r>
              <a:rPr lang="tr-TR" sz="2400" dirty="0" smtClean="0"/>
              <a:t>Bir İnsan Hakları Mesleği Olarak Sosyal Hizmet. </a:t>
            </a:r>
            <a:r>
              <a:rPr lang="tr-TR" sz="2400" i="1" dirty="0" smtClean="0"/>
              <a:t>Toplum ve Sosyal Hizmet</a:t>
            </a:r>
            <a:r>
              <a:rPr lang="tr-TR" sz="2400" dirty="0" smtClean="0"/>
              <a:t>, 27(1), 179-190.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270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İNSAN HAKLARI İHLALİ OLARAK YOKSULLUK VE SOSYAL HİZMET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86</cp:revision>
  <dcterms:created xsi:type="dcterms:W3CDTF">2017-10-22T16:18:04Z</dcterms:created>
  <dcterms:modified xsi:type="dcterms:W3CDTF">2018-02-03T13:28:21Z</dcterms:modified>
</cp:coreProperties>
</file>