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7" r:id="rId3"/>
    <p:sldId id="313" r:id="rId4"/>
    <p:sldId id="266" r:id="rId5"/>
    <p:sldId id="312" r:id="rId6"/>
    <p:sldId id="314" r:id="rId7"/>
    <p:sldId id="315" r:id="rId8"/>
    <p:sldId id="316" r:id="rId9"/>
    <p:sldId id="317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5808D-51F8-4C27-B669-5B4B5E60A299}" type="datetimeFigureOut">
              <a:rPr lang="tr-TR" smtClean="0"/>
              <a:t>3.2.2018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532F5-56BF-453D-99EA-3341CFE269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698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1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98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07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B060A-6166-43C0-A6DF-FCE50BEACD3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049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B9ECD-D4DC-4D39-9841-DADE3FBCC17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437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59957-3871-4D55-B629-2074F251C9FD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33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B9BB7-3DFA-4121-B862-A876150D8AE7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5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9B520-75F8-49D9-AEAC-CD6C15CB2A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827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7F2FC-D79A-4A06-A3E2-F30D578C6D50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7490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F626E-65CA-469A-AB92-5CDAC8DB326A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7348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55268-0AD7-48D8-8A1B-591DACFBB3A1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66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686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D65B6-C9C7-4E4A-A82B-2FC8F679D3E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8758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FC568-F98F-4352-8994-C7A0513B743B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5917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0B2F2-039C-4DC3-99DB-64C3B6894C55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2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177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8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023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936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75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530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21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E50AF3-0015-4797-A5B4-6D5368122CD6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88D12-8B6E-49AF-ACBA-4DF433CD1E3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1EC92B-805C-4C6B-88EF-0B543B722149}" type="datetime1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750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1424609" y="1808922"/>
            <a:ext cx="9144000" cy="2943433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SHB-114 SOSYAL HİZMETTE EŞİTLİK VE </a:t>
            </a:r>
            <a:r>
              <a:rPr lang="tr-TR" b="1" dirty="0" smtClean="0"/>
              <a:t>ÇEŞİTLİLİK</a:t>
            </a:r>
            <a:br>
              <a:rPr lang="tr-TR" b="1" dirty="0" smtClean="0"/>
            </a:br>
            <a:r>
              <a:rPr lang="tr-TR" b="1" dirty="0" smtClean="0"/>
              <a:t>İNSAN HAKLARI İHLALİ OLARAK YOKSULLUK VE SOSYAL HİZMET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23337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İnsan Hakları: Tarihsel ve Kuramsal </a:t>
            </a:r>
            <a:r>
              <a:rPr lang="tr-TR" b="1" dirty="0" smtClean="0"/>
              <a:t>Gelişim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İnsan hakları, insanın sadece insan </a:t>
            </a:r>
            <a:r>
              <a:rPr lang="tr-TR" dirty="0" smtClean="0"/>
              <a:t>olmasından dolayı </a:t>
            </a:r>
            <a:r>
              <a:rPr lang="tr-TR" dirty="0"/>
              <a:t>sahip olduğu hakları ifade </a:t>
            </a:r>
            <a:r>
              <a:rPr lang="tr-TR" dirty="0" smtClean="0"/>
              <a:t>etmektedir (Zengin </a:t>
            </a:r>
            <a:r>
              <a:rPr lang="tr-TR" dirty="0"/>
              <a:t>ve Altındağ, 2016)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25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 smtClean="0"/>
              <a:t>Yoksulluk ve İnsan Hakları Kavramsallaştırması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Yoksulluk, sosyal dışlanma ve bunlarla mücadelenin bir aracı olarak sosyal hizmetler ile ilgili tartışmalar 1990’lardan bu yana insan hakları bağlamında daha fazla tartışılmaya başlanmıştır (Şahin-</a:t>
            </a:r>
            <a:r>
              <a:rPr lang="tr-TR" dirty="0" err="1" smtClean="0"/>
              <a:t>Taşğın</a:t>
            </a:r>
            <a:r>
              <a:rPr lang="tr-TR" dirty="0"/>
              <a:t>, 2017)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b="1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tr-TR" dirty="0" smtClean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35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İnsan Hakları Bağlamında </a:t>
            </a:r>
            <a:r>
              <a:rPr lang="tr-TR" b="1" dirty="0" smtClean="0"/>
              <a:t>Sosyal Hizmet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Hayırseverlik temelli </a:t>
            </a:r>
            <a:r>
              <a:rPr lang="tr-TR" dirty="0" smtClean="0"/>
              <a:t>yaklaşım</a:t>
            </a:r>
            <a:r>
              <a:rPr lang="tr-TR" dirty="0"/>
              <a:t>: Dezavantajlı </a:t>
            </a:r>
            <a:r>
              <a:rPr lang="tr-TR" dirty="0" smtClean="0"/>
              <a:t>birey ve </a:t>
            </a:r>
            <a:r>
              <a:rPr lang="tr-TR" dirty="0"/>
              <a:t>grupları </a:t>
            </a:r>
            <a:r>
              <a:rPr lang="tr-TR" dirty="0" smtClean="0"/>
              <a:t>yaşadıkları acılardan acilen kurtarmak için onlara yardım etmek hedeflenir </a:t>
            </a:r>
            <a:r>
              <a:rPr lang="tr-TR" dirty="0" smtClean="0"/>
              <a:t>(Zengin </a:t>
            </a:r>
            <a:r>
              <a:rPr lang="tr-TR" dirty="0"/>
              <a:t>ve Altındağ, 2016)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232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İnsan Hakları Bağlamında </a:t>
            </a:r>
            <a:r>
              <a:rPr lang="tr-TR" b="1" dirty="0" smtClean="0"/>
              <a:t>Sosyal Hizmet </a:t>
            </a:r>
          </a:p>
          <a:p>
            <a:pPr algn="just">
              <a:lnSpc>
                <a:spcPct val="150000"/>
              </a:lnSpc>
            </a:pPr>
            <a:r>
              <a:rPr lang="tr-TR" dirty="0"/>
              <a:t>İhtiyaç  temelli yaklaşım: Ötekileştirilmiş </a:t>
            </a:r>
            <a:r>
              <a:rPr lang="tr-TR" dirty="0" smtClean="0"/>
              <a:t>ve dezavantajlı </a:t>
            </a:r>
            <a:r>
              <a:rPr lang="tr-TR" dirty="0"/>
              <a:t>gruplar </a:t>
            </a:r>
            <a:r>
              <a:rPr lang="tr-TR" dirty="0" smtClean="0"/>
              <a:t>için ek </a:t>
            </a:r>
            <a:r>
              <a:rPr lang="tr-TR" dirty="0"/>
              <a:t>kaynaklar </a:t>
            </a:r>
            <a:r>
              <a:rPr lang="tr-TR" dirty="0" smtClean="0"/>
              <a:t>sağlayarak yaşadıkları sorunları gidermek amaçlanır (</a:t>
            </a:r>
            <a:r>
              <a:rPr lang="tr-TR" dirty="0" smtClean="0"/>
              <a:t>Zengin </a:t>
            </a:r>
            <a:r>
              <a:rPr lang="tr-TR" dirty="0"/>
              <a:t>ve Altındağ, 2016)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14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b="1" dirty="0"/>
              <a:t>İnsan Hakları Bağlamında </a:t>
            </a:r>
            <a:r>
              <a:rPr lang="tr-TR" b="1" dirty="0" smtClean="0"/>
              <a:t>Sosyal Hizmet 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Hak  </a:t>
            </a:r>
            <a:r>
              <a:rPr lang="tr-TR" dirty="0"/>
              <a:t>temelli yaklaşım: Kaynakların ve </a:t>
            </a:r>
            <a:r>
              <a:rPr lang="tr-TR" dirty="0" smtClean="0"/>
              <a:t>gücün adil </a:t>
            </a:r>
            <a:r>
              <a:rPr lang="tr-TR" dirty="0"/>
              <a:t>dağıtılmasını </a:t>
            </a:r>
            <a:r>
              <a:rPr lang="tr-TR" dirty="0" smtClean="0"/>
              <a:t>sağlayan </a:t>
            </a:r>
            <a:r>
              <a:rPr lang="tr-TR" dirty="0"/>
              <a:t>insan </a:t>
            </a:r>
            <a:r>
              <a:rPr lang="tr-TR" dirty="0" smtClean="0"/>
              <a:t>haklarını gerçekleştirmek hedeflenir </a:t>
            </a:r>
            <a:r>
              <a:rPr lang="tr-TR" dirty="0"/>
              <a:t>(</a:t>
            </a:r>
            <a:r>
              <a:rPr lang="tr-TR" dirty="0" smtClean="0"/>
              <a:t>Zengin </a:t>
            </a:r>
            <a:r>
              <a:rPr lang="tr-TR" dirty="0"/>
              <a:t>ve Altındağ, 2016)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45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/>
              <a:t>Hak temelli yaklaşımın </a:t>
            </a:r>
            <a:r>
              <a:rPr lang="tr-TR" dirty="0" smtClean="0"/>
              <a:t>uygulayıcısı olan </a:t>
            </a:r>
            <a:r>
              <a:rPr lang="tr-TR" dirty="0"/>
              <a:t>ve hak sahipleri ile görev </a:t>
            </a:r>
            <a:r>
              <a:rPr lang="tr-TR" dirty="0" smtClean="0"/>
              <a:t>sahipleri arasında </a:t>
            </a:r>
            <a:r>
              <a:rPr lang="tr-TR" dirty="0"/>
              <a:t>bir bakıma köprü işlevini </a:t>
            </a:r>
            <a:r>
              <a:rPr lang="tr-TR" dirty="0" smtClean="0"/>
              <a:t>gören </a:t>
            </a:r>
            <a:r>
              <a:rPr lang="tr-TR" dirty="0"/>
              <a:t>sosyal hizmet, kendisini insan </a:t>
            </a:r>
            <a:r>
              <a:rPr lang="tr-TR" dirty="0" smtClean="0"/>
              <a:t>haklarıyla karakterize </a:t>
            </a:r>
            <a:r>
              <a:rPr lang="tr-TR" dirty="0"/>
              <a:t>eden bir </a:t>
            </a:r>
            <a:r>
              <a:rPr lang="tr-TR" dirty="0" smtClean="0"/>
              <a:t>meslektir (</a:t>
            </a:r>
            <a:r>
              <a:rPr lang="tr-TR" dirty="0" smtClean="0"/>
              <a:t>Zengin </a:t>
            </a:r>
            <a:r>
              <a:rPr lang="tr-TR" dirty="0"/>
              <a:t>ve Altındağ, 2016)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97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2117035" y="1107626"/>
            <a:ext cx="8150087" cy="4537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tr-TR" dirty="0" smtClean="0"/>
              <a:t>Sosyal </a:t>
            </a:r>
            <a:r>
              <a:rPr lang="tr-TR" dirty="0"/>
              <a:t>hizmet mesleği </a:t>
            </a:r>
            <a:r>
              <a:rPr lang="tr-TR" dirty="0" smtClean="0"/>
              <a:t>her insanın </a:t>
            </a:r>
            <a:r>
              <a:rPr lang="tr-TR" dirty="0"/>
              <a:t>yalnızca insan olmaktan </a:t>
            </a:r>
            <a:r>
              <a:rPr lang="tr-TR" dirty="0" smtClean="0"/>
              <a:t>kaynaklanan değere </a:t>
            </a:r>
            <a:r>
              <a:rPr lang="tr-TR" dirty="0"/>
              <a:t>sahip olduğu </a:t>
            </a:r>
            <a:r>
              <a:rPr lang="tr-TR" dirty="0" smtClean="0"/>
              <a:t>ilkesini açık </a:t>
            </a:r>
            <a:r>
              <a:rPr lang="tr-TR" dirty="0"/>
              <a:t>bir biçimde destekler ve bu </a:t>
            </a:r>
            <a:r>
              <a:rPr lang="tr-TR" dirty="0" smtClean="0"/>
              <a:t>kabulde temellenir (</a:t>
            </a:r>
            <a:r>
              <a:rPr lang="tr-TR" dirty="0" smtClean="0"/>
              <a:t>Zengin </a:t>
            </a:r>
            <a:r>
              <a:rPr lang="tr-TR" dirty="0"/>
              <a:t>ve Altındağ, 2016</a:t>
            </a:r>
            <a:r>
              <a:rPr lang="tr-TR" dirty="0" smtClean="0"/>
              <a:t>). </a:t>
            </a:r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0856F-90DB-4261-8FF2-D5EFFB723825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54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70382" y="1123122"/>
            <a:ext cx="85476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YARARLANILAN KAYNAKLAR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/>
              <a:t>Şahin-</a:t>
            </a:r>
            <a:r>
              <a:rPr lang="tr-TR" sz="2400" dirty="0" err="1"/>
              <a:t>Taşğın</a:t>
            </a:r>
            <a:r>
              <a:rPr lang="tr-TR" sz="2400" dirty="0"/>
              <a:t>, N. (2017). Yoksulluk, İnsan Hakları ve Sosyal Hizmet. Ankara: </a:t>
            </a:r>
            <a:r>
              <a:rPr lang="tr-TR" sz="2400" dirty="0" err="1"/>
              <a:t>Nika</a:t>
            </a:r>
            <a:r>
              <a:rPr lang="tr-TR" sz="2400" dirty="0"/>
              <a:t> </a:t>
            </a:r>
            <a:r>
              <a:rPr lang="tr-TR" sz="2400" dirty="0" smtClean="0"/>
              <a:t>Yayınevi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Zengin, O. ve Altındağ, Ö. </a:t>
            </a:r>
            <a:r>
              <a:rPr lang="tr-TR" sz="2400" dirty="0"/>
              <a:t>(2016). </a:t>
            </a:r>
            <a:r>
              <a:rPr lang="tr-TR" sz="2400" dirty="0" smtClean="0"/>
              <a:t>Bir İnsan Hakları Mesleği Olarak Sosyal Hizmet. </a:t>
            </a:r>
            <a:r>
              <a:rPr lang="tr-TR" sz="2400" i="1" dirty="0" smtClean="0"/>
              <a:t>Toplum ve Sosyal Hizmet</a:t>
            </a:r>
            <a:r>
              <a:rPr lang="tr-TR" sz="2400" dirty="0" smtClean="0"/>
              <a:t>, 27(1), 179-190.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80033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431</TotalTime>
  <Words>270</Words>
  <Application>Microsoft Office PowerPoint</Application>
  <PresentationFormat>Geniş ekran</PresentationFormat>
  <Paragraphs>25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1_Office Teması</vt:lpstr>
      <vt:lpstr>2_Office Teması</vt:lpstr>
      <vt:lpstr>SHB-114 SOSYAL HİZMETTE EŞİTLİK VE ÇEŞİTLİLİK İNSAN HAKLARI İHLALİ OLARAK YOKSULLUK VE SOSYAL HİZMET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KUŞAK KAVRAMI VE KUŞAK SINIFLAMALARI DOÇ.DR.FİLİZ YILDIRIM</dc:title>
  <dc:creator>C</dc:creator>
  <cp:lastModifiedBy>C</cp:lastModifiedBy>
  <cp:revision>86</cp:revision>
  <dcterms:created xsi:type="dcterms:W3CDTF">2017-10-22T16:18:04Z</dcterms:created>
  <dcterms:modified xsi:type="dcterms:W3CDTF">2018-02-03T13:28:21Z</dcterms:modified>
</cp:coreProperties>
</file>