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408" r:id="rId3"/>
    <p:sldId id="409" r:id="rId4"/>
    <p:sldId id="284" r:id="rId5"/>
    <p:sldId id="410" r:id="rId6"/>
    <p:sldId id="411" r:id="rId7"/>
    <p:sldId id="412" r:id="rId8"/>
    <p:sldId id="413" r:id="rId9"/>
    <p:sldId id="414" r:id="rId10"/>
    <p:sldId id="269" r:id="rId11"/>
    <p:sldId id="257" r:id="rId12"/>
    <p:sldId id="261" r:id="rId13"/>
    <p:sldId id="275" r:id="rId14"/>
    <p:sldId id="276" r:id="rId15"/>
    <p:sldId id="273" r:id="rId16"/>
    <p:sldId id="274" r:id="rId17"/>
    <p:sldId id="266" r:id="rId18"/>
    <p:sldId id="267" r:id="rId19"/>
    <p:sldId id="268" r:id="rId20"/>
    <p:sldId id="270" r:id="rId21"/>
    <p:sldId id="312" r:id="rId22"/>
    <p:sldId id="272" r:id="rId23"/>
    <p:sldId id="285" r:id="rId24"/>
    <p:sldId id="297" r:id="rId25"/>
    <p:sldId id="298" r:id="rId26"/>
    <p:sldId id="299" r:id="rId27"/>
    <p:sldId id="300" r:id="rId28"/>
    <p:sldId id="337" r:id="rId29"/>
    <p:sldId id="301" r:id="rId30"/>
    <p:sldId id="302" r:id="rId31"/>
    <p:sldId id="405" r:id="rId32"/>
    <p:sldId id="406" r:id="rId33"/>
    <p:sldId id="322" r:id="rId34"/>
    <p:sldId id="324" r:id="rId35"/>
    <p:sldId id="335" r:id="rId36"/>
    <p:sldId id="323" r:id="rId37"/>
    <p:sldId id="304" r:id="rId38"/>
    <p:sldId id="359" r:id="rId39"/>
    <p:sldId id="305" r:id="rId40"/>
    <p:sldId id="306" r:id="rId41"/>
    <p:sldId id="307" r:id="rId42"/>
    <p:sldId id="360" r:id="rId43"/>
    <p:sldId id="308" r:id="rId44"/>
    <p:sldId id="309" r:id="rId45"/>
    <p:sldId id="311" r:id="rId46"/>
    <p:sldId id="286" r:id="rId47"/>
    <p:sldId id="287" r:id="rId48"/>
    <p:sldId id="288" r:id="rId49"/>
    <p:sldId id="289" r:id="rId50"/>
    <p:sldId id="290" r:id="rId51"/>
    <p:sldId id="365" r:id="rId52"/>
    <p:sldId id="366" r:id="rId53"/>
    <p:sldId id="375" r:id="rId54"/>
    <p:sldId id="407" r:id="rId55"/>
    <p:sldId id="376" r:id="rId56"/>
    <p:sldId id="377" r:id="rId57"/>
    <p:sldId id="396" r:id="rId58"/>
    <p:sldId id="291" r:id="rId59"/>
    <p:sldId id="292" r:id="rId60"/>
    <p:sldId id="293" r:id="rId61"/>
    <p:sldId id="314" r:id="rId62"/>
    <p:sldId id="315" r:id="rId63"/>
    <p:sldId id="316" r:id="rId64"/>
    <p:sldId id="317" r:id="rId65"/>
    <p:sldId id="318" r:id="rId66"/>
    <p:sldId id="319" r:id="rId67"/>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howOutlineIcons="0" snapVertSplitter="1" vertBarState="minimized" horzBarState="maximized">
    <p:restoredLeft sz="15620"/>
    <p:restoredTop sz="94660"/>
  </p:normalViewPr>
  <p:slideViewPr>
    <p:cSldViewPr>
      <p:cViewPr varScale="1">
        <p:scale>
          <a:sx n="73" d="100"/>
          <a:sy n="73" d="100"/>
        </p:scale>
        <p:origin x="-1932"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7488"/>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5122" name="Rectangle 2"/>
          <p:cNvSpPr>
            <a:spLocks noGrp="1" noChangeArrowheads="1"/>
          </p:cNvSpPr>
          <p:nvPr>
            <p:ph type="ctrTitle" sz="quarter"/>
          </p:nvPr>
        </p:nvSpPr>
        <p:spPr>
          <a:xfrm>
            <a:off x="685800" y="1676400"/>
            <a:ext cx="7772400" cy="1828800"/>
          </a:xfrm>
        </p:spPr>
        <p:txBody>
          <a:bodyPr/>
          <a:lstStyle>
            <a:lvl1pPr>
              <a:defRPr/>
            </a:lvl1pPr>
          </a:lstStyle>
          <a:p>
            <a:r>
              <a:rPr lang="tr-TR"/>
              <a:t>Asıl başlık stili için tıklatın</a:t>
            </a:r>
          </a:p>
        </p:txBody>
      </p:sp>
      <p:sp>
        <p:nvSpPr>
          <p:cNvPr id="5123"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tr-TR"/>
              <a:t>Asıl alt başlık stilini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9BAF3FC2-A1C3-45A5-AE17-31F3F1BE4583}"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D355366B-50AA-48D1-B1D1-234A6EDF3BDC}"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381000"/>
            <a:ext cx="2057400" cy="57150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381000"/>
            <a:ext cx="6019800" cy="57150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8E3101B0-1636-467B-8600-88B58FAA7809}" type="slidenum">
              <a:rPr lang="tr-TR"/>
              <a:pPr>
                <a:defRPr/>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eldias">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2FE079DF-981B-4CA0-BD47-444C593533A4}"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8C3F4433-02A1-4D72-952D-B265C7EC8011}"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CF1EF938-E88A-4967-BD33-41DDA5873326}"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p>
        </p:txBody>
      </p:sp>
      <p:sp>
        <p:nvSpPr>
          <p:cNvPr id="8" name="Rectangle 5"/>
          <p:cNvSpPr>
            <a:spLocks noGrp="1" noChangeArrowheads="1"/>
          </p:cNvSpPr>
          <p:nvPr>
            <p:ph type="ftr" sz="quarter" idx="11"/>
          </p:nvPr>
        </p:nvSpPr>
        <p:spPr>
          <a:ln/>
        </p:spPr>
        <p:txBody>
          <a:bodyPr/>
          <a:lstStyle>
            <a:lvl1pPr>
              <a:defRPr/>
            </a:lvl1pPr>
          </a:lstStyle>
          <a:p>
            <a:pPr>
              <a:defRPr/>
            </a:pPr>
            <a:endParaRPr lang="tr-TR"/>
          </a:p>
        </p:txBody>
      </p:sp>
      <p:sp>
        <p:nvSpPr>
          <p:cNvPr id="9" name="Rectangle 6"/>
          <p:cNvSpPr>
            <a:spLocks noGrp="1" noChangeArrowheads="1"/>
          </p:cNvSpPr>
          <p:nvPr>
            <p:ph type="sldNum" sz="quarter" idx="12"/>
          </p:nvPr>
        </p:nvSpPr>
        <p:spPr>
          <a:ln/>
        </p:spPr>
        <p:txBody>
          <a:bodyPr/>
          <a:lstStyle>
            <a:lvl1pPr>
              <a:defRPr/>
            </a:lvl1pPr>
          </a:lstStyle>
          <a:p>
            <a:pPr>
              <a:defRPr/>
            </a:pPr>
            <a:fld id="{0AAFD7F1-1B7B-4BDE-BAD5-3AAF65A444A9}"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p>
        </p:txBody>
      </p:sp>
      <p:sp>
        <p:nvSpPr>
          <p:cNvPr id="4" name="Rectangle 5"/>
          <p:cNvSpPr>
            <a:spLocks noGrp="1" noChangeArrowheads="1"/>
          </p:cNvSpPr>
          <p:nvPr>
            <p:ph type="ftr" sz="quarter" idx="11"/>
          </p:nvPr>
        </p:nvSpPr>
        <p:spPr>
          <a:ln/>
        </p:spPr>
        <p:txBody>
          <a:bodyPr/>
          <a:lstStyle>
            <a:lvl1pPr>
              <a:defRPr/>
            </a:lvl1pPr>
          </a:lstStyle>
          <a:p>
            <a:pPr>
              <a:defRPr/>
            </a:pPr>
            <a:endParaRPr lang="tr-TR"/>
          </a:p>
        </p:txBody>
      </p:sp>
      <p:sp>
        <p:nvSpPr>
          <p:cNvPr id="5" name="Rectangle 6"/>
          <p:cNvSpPr>
            <a:spLocks noGrp="1" noChangeArrowheads="1"/>
          </p:cNvSpPr>
          <p:nvPr>
            <p:ph type="sldNum" sz="quarter" idx="12"/>
          </p:nvPr>
        </p:nvSpPr>
        <p:spPr>
          <a:ln/>
        </p:spPr>
        <p:txBody>
          <a:bodyPr/>
          <a:lstStyle>
            <a:lvl1pPr>
              <a:defRPr/>
            </a:lvl1pPr>
          </a:lstStyle>
          <a:p>
            <a:pPr>
              <a:defRPr/>
            </a:pPr>
            <a:fld id="{650AD38E-0A2A-4D86-AF84-44404C6659AB}"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p>
        </p:txBody>
      </p:sp>
      <p:sp>
        <p:nvSpPr>
          <p:cNvPr id="3" name="Rectangle 5"/>
          <p:cNvSpPr>
            <a:spLocks noGrp="1" noChangeArrowheads="1"/>
          </p:cNvSpPr>
          <p:nvPr>
            <p:ph type="ftr" sz="quarter" idx="11"/>
          </p:nvPr>
        </p:nvSpPr>
        <p:spPr>
          <a:ln/>
        </p:spPr>
        <p:txBody>
          <a:bodyPr/>
          <a:lstStyle>
            <a:lvl1pPr>
              <a:defRPr/>
            </a:lvl1pPr>
          </a:lstStyle>
          <a:p>
            <a:pPr>
              <a:defRPr/>
            </a:pPr>
            <a:endParaRPr lang="tr-TR"/>
          </a:p>
        </p:txBody>
      </p:sp>
      <p:sp>
        <p:nvSpPr>
          <p:cNvPr id="4" name="Rectangle 6"/>
          <p:cNvSpPr>
            <a:spLocks noGrp="1" noChangeArrowheads="1"/>
          </p:cNvSpPr>
          <p:nvPr>
            <p:ph type="sldNum" sz="quarter" idx="12"/>
          </p:nvPr>
        </p:nvSpPr>
        <p:spPr>
          <a:ln/>
        </p:spPr>
        <p:txBody>
          <a:bodyPr/>
          <a:lstStyle>
            <a:lvl1pPr>
              <a:defRPr/>
            </a:lvl1pPr>
          </a:lstStyle>
          <a:p>
            <a:pPr>
              <a:defRPr/>
            </a:pPr>
            <a:fld id="{D75C06BE-9371-42D8-8D3E-0435D67246F7}"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6D905C5B-8973-44B4-915C-51D8D73A0014}"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986ABF03-1861-4ACA-8FB7-0E11A85D2812}"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4099"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410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pitchFamily="34" charset="0"/>
                <a:cs typeface="+mn-cs"/>
              </a:defRPr>
            </a:lvl1pPr>
          </a:lstStyle>
          <a:p>
            <a:pPr>
              <a:defRPr/>
            </a:pPr>
            <a:endParaRPr lang="tr-TR"/>
          </a:p>
        </p:txBody>
      </p:sp>
      <p:sp>
        <p:nvSpPr>
          <p:cNvPr id="410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pitchFamily="34" charset="0"/>
                <a:cs typeface="+mn-cs"/>
              </a:defRPr>
            </a:lvl1pPr>
          </a:lstStyle>
          <a:p>
            <a:pPr>
              <a:defRPr/>
            </a:pPr>
            <a:endParaRPr lang="tr-TR"/>
          </a:p>
        </p:txBody>
      </p:sp>
      <p:sp>
        <p:nvSpPr>
          <p:cNvPr id="410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pitchFamily="34" charset="0"/>
                <a:cs typeface="+mn-cs"/>
              </a:defRPr>
            </a:lvl1pPr>
          </a:lstStyle>
          <a:p>
            <a:pPr>
              <a:defRPr/>
            </a:pPr>
            <a:fld id="{DCFF00BA-2B20-4941-80EB-C2C3E50F5E1C}" type="slidenum">
              <a:rPr lang="tr-TR"/>
              <a:pPr>
                <a:defRPr/>
              </a:pPr>
              <a:t>‹#›</a:t>
            </a:fld>
            <a:endParaRPr lang="tr-TR"/>
          </a:p>
        </p:txBody>
      </p:sp>
    </p:spTree>
  </p:cSld>
  <p:clrMap bg1="dk2" tx1="lt1" bg2="dk1" tx2="lt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defRPr/>
            </a:pPr>
            <a:r>
              <a:rPr lang="tr-TR" dirty="0" smtClean="0"/>
              <a:t>İNTERNETTE ÜRÜN VE MARKA</a:t>
            </a:r>
            <a:endParaRPr lang="tr-TR" dirty="0"/>
          </a:p>
        </p:txBody>
      </p:sp>
      <p:sp>
        <p:nvSpPr>
          <p:cNvPr id="2051" name="Rectangle 3"/>
          <p:cNvSpPr>
            <a:spLocks noGrp="1" noChangeArrowheads="1"/>
          </p:cNvSpPr>
          <p:nvPr>
            <p:ph type="subTitle" idx="1"/>
          </p:nvPr>
        </p:nvSpPr>
        <p:spPr/>
        <p:txBody>
          <a:bodyPr/>
          <a:lstStyle/>
          <a:p>
            <a:pPr eaLnBrk="1" hangingPunct="1">
              <a:defRPr/>
            </a:pPr>
            <a:r>
              <a:rPr lang="tr-TR" dirty="0" err="1" smtClean="0"/>
              <a:t>Doç.Dr</a:t>
            </a:r>
            <a:r>
              <a:rPr lang="tr-TR" dirty="0" smtClean="0"/>
              <a:t>.Dilber Ulaş</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defRPr/>
            </a:pPr>
            <a:r>
              <a:rPr lang="tr-TR" sz="4000"/>
              <a:t>İNTERNETTE PAZARLAMA KARMASI -  7C</a:t>
            </a:r>
          </a:p>
        </p:txBody>
      </p:sp>
      <p:sp>
        <p:nvSpPr>
          <p:cNvPr id="18435" name="Rectangle 3"/>
          <p:cNvSpPr>
            <a:spLocks noGrp="1" noChangeArrowheads="1"/>
          </p:cNvSpPr>
          <p:nvPr>
            <p:ph type="body" idx="1"/>
          </p:nvPr>
        </p:nvSpPr>
        <p:spPr/>
        <p:txBody>
          <a:bodyPr/>
          <a:lstStyle/>
          <a:p>
            <a:pPr eaLnBrk="1" hangingPunct="1">
              <a:defRPr/>
            </a:pPr>
            <a:r>
              <a:rPr lang="tr-TR"/>
              <a:t>Topluluk                Community</a:t>
            </a:r>
          </a:p>
          <a:p>
            <a:pPr eaLnBrk="1" hangingPunct="1">
              <a:defRPr/>
            </a:pPr>
            <a:r>
              <a:rPr lang="tr-TR"/>
              <a:t>Bağlantı                Connection</a:t>
            </a:r>
          </a:p>
          <a:p>
            <a:pPr eaLnBrk="1" hangingPunct="1">
              <a:defRPr/>
            </a:pPr>
            <a:r>
              <a:rPr lang="tr-TR"/>
              <a:t>Müşteri hizmetleri  Customer service</a:t>
            </a:r>
          </a:p>
          <a:p>
            <a:pPr eaLnBrk="1" hangingPunct="1">
              <a:defRPr/>
            </a:pPr>
            <a:r>
              <a:rPr lang="tr-TR"/>
              <a:t>İletişim                 Communication</a:t>
            </a:r>
          </a:p>
          <a:p>
            <a:pPr eaLnBrk="1" hangingPunct="1">
              <a:defRPr/>
            </a:pPr>
            <a:r>
              <a:rPr lang="tr-TR"/>
              <a:t>İçerik                    Content</a:t>
            </a:r>
          </a:p>
          <a:p>
            <a:pPr eaLnBrk="1" hangingPunct="1">
              <a:defRPr/>
            </a:pPr>
            <a:r>
              <a:rPr lang="tr-TR"/>
              <a:t>Kişiselleştirme        Customize</a:t>
            </a:r>
          </a:p>
          <a:p>
            <a:pPr eaLnBrk="1" hangingPunct="1">
              <a:defRPr/>
            </a:pPr>
            <a:r>
              <a:rPr lang="tr-TR"/>
              <a:t>İnandırıcılık            Convince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500063" y="0"/>
            <a:ext cx="8258175" cy="762000"/>
          </a:xfrm>
        </p:spPr>
        <p:txBody>
          <a:bodyPr/>
          <a:lstStyle/>
          <a:p>
            <a:pPr eaLnBrk="1" hangingPunct="1">
              <a:defRPr/>
            </a:pPr>
            <a:r>
              <a:rPr lang="tr-TR" dirty="0" smtClean="0"/>
              <a:t>MAL-HİZMET </a:t>
            </a:r>
            <a:r>
              <a:rPr lang="tr-TR" dirty="0"/>
              <a:t>KARARLARI</a:t>
            </a:r>
          </a:p>
        </p:txBody>
      </p:sp>
      <p:sp>
        <p:nvSpPr>
          <p:cNvPr id="6147" name="Rectangle 3"/>
          <p:cNvSpPr>
            <a:spLocks noGrp="1" noChangeArrowheads="1"/>
          </p:cNvSpPr>
          <p:nvPr>
            <p:ph type="body" idx="1"/>
          </p:nvPr>
        </p:nvSpPr>
        <p:spPr>
          <a:xfrm>
            <a:off x="457200" y="1214438"/>
            <a:ext cx="8229600" cy="4881562"/>
          </a:xfrm>
        </p:spPr>
        <p:txBody>
          <a:bodyPr/>
          <a:lstStyle/>
          <a:p>
            <a:pPr eaLnBrk="1" hangingPunct="1">
              <a:lnSpc>
                <a:spcPct val="80000"/>
              </a:lnSpc>
              <a:defRPr/>
            </a:pPr>
            <a:r>
              <a:rPr lang="tr-TR" sz="2400" dirty="0"/>
              <a:t>Ürün geliştirme sürecinde ne değişti? (Aktif katılım, iki yönlü iletişim)</a:t>
            </a:r>
          </a:p>
          <a:p>
            <a:pPr eaLnBrk="1" hangingPunct="1">
              <a:lnSpc>
                <a:spcPct val="80000"/>
              </a:lnSpc>
              <a:defRPr/>
            </a:pPr>
            <a:endParaRPr lang="tr-TR" sz="2400" dirty="0"/>
          </a:p>
          <a:p>
            <a:pPr eaLnBrk="1" hangingPunct="1">
              <a:lnSpc>
                <a:spcPct val="80000"/>
              </a:lnSpc>
              <a:defRPr/>
            </a:pPr>
            <a:r>
              <a:rPr lang="tr-TR" sz="2400" dirty="0"/>
              <a:t>Kitle üretiminin yerini büyük miktarlarda müşteri isteklerine göre üretimin almasıyla birlikte, üreticiler bireysel tüketicilerin zevk ve ihtiyaçlarına uygun özel mal ve  hizmetler oluşturmak zorunda kalmışlardır.</a:t>
            </a:r>
          </a:p>
          <a:p>
            <a:pPr eaLnBrk="1" hangingPunct="1">
              <a:lnSpc>
                <a:spcPct val="80000"/>
              </a:lnSpc>
              <a:defRPr/>
            </a:pPr>
            <a:endParaRPr lang="tr-TR" sz="2400" dirty="0"/>
          </a:p>
          <a:p>
            <a:pPr eaLnBrk="1" hangingPunct="1">
              <a:lnSpc>
                <a:spcPct val="80000"/>
              </a:lnSpc>
              <a:defRPr/>
            </a:pPr>
            <a:r>
              <a:rPr lang="tr-TR" sz="2400" dirty="0"/>
              <a:t>Chrysler, özel müşteri siparişine bağlı olan bir arabayı 16 günde imal edebilmektedir.</a:t>
            </a:r>
          </a:p>
          <a:p>
            <a:pPr eaLnBrk="1" hangingPunct="1">
              <a:lnSpc>
                <a:spcPct val="80000"/>
              </a:lnSpc>
              <a:defRPr/>
            </a:pPr>
            <a:endParaRPr lang="tr-TR" sz="2400" dirty="0"/>
          </a:p>
          <a:p>
            <a:pPr eaLnBrk="1" hangingPunct="1">
              <a:lnSpc>
                <a:spcPct val="80000"/>
              </a:lnSpc>
              <a:defRPr/>
            </a:pPr>
            <a:r>
              <a:rPr lang="tr-TR" sz="2400" dirty="0"/>
              <a:t>Ürünler arasındaki bol çeşit ve türevler, onların fonksiyonlarından çok kişilerin bireysel tercihlerine kolaylık sağlayacak şekilde tasarlanmaktadır. Örneğin </a:t>
            </a:r>
            <a:r>
              <a:rPr lang="tr-TR" sz="2400" dirty="0" err="1"/>
              <a:t>Levi’s</a:t>
            </a:r>
            <a:r>
              <a:rPr lang="tr-TR" sz="2400" dirty="0"/>
              <a:t> in her beden bölümü için onlarca ölçü üreterek 49500 farklı kot pantolon sunumu yaptığı ve her müşterisinin kesin olarak tatmin olmasını amaçladığı bilinmektedir.</a:t>
            </a:r>
          </a:p>
          <a:p>
            <a:pPr eaLnBrk="1" hangingPunct="1">
              <a:lnSpc>
                <a:spcPct val="80000"/>
              </a:lnSpc>
              <a:defRPr/>
            </a:pPr>
            <a:endParaRPr lang="tr-TR" sz="2400" dirty="0"/>
          </a:p>
          <a:p>
            <a:pPr eaLnBrk="1" hangingPunct="1">
              <a:lnSpc>
                <a:spcPct val="80000"/>
              </a:lnSpc>
              <a:defRPr/>
            </a:pPr>
            <a:endParaRPr lang="tr-TR" sz="1800" dirty="0"/>
          </a:p>
          <a:p>
            <a:pPr eaLnBrk="1" hangingPunct="1">
              <a:lnSpc>
                <a:spcPct val="80000"/>
              </a:lnSpc>
              <a:defRPr/>
            </a:pPr>
            <a:endParaRPr lang="tr-TR" sz="1800" dirty="0"/>
          </a:p>
          <a:p>
            <a:pPr eaLnBrk="1" hangingPunct="1">
              <a:lnSpc>
                <a:spcPct val="80000"/>
              </a:lnSpc>
              <a:defRPr/>
            </a:pPr>
            <a:endParaRPr lang="tr-TR" sz="1800" dirty="0"/>
          </a:p>
          <a:p>
            <a:pPr eaLnBrk="1" hangingPunct="1">
              <a:lnSpc>
                <a:spcPct val="80000"/>
              </a:lnSpc>
              <a:defRPr/>
            </a:pPr>
            <a:endParaRPr lang="tr-TR" sz="1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defRPr/>
            </a:pPr>
            <a:r>
              <a:rPr lang="tr-TR" dirty="0" smtClean="0"/>
              <a:t>MAL-HİZMET </a:t>
            </a:r>
            <a:r>
              <a:rPr lang="tr-TR" dirty="0"/>
              <a:t>KARARLARI</a:t>
            </a:r>
          </a:p>
        </p:txBody>
      </p:sp>
      <p:sp>
        <p:nvSpPr>
          <p:cNvPr id="10243" name="Rectangle 3"/>
          <p:cNvSpPr>
            <a:spLocks noGrp="1" noChangeArrowheads="1"/>
          </p:cNvSpPr>
          <p:nvPr>
            <p:ph type="body" idx="1"/>
          </p:nvPr>
        </p:nvSpPr>
        <p:spPr/>
        <p:txBody>
          <a:bodyPr/>
          <a:lstStyle/>
          <a:p>
            <a:pPr eaLnBrk="1" hangingPunct="1">
              <a:lnSpc>
                <a:spcPct val="80000"/>
              </a:lnSpc>
              <a:defRPr/>
            </a:pPr>
            <a:r>
              <a:rPr lang="tr-TR" sz="2400" smtClean="0"/>
              <a:t>Her müşterinin spesifik ihtiyaçlarının dikkate alınması:</a:t>
            </a:r>
          </a:p>
          <a:p>
            <a:pPr eaLnBrk="1" hangingPunct="1">
              <a:lnSpc>
                <a:spcPct val="80000"/>
              </a:lnSpc>
              <a:buFont typeface="Wingdings" pitchFamily="2" charset="2"/>
              <a:buNone/>
              <a:defRPr/>
            </a:pPr>
            <a:endParaRPr lang="tr-TR" sz="2400" smtClean="0"/>
          </a:p>
          <a:p>
            <a:pPr eaLnBrk="1" hangingPunct="1">
              <a:lnSpc>
                <a:spcPct val="80000"/>
              </a:lnSpc>
              <a:defRPr/>
            </a:pPr>
            <a:r>
              <a:rPr lang="tr-TR" sz="2400" smtClean="0"/>
              <a:t>Müşteriye özel ürün ve hizmetlerin geliştirilmesi,</a:t>
            </a:r>
          </a:p>
          <a:p>
            <a:pPr eaLnBrk="1" hangingPunct="1">
              <a:lnSpc>
                <a:spcPct val="80000"/>
              </a:lnSpc>
              <a:buFont typeface="Wingdings" pitchFamily="2" charset="2"/>
              <a:buNone/>
              <a:defRPr/>
            </a:pPr>
            <a:endParaRPr lang="tr-TR" sz="2400" smtClean="0"/>
          </a:p>
          <a:p>
            <a:pPr eaLnBrk="1" hangingPunct="1">
              <a:lnSpc>
                <a:spcPct val="80000"/>
              </a:lnSpc>
              <a:defRPr/>
            </a:pPr>
            <a:r>
              <a:rPr lang="tr-TR" sz="2400" smtClean="0"/>
              <a:t>Müşterilerle yakın diyaloglarla, pazarlama bilgi ve know- how sisteminin oluşturulması</a:t>
            </a:r>
          </a:p>
          <a:p>
            <a:pPr eaLnBrk="1" hangingPunct="1">
              <a:lnSpc>
                <a:spcPct val="80000"/>
              </a:lnSpc>
              <a:defRPr/>
            </a:pPr>
            <a:endParaRPr lang="tr-TR" sz="2400" smtClean="0"/>
          </a:p>
          <a:p>
            <a:pPr eaLnBrk="1" hangingPunct="1">
              <a:lnSpc>
                <a:spcPct val="80000"/>
              </a:lnSpc>
              <a:defRPr/>
            </a:pPr>
            <a:r>
              <a:rPr lang="tr-TR" sz="2400" smtClean="0"/>
              <a:t>Kısaca; İnternet ortamında pazarlama ile tüketicilerin tercih eğilimleri, bir takım alışkanlıkları ve demografik özellikleri takip edilebilir, bu bilgilerden istifade edilerek ürün veya hizmet satın alanla, satan arasında “kişiye özel” ticari ilişki kurulabilmektedir.</a:t>
            </a:r>
          </a:p>
          <a:p>
            <a:pPr eaLnBrk="1" hangingPunct="1">
              <a:lnSpc>
                <a:spcPct val="80000"/>
              </a:lnSpc>
              <a:defRPr/>
            </a:pPr>
            <a:endParaRPr lang="tr-TR" sz="240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defRPr/>
            </a:pPr>
            <a:r>
              <a:rPr lang="tr-TR"/>
              <a:t>.</a:t>
            </a:r>
          </a:p>
        </p:txBody>
      </p:sp>
      <p:sp>
        <p:nvSpPr>
          <p:cNvPr id="25603" name="Rectangle 3"/>
          <p:cNvSpPr>
            <a:spLocks noGrp="1" noChangeArrowheads="1"/>
          </p:cNvSpPr>
          <p:nvPr>
            <p:ph type="body" idx="1"/>
          </p:nvPr>
        </p:nvSpPr>
        <p:spPr/>
        <p:txBody>
          <a:bodyPr/>
          <a:lstStyle/>
          <a:p>
            <a:pPr eaLnBrk="1" hangingPunct="1">
              <a:defRPr/>
            </a:pPr>
            <a:r>
              <a:rPr lang="tr-TR"/>
              <a:t>.</a:t>
            </a:r>
          </a:p>
        </p:txBody>
      </p:sp>
      <p:sp>
        <p:nvSpPr>
          <p:cNvPr id="25604" name="Rectangle 2"/>
          <p:cNvSpPr>
            <a:spLocks noChangeArrowheads="1"/>
          </p:cNvSpPr>
          <p:nvPr/>
        </p:nvSpPr>
        <p:spPr bwMode="auto">
          <a:xfrm>
            <a:off x="457200" y="274638"/>
            <a:ext cx="8229600" cy="850900"/>
          </a:xfrm>
          <a:prstGeom prst="rect">
            <a:avLst/>
          </a:prstGeom>
          <a:noFill/>
          <a:ln w="9525">
            <a:noFill/>
            <a:miter lim="800000"/>
            <a:headEnd/>
            <a:tailEnd/>
          </a:ln>
        </p:spPr>
        <p:txBody>
          <a:bodyPr anchor="ctr"/>
          <a:lstStyle/>
          <a:p>
            <a:pPr algn="ctr">
              <a:defRPr/>
            </a:pPr>
            <a:r>
              <a:rPr lang="tr-TR" sz="3200">
                <a:solidFill>
                  <a:schemeClr val="tx2"/>
                </a:solidFill>
                <a:effectLst>
                  <a:outerShdw blurRad="38100" dist="38100" dir="2700000" algn="tl">
                    <a:srgbClr val="000000"/>
                  </a:outerShdw>
                </a:effectLst>
                <a:cs typeface="+mn-cs"/>
              </a:rPr>
              <a:t>MALLA İLGİLİ KAVRAMLAR</a:t>
            </a:r>
          </a:p>
        </p:txBody>
      </p:sp>
      <p:sp>
        <p:nvSpPr>
          <p:cNvPr id="25605" name="Rectangle 3"/>
          <p:cNvSpPr>
            <a:spLocks noChangeArrowheads="1"/>
          </p:cNvSpPr>
          <p:nvPr/>
        </p:nvSpPr>
        <p:spPr bwMode="auto">
          <a:xfrm>
            <a:off x="457200" y="1196975"/>
            <a:ext cx="8229600" cy="5661025"/>
          </a:xfrm>
          <a:prstGeom prst="rect">
            <a:avLst/>
          </a:prstGeom>
          <a:noFill/>
          <a:ln w="9525">
            <a:noFill/>
            <a:miter lim="800000"/>
            <a:headEnd/>
            <a:tailEnd/>
          </a:ln>
        </p:spPr>
        <p:txBody>
          <a:bodyPr/>
          <a:lstStyle/>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None/>
              <a:defRPr/>
            </a:pPr>
            <a:endParaRPr lang="tr-TR" sz="14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14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6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None/>
              <a:defRPr/>
            </a:pPr>
            <a:r>
              <a:rPr lang="tr-TR" sz="1400">
                <a:effectLst>
                  <a:outerShdw blurRad="38100" dist="38100" dir="2700000" algn="tl">
                    <a:srgbClr val="000000"/>
                  </a:outerShdw>
                </a:effectLst>
                <a:cs typeface="+mn-cs"/>
              </a:rPr>
              <a:t>       </a:t>
            </a:r>
          </a:p>
          <a:p>
            <a:pPr marL="342900" indent="-342900">
              <a:lnSpc>
                <a:spcPct val="80000"/>
              </a:lnSpc>
              <a:spcBef>
                <a:spcPct val="20000"/>
              </a:spcBef>
              <a:buClr>
                <a:schemeClr val="hlink"/>
              </a:buClr>
              <a:buSzPct val="65000"/>
              <a:buFont typeface="Wingdings" pitchFamily="2" charset="2"/>
              <a:buNone/>
              <a:defRPr/>
            </a:pPr>
            <a:endParaRPr lang="tr-TR" sz="14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None/>
              <a:defRPr/>
            </a:pPr>
            <a:r>
              <a:rPr lang="tr-TR" sz="1400">
                <a:effectLst>
                  <a:outerShdw blurRad="38100" dist="38100" dir="2700000" algn="tl">
                    <a:srgbClr val="000000"/>
                  </a:outerShdw>
                </a:effectLst>
                <a:cs typeface="+mn-cs"/>
              </a:rPr>
              <a:t>   Malın Boyutları</a:t>
            </a:r>
          </a:p>
          <a:p>
            <a:pPr marL="342900" indent="-342900">
              <a:lnSpc>
                <a:spcPct val="80000"/>
              </a:lnSpc>
              <a:spcBef>
                <a:spcPct val="20000"/>
              </a:spcBef>
              <a:buClr>
                <a:schemeClr val="hlink"/>
              </a:buClr>
              <a:buSzPct val="65000"/>
              <a:buFont typeface="Wingdings" pitchFamily="2" charset="2"/>
              <a:buChar char="n"/>
              <a:defRPr/>
            </a:pPr>
            <a:endParaRPr lang="tr-TR" sz="6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6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a:p>
            <a:pPr marL="342900" indent="-342900">
              <a:lnSpc>
                <a:spcPct val="80000"/>
              </a:lnSpc>
              <a:spcBef>
                <a:spcPct val="20000"/>
              </a:spcBef>
              <a:buClr>
                <a:schemeClr val="hlink"/>
              </a:buClr>
              <a:buSzPct val="65000"/>
              <a:buFont typeface="Wingdings" pitchFamily="2" charset="2"/>
              <a:buChar char="n"/>
              <a:defRPr/>
            </a:pPr>
            <a:endParaRPr lang="tr-TR" sz="800">
              <a:effectLst>
                <a:outerShdw blurRad="38100" dist="38100" dir="2700000" algn="tl">
                  <a:srgbClr val="000000"/>
                </a:outerShdw>
              </a:effectLst>
              <a:cs typeface="+mn-cs"/>
            </a:endParaRPr>
          </a:p>
        </p:txBody>
      </p:sp>
      <p:pic>
        <p:nvPicPr>
          <p:cNvPr id="9222" name="Picture 4"/>
          <p:cNvPicPr>
            <a:picLocks noChangeAspect="1" noChangeArrowheads="1"/>
          </p:cNvPicPr>
          <p:nvPr/>
        </p:nvPicPr>
        <p:blipFill>
          <a:blip r:embed="rId2"/>
          <a:srcRect/>
          <a:stretch>
            <a:fillRect/>
          </a:stretch>
        </p:blipFill>
        <p:spPr bwMode="auto">
          <a:xfrm>
            <a:off x="357188" y="1000125"/>
            <a:ext cx="8572500" cy="542925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defRPr/>
            </a:pPr>
            <a:r>
              <a:rPr lang="tr-TR" sz="3200"/>
              <a:t>MALLA İLGİLİ KAVRAMLAR</a:t>
            </a:r>
          </a:p>
        </p:txBody>
      </p:sp>
      <p:sp>
        <p:nvSpPr>
          <p:cNvPr id="26627" name="Rectangle 3"/>
          <p:cNvSpPr>
            <a:spLocks noGrp="1" noChangeArrowheads="1"/>
          </p:cNvSpPr>
          <p:nvPr>
            <p:ph type="body" idx="1"/>
          </p:nvPr>
        </p:nvSpPr>
        <p:spPr/>
        <p:txBody>
          <a:bodyPr/>
          <a:lstStyle/>
          <a:p>
            <a:pPr eaLnBrk="1" hangingPunct="1">
              <a:defRPr/>
            </a:pPr>
            <a:r>
              <a:rPr lang="tr-TR" sz="2400" b="1" dirty="0"/>
              <a:t>Öz ürün</a:t>
            </a:r>
            <a:r>
              <a:rPr lang="tr-TR" sz="2400" dirty="0"/>
              <a:t>(</a:t>
            </a:r>
            <a:r>
              <a:rPr lang="tr-TR" sz="2400" dirty="0" err="1"/>
              <a:t>Core</a:t>
            </a:r>
            <a:r>
              <a:rPr lang="tr-TR" sz="2400" dirty="0"/>
              <a:t>), tüketicinin bir malı satın alırken elde etmeyi umduğu yararlar toplamını ifade eder</a:t>
            </a:r>
            <a:r>
              <a:rPr lang="tr-TR" sz="2400" dirty="0" smtClean="0"/>
              <a:t>.</a:t>
            </a:r>
          </a:p>
          <a:p>
            <a:pPr eaLnBrk="1" hangingPunct="1">
              <a:defRPr/>
            </a:pPr>
            <a:endParaRPr lang="tr-TR" sz="2400" dirty="0" smtClean="0"/>
          </a:p>
          <a:p>
            <a:pPr eaLnBrk="1" hangingPunct="1">
              <a:defRPr/>
            </a:pPr>
            <a:r>
              <a:rPr lang="tr-TR" sz="2400" b="1" dirty="0" smtClean="0"/>
              <a:t>Somut ürün</a:t>
            </a:r>
            <a:r>
              <a:rPr lang="tr-TR" sz="2400" dirty="0" smtClean="0"/>
              <a:t>, öz ürünü çevreleyen fiziki görünümü ifade eder. Fiziki görünümü zengin gösterme, tüketicinin algılamasını sağlama, öz ürüne bir de estetik katma gibi işlevlere sahiptir. </a:t>
            </a:r>
          </a:p>
          <a:p>
            <a:pPr eaLnBrk="1" hangingPunct="1">
              <a:defRPr/>
            </a:pPr>
            <a:endParaRPr lang="tr-TR" sz="2400" dirty="0" smtClean="0"/>
          </a:p>
          <a:p>
            <a:pPr eaLnBrk="1" hangingPunct="1">
              <a:defRPr/>
            </a:pPr>
            <a:r>
              <a:rPr lang="tr-TR" sz="2400" b="1" dirty="0" smtClean="0"/>
              <a:t>Zenginleştirilmiş </a:t>
            </a:r>
            <a:r>
              <a:rPr lang="tr-TR" sz="2400" b="1" dirty="0"/>
              <a:t>ürün</a:t>
            </a:r>
            <a:r>
              <a:rPr lang="tr-TR" sz="2400" dirty="0"/>
              <a:t>, öz ürünle birlikte sunulan destekleyici hizmetleri ifade eder. Rekabet açısından ürünün zenginleştirilmesi son derece önemlidir.</a:t>
            </a:r>
          </a:p>
          <a:p>
            <a:pPr eaLnBrk="1" hangingPunct="1">
              <a:defRPr/>
            </a:pPr>
            <a:endParaRPr lang="tr-TR"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defRPr/>
            </a:pPr>
            <a:r>
              <a:rPr lang="tr-TR">
                <a:solidFill>
                  <a:schemeClr val="hlink"/>
                </a:solidFill>
              </a:rPr>
              <a:t>.</a:t>
            </a:r>
          </a:p>
        </p:txBody>
      </p:sp>
      <p:sp>
        <p:nvSpPr>
          <p:cNvPr id="22531" name="Rectangle 3"/>
          <p:cNvSpPr>
            <a:spLocks noGrp="1" noChangeArrowheads="1"/>
          </p:cNvSpPr>
          <p:nvPr>
            <p:ph type="body" idx="1"/>
          </p:nvPr>
        </p:nvSpPr>
        <p:spPr/>
        <p:txBody>
          <a:bodyPr/>
          <a:lstStyle/>
          <a:p>
            <a:pPr eaLnBrk="1" hangingPunct="1">
              <a:defRPr/>
            </a:pPr>
            <a:r>
              <a:rPr lang="tr-TR"/>
              <a:t>.</a:t>
            </a:r>
          </a:p>
        </p:txBody>
      </p:sp>
      <p:sp>
        <p:nvSpPr>
          <p:cNvPr id="11268" name="Rectangle 23"/>
          <p:cNvSpPr>
            <a:spLocks noChangeArrowheads="1"/>
          </p:cNvSpPr>
          <p:nvPr/>
        </p:nvSpPr>
        <p:spPr bwMode="auto">
          <a:xfrm>
            <a:off x="0" y="3429000"/>
            <a:ext cx="9144000" cy="0"/>
          </a:xfrm>
          <a:prstGeom prst="rect">
            <a:avLst/>
          </a:prstGeom>
          <a:noFill/>
          <a:ln w="9525">
            <a:noFill/>
            <a:miter lim="800000"/>
            <a:headEnd/>
            <a:tailEnd/>
          </a:ln>
        </p:spPr>
        <p:txBody>
          <a:bodyPr wrap="none" anchor="ctr">
            <a:spAutoFit/>
          </a:bodyPr>
          <a:lstStyle/>
          <a:p>
            <a:endParaRPr kumimoji="1" lang="tr-TR" sz="2400">
              <a:latin typeface="Times New Roman" pitchFamily="18" charset="0"/>
            </a:endParaRPr>
          </a:p>
        </p:txBody>
      </p:sp>
      <p:sp>
        <p:nvSpPr>
          <p:cNvPr id="11269" name="Oval 66"/>
          <p:cNvSpPr>
            <a:spLocks noChangeArrowheads="1"/>
          </p:cNvSpPr>
          <p:nvPr/>
        </p:nvSpPr>
        <p:spPr bwMode="auto">
          <a:xfrm>
            <a:off x="1000125" y="1000125"/>
            <a:ext cx="5832475" cy="4608513"/>
          </a:xfrm>
          <a:prstGeom prst="ellipse">
            <a:avLst/>
          </a:prstGeom>
          <a:solidFill>
            <a:srgbClr val="FFCC00"/>
          </a:solidFill>
          <a:ln w="9525">
            <a:solidFill>
              <a:schemeClr val="tx1"/>
            </a:solidFill>
            <a:round/>
            <a:headEnd/>
            <a:tailEnd/>
          </a:ln>
        </p:spPr>
        <p:txBody>
          <a:bodyPr wrap="none" anchor="ctr"/>
          <a:lstStyle/>
          <a:p>
            <a:endParaRPr kumimoji="1" lang="tr-TR">
              <a:latin typeface="Times New Roman" pitchFamily="18" charset="0"/>
            </a:endParaRPr>
          </a:p>
        </p:txBody>
      </p:sp>
      <p:sp>
        <p:nvSpPr>
          <p:cNvPr id="11270" name="Oval 67"/>
          <p:cNvSpPr>
            <a:spLocks noChangeArrowheads="1"/>
          </p:cNvSpPr>
          <p:nvPr/>
        </p:nvSpPr>
        <p:spPr bwMode="auto">
          <a:xfrm>
            <a:off x="1357313" y="1844675"/>
            <a:ext cx="5072062" cy="3240088"/>
          </a:xfrm>
          <a:prstGeom prst="ellipse">
            <a:avLst/>
          </a:prstGeom>
          <a:solidFill>
            <a:srgbClr val="FFFF99"/>
          </a:solidFill>
          <a:ln w="9525">
            <a:solidFill>
              <a:schemeClr val="tx1"/>
            </a:solidFill>
            <a:round/>
            <a:headEnd/>
            <a:tailEnd/>
          </a:ln>
        </p:spPr>
        <p:txBody>
          <a:bodyPr wrap="none" anchor="ctr"/>
          <a:lstStyle/>
          <a:p>
            <a:endParaRPr kumimoji="1" lang="tr-TR">
              <a:latin typeface="Times New Roman" pitchFamily="18" charset="0"/>
            </a:endParaRPr>
          </a:p>
        </p:txBody>
      </p:sp>
      <p:sp>
        <p:nvSpPr>
          <p:cNvPr id="11271" name="Text Box 68"/>
          <p:cNvSpPr txBox="1">
            <a:spLocks noChangeArrowheads="1"/>
          </p:cNvSpPr>
          <p:nvPr/>
        </p:nvSpPr>
        <p:spPr bwMode="auto">
          <a:xfrm>
            <a:off x="3214688" y="2997200"/>
            <a:ext cx="1501775" cy="788988"/>
          </a:xfrm>
          <a:prstGeom prst="rect">
            <a:avLst/>
          </a:prstGeom>
          <a:solidFill>
            <a:srgbClr val="FFFF00"/>
          </a:solidFill>
          <a:ln w="9525">
            <a:solidFill>
              <a:srgbClr val="000000"/>
            </a:solidFill>
            <a:miter lim="800000"/>
            <a:headEnd/>
            <a:tailEnd/>
          </a:ln>
        </p:spPr>
        <p:txBody>
          <a:bodyPr/>
          <a:lstStyle/>
          <a:p>
            <a:pPr algn="ctr"/>
            <a:r>
              <a:rPr kumimoji="1" lang="tr-TR" sz="1400">
                <a:solidFill>
                  <a:schemeClr val="accent2"/>
                </a:solidFill>
                <a:latin typeface="Times New Roman" pitchFamily="18" charset="0"/>
              </a:rPr>
              <a:t>Asıl (Öz)</a:t>
            </a:r>
          </a:p>
          <a:p>
            <a:pPr algn="ctr"/>
            <a:r>
              <a:rPr kumimoji="1" lang="tr-TR" sz="1400">
                <a:solidFill>
                  <a:schemeClr val="accent2"/>
                </a:solidFill>
                <a:latin typeface="Times New Roman" pitchFamily="18" charset="0"/>
              </a:rPr>
              <a:t>Yarar ya da hizmet</a:t>
            </a:r>
          </a:p>
        </p:txBody>
      </p:sp>
      <p:sp>
        <p:nvSpPr>
          <p:cNvPr id="11272" name="Text Box 69"/>
          <p:cNvSpPr txBox="1">
            <a:spLocks noChangeArrowheads="1"/>
          </p:cNvSpPr>
          <p:nvPr/>
        </p:nvSpPr>
        <p:spPr bwMode="auto">
          <a:xfrm>
            <a:off x="5651500" y="714375"/>
            <a:ext cx="2063750" cy="633413"/>
          </a:xfrm>
          <a:prstGeom prst="rect">
            <a:avLst/>
          </a:prstGeom>
          <a:solidFill>
            <a:srgbClr val="CCFFCC"/>
          </a:solidFill>
          <a:ln w="9525">
            <a:solidFill>
              <a:srgbClr val="000000"/>
            </a:solidFill>
            <a:miter lim="800000"/>
            <a:headEnd/>
            <a:tailEnd/>
          </a:ln>
        </p:spPr>
        <p:txBody>
          <a:bodyPr/>
          <a:lstStyle/>
          <a:p>
            <a:pPr algn="ctr"/>
            <a:r>
              <a:rPr kumimoji="1" lang="tr-TR" sz="1600" b="1">
                <a:solidFill>
                  <a:schemeClr val="accent2"/>
                </a:solidFill>
                <a:latin typeface="Times New Roman" pitchFamily="18" charset="0"/>
              </a:rPr>
              <a:t>Zenginleştirilmiş</a:t>
            </a:r>
          </a:p>
          <a:p>
            <a:pPr algn="ctr"/>
            <a:r>
              <a:rPr kumimoji="1" lang="tr-TR" sz="1600" b="1">
                <a:solidFill>
                  <a:schemeClr val="accent2"/>
                </a:solidFill>
                <a:latin typeface="Times New Roman" pitchFamily="18" charset="0"/>
              </a:rPr>
              <a:t>Ürün</a:t>
            </a:r>
            <a:endParaRPr kumimoji="1" lang="tr-TR" sz="1600">
              <a:solidFill>
                <a:schemeClr val="accent2"/>
              </a:solidFill>
              <a:latin typeface="Times New Roman" pitchFamily="18" charset="0"/>
            </a:endParaRPr>
          </a:p>
        </p:txBody>
      </p:sp>
      <p:sp>
        <p:nvSpPr>
          <p:cNvPr id="11273" name="Text Box 70"/>
          <p:cNvSpPr txBox="1">
            <a:spLocks noChangeArrowheads="1"/>
          </p:cNvSpPr>
          <p:nvPr/>
        </p:nvSpPr>
        <p:spPr bwMode="auto">
          <a:xfrm>
            <a:off x="3635375" y="5876925"/>
            <a:ext cx="1793875" cy="981075"/>
          </a:xfrm>
          <a:prstGeom prst="rect">
            <a:avLst/>
          </a:prstGeom>
          <a:solidFill>
            <a:srgbClr val="CCFFCC"/>
          </a:solidFill>
          <a:ln w="9525">
            <a:solidFill>
              <a:srgbClr val="000000"/>
            </a:solidFill>
            <a:miter lim="800000"/>
            <a:headEnd/>
            <a:tailEnd/>
          </a:ln>
        </p:spPr>
        <p:txBody>
          <a:bodyPr/>
          <a:lstStyle/>
          <a:p>
            <a:pPr algn="ctr"/>
            <a:r>
              <a:rPr kumimoji="1" lang="tr-TR" sz="1600" b="1">
                <a:solidFill>
                  <a:schemeClr val="accent2"/>
                </a:solidFill>
                <a:latin typeface="Times New Roman" pitchFamily="18" charset="0"/>
              </a:rPr>
              <a:t>Ürün iletişimi ve imajı</a:t>
            </a:r>
            <a:endParaRPr kumimoji="1" lang="tr-TR" sz="1600">
              <a:solidFill>
                <a:schemeClr val="accent2"/>
              </a:solidFill>
              <a:latin typeface="Times New Roman" pitchFamily="18" charset="0"/>
            </a:endParaRPr>
          </a:p>
        </p:txBody>
      </p:sp>
      <p:sp>
        <p:nvSpPr>
          <p:cNvPr id="11274" name="Text Box 71"/>
          <p:cNvSpPr txBox="1">
            <a:spLocks noChangeArrowheads="1"/>
          </p:cNvSpPr>
          <p:nvPr/>
        </p:nvSpPr>
        <p:spPr bwMode="auto">
          <a:xfrm>
            <a:off x="468313" y="4724400"/>
            <a:ext cx="1389062" cy="776288"/>
          </a:xfrm>
          <a:prstGeom prst="rect">
            <a:avLst/>
          </a:prstGeom>
          <a:solidFill>
            <a:srgbClr val="CCFFCC"/>
          </a:solidFill>
          <a:ln w="9525">
            <a:solidFill>
              <a:srgbClr val="000000"/>
            </a:solidFill>
            <a:miter lim="800000"/>
            <a:headEnd/>
            <a:tailEnd/>
          </a:ln>
        </p:spPr>
        <p:txBody>
          <a:bodyPr/>
          <a:lstStyle/>
          <a:p>
            <a:pPr algn="ctr"/>
            <a:r>
              <a:rPr kumimoji="1" lang="tr-TR" sz="1600" b="1">
                <a:solidFill>
                  <a:schemeClr val="accent2"/>
                </a:solidFill>
                <a:latin typeface="Times New Roman" pitchFamily="18" charset="0"/>
              </a:rPr>
              <a:t>Asıl (öz)</a:t>
            </a:r>
          </a:p>
          <a:p>
            <a:pPr algn="ctr"/>
            <a:r>
              <a:rPr kumimoji="1" lang="tr-TR" sz="1600" b="1">
                <a:solidFill>
                  <a:schemeClr val="accent2"/>
                </a:solidFill>
                <a:latin typeface="Times New Roman" pitchFamily="18" charset="0"/>
              </a:rPr>
              <a:t>Ürün</a:t>
            </a:r>
            <a:endParaRPr kumimoji="1" lang="tr-TR" sz="1600">
              <a:solidFill>
                <a:schemeClr val="accent2"/>
              </a:solidFill>
              <a:latin typeface="Times New Roman" pitchFamily="18" charset="0"/>
            </a:endParaRPr>
          </a:p>
        </p:txBody>
      </p:sp>
      <p:sp>
        <p:nvSpPr>
          <p:cNvPr id="11275" name="Oval 73"/>
          <p:cNvSpPr>
            <a:spLocks noChangeArrowheads="1"/>
          </p:cNvSpPr>
          <p:nvPr/>
        </p:nvSpPr>
        <p:spPr bwMode="auto">
          <a:xfrm>
            <a:off x="2411413" y="2492375"/>
            <a:ext cx="3168650" cy="1873250"/>
          </a:xfrm>
          <a:prstGeom prst="ellipse">
            <a:avLst/>
          </a:prstGeom>
          <a:noFill/>
          <a:ln w="9525">
            <a:solidFill>
              <a:schemeClr val="tx1"/>
            </a:solidFill>
            <a:round/>
            <a:headEnd/>
            <a:tailEnd/>
          </a:ln>
        </p:spPr>
        <p:txBody>
          <a:bodyPr wrap="none" anchor="ctr"/>
          <a:lstStyle/>
          <a:p>
            <a:endParaRPr kumimoji="1" lang="tr-TR">
              <a:latin typeface="Times New Roman" pitchFamily="18" charset="0"/>
            </a:endParaRPr>
          </a:p>
        </p:txBody>
      </p:sp>
      <p:sp>
        <p:nvSpPr>
          <p:cNvPr id="11276" name="Line 74"/>
          <p:cNvSpPr>
            <a:spLocks noChangeShapeType="1"/>
          </p:cNvSpPr>
          <p:nvPr/>
        </p:nvSpPr>
        <p:spPr bwMode="auto">
          <a:xfrm flipV="1">
            <a:off x="928688" y="3429000"/>
            <a:ext cx="2592387" cy="1223963"/>
          </a:xfrm>
          <a:prstGeom prst="line">
            <a:avLst/>
          </a:prstGeom>
          <a:noFill/>
          <a:ln w="9525">
            <a:solidFill>
              <a:schemeClr val="tx1"/>
            </a:solidFill>
            <a:round/>
            <a:headEnd/>
            <a:tailEnd type="triangle" w="med" len="med"/>
          </a:ln>
        </p:spPr>
        <p:txBody>
          <a:bodyPr/>
          <a:lstStyle/>
          <a:p>
            <a:endParaRPr lang="tr-TR"/>
          </a:p>
        </p:txBody>
      </p:sp>
      <p:sp>
        <p:nvSpPr>
          <p:cNvPr id="11277" name="Text Box 75"/>
          <p:cNvSpPr txBox="1">
            <a:spLocks noChangeArrowheads="1"/>
          </p:cNvSpPr>
          <p:nvPr/>
        </p:nvSpPr>
        <p:spPr bwMode="auto">
          <a:xfrm>
            <a:off x="2928938" y="4500563"/>
            <a:ext cx="1549400" cy="354012"/>
          </a:xfrm>
          <a:prstGeom prst="rect">
            <a:avLst/>
          </a:prstGeom>
          <a:noFill/>
          <a:ln w="9525">
            <a:noFill/>
            <a:miter lim="800000"/>
            <a:headEnd/>
            <a:tailEnd/>
          </a:ln>
        </p:spPr>
        <p:txBody>
          <a:bodyPr/>
          <a:lstStyle/>
          <a:p>
            <a:r>
              <a:rPr kumimoji="1" lang="tr-TR" sz="1600">
                <a:solidFill>
                  <a:schemeClr val="accent2"/>
                </a:solidFill>
                <a:latin typeface="Times New Roman" pitchFamily="18" charset="0"/>
              </a:rPr>
              <a:t>Garanti</a:t>
            </a:r>
          </a:p>
        </p:txBody>
      </p:sp>
      <p:sp>
        <p:nvSpPr>
          <p:cNvPr id="11278" name="Text Box 76"/>
          <p:cNvSpPr txBox="1">
            <a:spLocks noChangeArrowheads="1"/>
          </p:cNvSpPr>
          <p:nvPr/>
        </p:nvSpPr>
        <p:spPr bwMode="auto">
          <a:xfrm>
            <a:off x="5508625" y="3500438"/>
            <a:ext cx="1206500" cy="357187"/>
          </a:xfrm>
          <a:prstGeom prst="rect">
            <a:avLst/>
          </a:prstGeom>
          <a:noFill/>
          <a:ln w="9525">
            <a:noFill/>
            <a:miter lim="800000"/>
            <a:headEnd/>
            <a:tailEnd/>
          </a:ln>
        </p:spPr>
        <p:txBody>
          <a:bodyPr/>
          <a:lstStyle/>
          <a:p>
            <a:r>
              <a:rPr kumimoji="1" lang="tr-TR" sz="1400">
                <a:solidFill>
                  <a:schemeClr val="accent2"/>
                </a:solidFill>
                <a:latin typeface="Times New Roman" pitchFamily="18" charset="0"/>
              </a:rPr>
              <a:t>Satış</a:t>
            </a:r>
          </a:p>
          <a:p>
            <a:r>
              <a:rPr kumimoji="1" lang="tr-TR" sz="1400">
                <a:solidFill>
                  <a:schemeClr val="accent2"/>
                </a:solidFill>
                <a:latin typeface="Times New Roman" pitchFamily="18" charset="0"/>
              </a:rPr>
              <a:t>Sonrası</a:t>
            </a:r>
          </a:p>
          <a:p>
            <a:r>
              <a:rPr kumimoji="1" lang="tr-TR" sz="1400">
                <a:solidFill>
                  <a:schemeClr val="accent2"/>
                </a:solidFill>
                <a:latin typeface="Times New Roman" pitchFamily="18" charset="0"/>
              </a:rPr>
              <a:t>Hizmet</a:t>
            </a:r>
          </a:p>
        </p:txBody>
      </p:sp>
      <p:sp>
        <p:nvSpPr>
          <p:cNvPr id="11279" name="Text Box 77"/>
          <p:cNvSpPr txBox="1">
            <a:spLocks noChangeArrowheads="1"/>
          </p:cNvSpPr>
          <p:nvPr/>
        </p:nvSpPr>
        <p:spPr bwMode="auto">
          <a:xfrm>
            <a:off x="3419475" y="1989138"/>
            <a:ext cx="1509713" cy="511175"/>
          </a:xfrm>
          <a:prstGeom prst="rect">
            <a:avLst/>
          </a:prstGeom>
          <a:noFill/>
          <a:ln w="9525">
            <a:noFill/>
            <a:miter lim="800000"/>
            <a:headEnd/>
            <a:tailEnd/>
          </a:ln>
        </p:spPr>
        <p:txBody>
          <a:bodyPr/>
          <a:lstStyle/>
          <a:p>
            <a:r>
              <a:rPr kumimoji="1" lang="tr-TR" sz="1600">
                <a:solidFill>
                  <a:schemeClr val="accent2"/>
                </a:solidFill>
                <a:latin typeface="Times New Roman" pitchFamily="18" charset="0"/>
              </a:rPr>
              <a:t>Monte etme (Kurma)</a:t>
            </a:r>
          </a:p>
        </p:txBody>
      </p:sp>
      <p:sp>
        <p:nvSpPr>
          <p:cNvPr id="11280" name="Text Box 78"/>
          <p:cNvSpPr txBox="1">
            <a:spLocks noChangeArrowheads="1"/>
          </p:cNvSpPr>
          <p:nvPr/>
        </p:nvSpPr>
        <p:spPr bwMode="auto">
          <a:xfrm>
            <a:off x="1643063" y="2571750"/>
            <a:ext cx="1603375" cy="857250"/>
          </a:xfrm>
          <a:prstGeom prst="rect">
            <a:avLst/>
          </a:prstGeom>
          <a:noFill/>
          <a:ln w="9525">
            <a:noFill/>
            <a:miter lim="800000"/>
            <a:headEnd/>
            <a:tailEnd/>
          </a:ln>
        </p:spPr>
        <p:txBody>
          <a:bodyPr/>
          <a:lstStyle/>
          <a:p>
            <a:r>
              <a:rPr kumimoji="1" lang="tr-TR" sz="1600">
                <a:solidFill>
                  <a:schemeClr val="accent2"/>
                </a:solidFill>
                <a:latin typeface="Times New Roman" pitchFamily="18" charset="0"/>
              </a:rPr>
              <a:t>Teslimat</a:t>
            </a:r>
          </a:p>
          <a:p>
            <a:r>
              <a:rPr kumimoji="1" lang="tr-TR" sz="1600">
                <a:solidFill>
                  <a:schemeClr val="accent2"/>
                </a:solidFill>
                <a:latin typeface="Times New Roman" pitchFamily="18" charset="0"/>
              </a:rPr>
              <a:t>Ve</a:t>
            </a:r>
          </a:p>
          <a:p>
            <a:r>
              <a:rPr kumimoji="1" lang="tr-TR" sz="1600">
                <a:solidFill>
                  <a:schemeClr val="accent2"/>
                </a:solidFill>
                <a:latin typeface="Times New Roman" pitchFamily="18" charset="0"/>
              </a:rPr>
              <a:t>Kredi</a:t>
            </a:r>
          </a:p>
        </p:txBody>
      </p:sp>
      <p:sp>
        <p:nvSpPr>
          <p:cNvPr id="11281" name="Text Box 79"/>
          <p:cNvSpPr txBox="1">
            <a:spLocks noChangeArrowheads="1"/>
          </p:cNvSpPr>
          <p:nvPr/>
        </p:nvSpPr>
        <p:spPr bwMode="auto">
          <a:xfrm>
            <a:off x="3143250" y="2636838"/>
            <a:ext cx="1571625" cy="292100"/>
          </a:xfrm>
          <a:prstGeom prst="rect">
            <a:avLst/>
          </a:prstGeom>
          <a:noFill/>
          <a:ln w="9525">
            <a:noFill/>
            <a:miter lim="800000"/>
            <a:headEnd/>
            <a:tailEnd/>
          </a:ln>
        </p:spPr>
        <p:txBody>
          <a:bodyPr/>
          <a:lstStyle/>
          <a:p>
            <a:r>
              <a:rPr kumimoji="1" lang="tr-TR" sz="1600">
                <a:solidFill>
                  <a:schemeClr val="accent2"/>
                </a:solidFill>
                <a:latin typeface="Times New Roman" pitchFamily="18" charset="0"/>
              </a:rPr>
              <a:t>Ambalajlama</a:t>
            </a:r>
          </a:p>
        </p:txBody>
      </p:sp>
      <p:sp>
        <p:nvSpPr>
          <p:cNvPr id="11282" name="Text Box 80"/>
          <p:cNvSpPr txBox="1">
            <a:spLocks noChangeArrowheads="1"/>
          </p:cNvSpPr>
          <p:nvPr/>
        </p:nvSpPr>
        <p:spPr bwMode="auto">
          <a:xfrm>
            <a:off x="4787900" y="3143250"/>
            <a:ext cx="998538" cy="344488"/>
          </a:xfrm>
          <a:prstGeom prst="rect">
            <a:avLst/>
          </a:prstGeom>
          <a:noFill/>
          <a:ln w="9525">
            <a:noFill/>
            <a:miter lim="800000"/>
            <a:headEnd/>
            <a:tailEnd/>
          </a:ln>
        </p:spPr>
        <p:txBody>
          <a:bodyPr/>
          <a:lstStyle/>
          <a:p>
            <a:r>
              <a:rPr kumimoji="1" lang="tr-TR" sz="1600">
                <a:solidFill>
                  <a:schemeClr val="accent2"/>
                </a:solidFill>
                <a:latin typeface="Times New Roman" pitchFamily="18" charset="0"/>
              </a:rPr>
              <a:t>Nitelikler</a:t>
            </a:r>
          </a:p>
        </p:txBody>
      </p:sp>
      <p:sp>
        <p:nvSpPr>
          <p:cNvPr id="11283" name="Text Box 81"/>
          <p:cNvSpPr txBox="1">
            <a:spLocks noChangeArrowheads="1"/>
          </p:cNvSpPr>
          <p:nvPr/>
        </p:nvSpPr>
        <p:spPr bwMode="auto">
          <a:xfrm>
            <a:off x="3214688" y="3929063"/>
            <a:ext cx="1357312" cy="500062"/>
          </a:xfrm>
          <a:prstGeom prst="rect">
            <a:avLst/>
          </a:prstGeom>
          <a:noFill/>
          <a:ln w="9525">
            <a:noFill/>
            <a:miter lim="800000"/>
            <a:headEnd/>
            <a:tailEnd/>
          </a:ln>
        </p:spPr>
        <p:txBody>
          <a:bodyPr/>
          <a:lstStyle/>
          <a:p>
            <a:r>
              <a:rPr kumimoji="1" lang="tr-TR" sz="1600">
                <a:solidFill>
                  <a:schemeClr val="accent2"/>
                </a:solidFill>
                <a:latin typeface="Times New Roman" pitchFamily="18" charset="0"/>
              </a:rPr>
              <a:t>Kalite düzeyi</a:t>
            </a:r>
          </a:p>
        </p:txBody>
      </p:sp>
      <p:sp>
        <p:nvSpPr>
          <p:cNvPr id="11284" name="Text Box 82"/>
          <p:cNvSpPr txBox="1">
            <a:spLocks noChangeArrowheads="1"/>
          </p:cNvSpPr>
          <p:nvPr/>
        </p:nvSpPr>
        <p:spPr bwMode="auto">
          <a:xfrm>
            <a:off x="2428875" y="3068638"/>
            <a:ext cx="820738" cy="503237"/>
          </a:xfrm>
          <a:prstGeom prst="rect">
            <a:avLst/>
          </a:prstGeom>
          <a:noFill/>
          <a:ln w="9525">
            <a:noFill/>
            <a:miter lim="800000"/>
            <a:headEnd/>
            <a:tailEnd/>
          </a:ln>
        </p:spPr>
        <p:txBody>
          <a:bodyPr/>
          <a:lstStyle/>
          <a:p>
            <a:r>
              <a:rPr kumimoji="1" lang="tr-TR" sz="1600">
                <a:solidFill>
                  <a:schemeClr val="accent2"/>
                </a:solidFill>
                <a:latin typeface="Times New Roman" pitchFamily="18" charset="0"/>
              </a:rPr>
              <a:t>Marka ismi</a:t>
            </a:r>
          </a:p>
        </p:txBody>
      </p:sp>
      <p:sp>
        <p:nvSpPr>
          <p:cNvPr id="11285" name="Text Box 83"/>
          <p:cNvSpPr txBox="1">
            <a:spLocks noChangeArrowheads="1"/>
          </p:cNvSpPr>
          <p:nvPr/>
        </p:nvSpPr>
        <p:spPr bwMode="auto">
          <a:xfrm>
            <a:off x="5572125" y="4214813"/>
            <a:ext cx="1492250" cy="850900"/>
          </a:xfrm>
          <a:prstGeom prst="rect">
            <a:avLst/>
          </a:prstGeom>
          <a:solidFill>
            <a:srgbClr val="CCFFCC"/>
          </a:solidFill>
          <a:ln w="9525">
            <a:solidFill>
              <a:srgbClr val="000000"/>
            </a:solidFill>
            <a:miter lim="800000"/>
            <a:headEnd/>
            <a:tailEnd/>
          </a:ln>
        </p:spPr>
        <p:txBody>
          <a:bodyPr/>
          <a:lstStyle/>
          <a:p>
            <a:pPr algn="ctr"/>
            <a:r>
              <a:rPr kumimoji="1" lang="tr-TR" sz="1600" b="1">
                <a:solidFill>
                  <a:schemeClr val="accent2"/>
                </a:solidFill>
                <a:latin typeface="Times New Roman" pitchFamily="18" charset="0"/>
              </a:rPr>
              <a:t>Somut </a:t>
            </a:r>
          </a:p>
          <a:p>
            <a:pPr algn="ctr"/>
            <a:r>
              <a:rPr kumimoji="1" lang="tr-TR" sz="1600" b="1">
                <a:solidFill>
                  <a:schemeClr val="accent2"/>
                </a:solidFill>
                <a:latin typeface="Times New Roman" pitchFamily="18" charset="0"/>
              </a:rPr>
              <a:t>Ürün</a:t>
            </a:r>
            <a:endParaRPr kumimoji="1" lang="tr-TR" sz="1600">
              <a:solidFill>
                <a:schemeClr val="accent2"/>
              </a:solidFill>
              <a:latin typeface="Times New Roman" pitchFamily="18" charset="0"/>
            </a:endParaRPr>
          </a:p>
        </p:txBody>
      </p:sp>
      <p:sp>
        <p:nvSpPr>
          <p:cNvPr id="11286" name="Line 84"/>
          <p:cNvSpPr>
            <a:spLocks noChangeShapeType="1"/>
          </p:cNvSpPr>
          <p:nvPr/>
        </p:nvSpPr>
        <p:spPr bwMode="auto">
          <a:xfrm flipH="1" flipV="1">
            <a:off x="4932363" y="3716338"/>
            <a:ext cx="1223962" cy="576262"/>
          </a:xfrm>
          <a:prstGeom prst="line">
            <a:avLst/>
          </a:prstGeom>
          <a:noFill/>
          <a:ln w="9525">
            <a:solidFill>
              <a:schemeClr val="tx1"/>
            </a:solidFill>
            <a:round/>
            <a:headEnd/>
            <a:tailEnd type="triangle" w="med" len="med"/>
          </a:ln>
        </p:spPr>
        <p:txBody>
          <a:bodyPr/>
          <a:lstStyle/>
          <a:p>
            <a:endParaRPr lang="tr-TR"/>
          </a:p>
        </p:txBody>
      </p:sp>
      <p:sp>
        <p:nvSpPr>
          <p:cNvPr id="11287" name="Line 85"/>
          <p:cNvSpPr>
            <a:spLocks noChangeShapeType="1"/>
          </p:cNvSpPr>
          <p:nvPr/>
        </p:nvSpPr>
        <p:spPr bwMode="auto">
          <a:xfrm flipH="1">
            <a:off x="5076825" y="1341438"/>
            <a:ext cx="1079500" cy="1079500"/>
          </a:xfrm>
          <a:prstGeom prst="line">
            <a:avLst/>
          </a:prstGeom>
          <a:noFill/>
          <a:ln w="9525">
            <a:solidFill>
              <a:schemeClr val="tx1"/>
            </a:solidFill>
            <a:round/>
            <a:headEnd/>
            <a:tailEnd type="triangle" w="med" len="med"/>
          </a:ln>
        </p:spPr>
        <p:txBody>
          <a:bodyPr/>
          <a:lstStyle/>
          <a:p>
            <a:endParaRPr lang="tr-TR"/>
          </a:p>
        </p:txBody>
      </p:sp>
      <p:sp>
        <p:nvSpPr>
          <p:cNvPr id="11288" name="Line 86"/>
          <p:cNvSpPr>
            <a:spLocks noChangeShapeType="1"/>
          </p:cNvSpPr>
          <p:nvPr/>
        </p:nvSpPr>
        <p:spPr bwMode="auto">
          <a:xfrm flipV="1">
            <a:off x="4211638" y="5445125"/>
            <a:ext cx="0" cy="504825"/>
          </a:xfrm>
          <a:prstGeom prst="line">
            <a:avLst/>
          </a:prstGeom>
          <a:noFill/>
          <a:ln w="9525">
            <a:solidFill>
              <a:schemeClr val="tx1"/>
            </a:solidFill>
            <a:round/>
            <a:headEnd/>
            <a:tailEnd type="triangle" w="med" len="med"/>
          </a:ln>
        </p:spPr>
        <p:txBody>
          <a:bodyPr/>
          <a:lstStyle/>
          <a:p>
            <a:endParaRPr lang="tr-TR"/>
          </a:p>
        </p:txBody>
      </p:sp>
      <p:sp>
        <p:nvSpPr>
          <p:cNvPr id="11289" name="23 Metin kutusu"/>
          <p:cNvSpPr txBox="1">
            <a:spLocks noChangeArrowheads="1"/>
          </p:cNvSpPr>
          <p:nvPr/>
        </p:nvSpPr>
        <p:spPr bwMode="auto">
          <a:xfrm>
            <a:off x="214313" y="214313"/>
            <a:ext cx="8929687" cy="457200"/>
          </a:xfrm>
          <a:prstGeom prst="rect">
            <a:avLst/>
          </a:prstGeom>
          <a:noFill/>
          <a:ln w="9525">
            <a:noFill/>
            <a:miter lim="800000"/>
            <a:headEnd/>
            <a:tailEnd/>
          </a:ln>
        </p:spPr>
        <p:txBody>
          <a:bodyPr>
            <a:spAutoFit/>
          </a:bodyPr>
          <a:lstStyle/>
          <a:p>
            <a:pPr algn="ctr"/>
            <a:r>
              <a:rPr kumimoji="1" lang="tr-TR" sz="2400">
                <a:solidFill>
                  <a:srgbClr val="C00000"/>
                </a:solidFill>
                <a:latin typeface="Times New Roman" pitchFamily="18" charset="0"/>
              </a:rPr>
              <a:t>ÜRÜN BOYUTLARI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defRPr/>
            </a:pPr>
            <a:r>
              <a:rPr lang="tr-TR"/>
              <a:t>.</a:t>
            </a:r>
          </a:p>
        </p:txBody>
      </p:sp>
      <p:sp>
        <p:nvSpPr>
          <p:cNvPr id="24579" name="Rectangle 3"/>
          <p:cNvSpPr>
            <a:spLocks noGrp="1" noChangeArrowheads="1"/>
          </p:cNvSpPr>
          <p:nvPr>
            <p:ph type="body" idx="1"/>
          </p:nvPr>
        </p:nvSpPr>
        <p:spPr/>
        <p:txBody>
          <a:bodyPr/>
          <a:lstStyle/>
          <a:p>
            <a:pPr eaLnBrk="1" hangingPunct="1">
              <a:defRPr/>
            </a:pPr>
            <a:endParaRPr lang="tr-TR"/>
          </a:p>
        </p:txBody>
      </p:sp>
      <p:sp>
        <p:nvSpPr>
          <p:cNvPr id="24580" name="Rectangle 2"/>
          <p:cNvSpPr>
            <a:spLocks noChangeArrowheads="1"/>
          </p:cNvSpPr>
          <p:nvPr/>
        </p:nvSpPr>
        <p:spPr bwMode="auto">
          <a:xfrm>
            <a:off x="468313" y="-171450"/>
            <a:ext cx="8229600" cy="1071563"/>
          </a:xfrm>
          <a:prstGeom prst="rect">
            <a:avLst/>
          </a:prstGeom>
          <a:noFill/>
          <a:ln w="9525">
            <a:noFill/>
            <a:miter lim="800000"/>
            <a:headEnd/>
            <a:tailEnd/>
          </a:ln>
        </p:spPr>
        <p:txBody>
          <a:bodyPr anchor="ctr"/>
          <a:lstStyle/>
          <a:p>
            <a:pPr algn="ctr">
              <a:defRPr/>
            </a:pPr>
            <a:r>
              <a:rPr lang="tr-TR" sz="2800">
                <a:solidFill>
                  <a:schemeClr val="tx2"/>
                </a:solidFill>
                <a:effectLst>
                  <a:outerShdw blurRad="38100" dist="38100" dir="2700000" algn="tl">
                    <a:srgbClr val="000000"/>
                  </a:outerShdw>
                </a:effectLst>
                <a:cs typeface="+mn-cs"/>
              </a:rPr>
              <a:t>Tüketici Satın Alma Kararlarına Göre Mal Ve Hizmet .Türleri</a:t>
            </a:r>
          </a:p>
        </p:txBody>
      </p:sp>
      <p:pic>
        <p:nvPicPr>
          <p:cNvPr id="12293" name="Picture 4"/>
          <p:cNvPicPr>
            <a:picLocks noChangeAspect="1" noChangeArrowheads="1"/>
          </p:cNvPicPr>
          <p:nvPr/>
        </p:nvPicPr>
        <p:blipFill>
          <a:blip r:embed="rId2"/>
          <a:srcRect/>
          <a:stretch>
            <a:fillRect/>
          </a:stretch>
        </p:blipFill>
        <p:spPr bwMode="auto">
          <a:xfrm>
            <a:off x="214313" y="928688"/>
            <a:ext cx="8929687" cy="5929312"/>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defRPr/>
            </a:pPr>
            <a:r>
              <a:rPr lang="tr-TR" sz="4000"/>
              <a:t>İNTERNETTE ÜRÜN SINIFLAMASI</a:t>
            </a:r>
          </a:p>
        </p:txBody>
      </p:sp>
      <p:sp>
        <p:nvSpPr>
          <p:cNvPr id="15363" name="Rectangle 3"/>
          <p:cNvSpPr>
            <a:spLocks noGrp="1" noChangeArrowheads="1"/>
          </p:cNvSpPr>
          <p:nvPr>
            <p:ph type="body" idx="1"/>
          </p:nvPr>
        </p:nvSpPr>
        <p:spPr/>
        <p:txBody>
          <a:bodyPr/>
          <a:lstStyle/>
          <a:p>
            <a:pPr eaLnBrk="1" hangingPunct="1">
              <a:defRPr/>
            </a:pPr>
            <a:r>
              <a:rPr lang="tr-TR"/>
              <a:t>İnternette yer alan her şey dijitaldir. İnternette her ürün için aynı koşullar geçerli değildir. Tüketicinin kabulüne sunulan ürün dijitalleştirilebilmesine göre iki gruba ayrılır.</a:t>
            </a:r>
          </a:p>
          <a:p>
            <a:pPr eaLnBrk="1" hangingPunct="1">
              <a:defRPr/>
            </a:pPr>
            <a:r>
              <a:rPr lang="tr-TR"/>
              <a:t>Dijital olarak üretilebilen ürünler</a:t>
            </a:r>
          </a:p>
          <a:p>
            <a:pPr eaLnBrk="1" hangingPunct="1">
              <a:defRPr/>
            </a:pPr>
            <a:r>
              <a:rPr lang="tr-TR"/>
              <a:t>Dijital olarak üretilemeyen ürünler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defRPr/>
            </a:pPr>
            <a:r>
              <a:rPr lang="tr-TR" sz="2800"/>
              <a:t>İNTERNETTE ÜRÜN SINIFLAMASI</a:t>
            </a:r>
            <a:br>
              <a:rPr lang="tr-TR" sz="2800"/>
            </a:br>
            <a:r>
              <a:rPr lang="tr-TR" sz="2800"/>
              <a:t>Neden?</a:t>
            </a:r>
            <a:br>
              <a:rPr lang="tr-TR" sz="2800"/>
            </a:br>
            <a:r>
              <a:rPr lang="tr-TR" sz="2800"/>
              <a:t>Pazarlama programları farklı!</a:t>
            </a:r>
          </a:p>
        </p:txBody>
      </p:sp>
      <p:sp>
        <p:nvSpPr>
          <p:cNvPr id="16387" name="Rectangle 3"/>
          <p:cNvSpPr>
            <a:spLocks noGrp="1" noChangeArrowheads="1"/>
          </p:cNvSpPr>
          <p:nvPr>
            <p:ph type="body" idx="1"/>
          </p:nvPr>
        </p:nvSpPr>
        <p:spPr/>
        <p:txBody>
          <a:bodyPr/>
          <a:lstStyle/>
          <a:p>
            <a:pPr eaLnBrk="1" hangingPunct="1">
              <a:defRPr/>
            </a:pPr>
            <a:r>
              <a:rPr lang="tr-TR" sz="2800"/>
              <a:t>Dijital olarak üretilebilen ürünler: Film, kitap, dergi, müzik, bilgisayar yazılımları</a:t>
            </a:r>
          </a:p>
          <a:p>
            <a:pPr eaLnBrk="1" hangingPunct="1">
              <a:defRPr/>
            </a:pPr>
            <a:endParaRPr lang="tr-TR" sz="2800"/>
          </a:p>
          <a:p>
            <a:pPr eaLnBrk="1" hangingPunct="1">
              <a:defRPr/>
            </a:pPr>
            <a:r>
              <a:rPr lang="tr-TR" sz="2800"/>
              <a:t>Dijital olarak üretilemeyen ürünler: Otomobil, ekmek, mobilya, giysi, gibi geleneksel yollarla üretilen ürünlerdir.Ürünün kendi dışındaki özellikleri bilgisayar ortamında  üretilerek, bilgi internet üzerinden ulaştırılabilir.</a:t>
            </a:r>
          </a:p>
          <a:p>
            <a:pPr eaLnBrk="1" hangingPunct="1">
              <a:defRPr/>
            </a:pPr>
            <a:endParaRPr lang="tr-TR" sz="28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defRPr/>
            </a:pPr>
            <a:r>
              <a:rPr lang="tr-TR" sz="4000"/>
              <a:t>Dijital olarak üretilemeyen ürünler:</a:t>
            </a:r>
          </a:p>
        </p:txBody>
      </p:sp>
      <p:sp>
        <p:nvSpPr>
          <p:cNvPr id="17411" name="Rectangle 3"/>
          <p:cNvSpPr>
            <a:spLocks noGrp="1" noChangeArrowheads="1"/>
          </p:cNvSpPr>
          <p:nvPr>
            <p:ph type="body" idx="1"/>
          </p:nvPr>
        </p:nvSpPr>
        <p:spPr/>
        <p:txBody>
          <a:bodyPr/>
          <a:lstStyle/>
          <a:p>
            <a:pPr eaLnBrk="1" hangingPunct="1">
              <a:defRPr/>
            </a:pPr>
            <a:r>
              <a:rPr lang="tr-TR" sz="2800"/>
              <a:t>Üretim ve teslimat geleneksel yöntemlerle yapılır.</a:t>
            </a:r>
          </a:p>
          <a:p>
            <a:pPr eaLnBrk="1" hangingPunct="1">
              <a:defRPr/>
            </a:pPr>
            <a:r>
              <a:rPr lang="tr-TR" sz="2800"/>
              <a:t>Dijital ürünler için gerçek bir mağaza, depo, taşıma hizmeti işlemlerine gerek duyulmazken, dijital olmayan ürünler için en azından üretim, taşıma gibi hizmetlere gerek duyulur.</a:t>
            </a:r>
          </a:p>
          <a:p>
            <a:pPr eaLnBrk="1" hangingPunct="1">
              <a:defRPr/>
            </a:pPr>
            <a:endParaRPr lang="tr-TR" sz="2800"/>
          </a:p>
          <a:p>
            <a:pPr eaLnBrk="1" hangingPunct="1">
              <a:defRPr/>
            </a:pPr>
            <a:r>
              <a:rPr lang="tr-TR" sz="2800"/>
              <a:t>Ürün yaşam eğrisi kısalmıştır.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71472" y="357166"/>
            <a:ext cx="8229600" cy="1371600"/>
          </a:xfrm>
        </p:spPr>
        <p:txBody>
          <a:bodyPr/>
          <a:lstStyle/>
          <a:p>
            <a:r>
              <a:rPr lang="tr-TR" sz="3200" dirty="0" err="1" smtClean="0"/>
              <a:t>Managing</a:t>
            </a:r>
            <a:r>
              <a:rPr lang="tr-TR" sz="3200" dirty="0" smtClean="0"/>
              <a:t> i-</a:t>
            </a:r>
            <a:r>
              <a:rPr lang="tr-TR" sz="3200" dirty="0" err="1" smtClean="0"/>
              <a:t>branding</a:t>
            </a:r>
            <a:r>
              <a:rPr lang="tr-TR" sz="3200" dirty="0" smtClean="0"/>
              <a:t> </a:t>
            </a:r>
            <a:r>
              <a:rPr lang="tr-TR" sz="3200" dirty="0" err="1" smtClean="0"/>
              <a:t>to</a:t>
            </a:r>
            <a:r>
              <a:rPr lang="tr-TR" sz="3200" dirty="0" smtClean="0"/>
              <a:t> </a:t>
            </a:r>
            <a:r>
              <a:rPr lang="tr-TR" sz="3200" dirty="0" err="1" smtClean="0"/>
              <a:t>create</a:t>
            </a:r>
            <a:r>
              <a:rPr lang="tr-TR" sz="3200" dirty="0" smtClean="0"/>
              <a:t> </a:t>
            </a:r>
            <a:r>
              <a:rPr lang="tr-TR" sz="3200" dirty="0" err="1" smtClean="0"/>
              <a:t>brand</a:t>
            </a:r>
            <a:r>
              <a:rPr lang="tr-TR" sz="3200" dirty="0" smtClean="0"/>
              <a:t> </a:t>
            </a:r>
            <a:r>
              <a:rPr lang="tr-TR" sz="3200" dirty="0" err="1" smtClean="0"/>
              <a:t>equity</a:t>
            </a:r>
            <a:r>
              <a:rPr lang="tr-TR" sz="3200" dirty="0" smtClean="0"/>
              <a:t> (</a:t>
            </a:r>
            <a:r>
              <a:rPr lang="tr-TR" sz="3200" dirty="0" err="1" smtClean="0"/>
              <a:t>Geoff</a:t>
            </a:r>
            <a:r>
              <a:rPr lang="tr-TR" sz="3200" dirty="0" smtClean="0"/>
              <a:t> </a:t>
            </a:r>
            <a:r>
              <a:rPr lang="tr-TR" sz="3200" dirty="0" err="1" smtClean="0"/>
              <a:t>Simmons</a:t>
            </a:r>
            <a:r>
              <a:rPr lang="tr-TR" sz="3200" dirty="0" smtClean="0"/>
              <a:t>, </a:t>
            </a:r>
            <a:r>
              <a:rPr lang="tr-TR" sz="3200" dirty="0" err="1" smtClean="0"/>
              <a:t>Brychan</a:t>
            </a:r>
            <a:r>
              <a:rPr lang="tr-TR" sz="3200" dirty="0" smtClean="0"/>
              <a:t> Thomas, </a:t>
            </a:r>
            <a:r>
              <a:rPr lang="tr-TR" sz="3200" dirty="0" err="1" smtClean="0"/>
              <a:t>Yann</a:t>
            </a:r>
            <a:r>
              <a:rPr lang="tr-TR" sz="3200" dirty="0" smtClean="0"/>
              <a:t> </a:t>
            </a:r>
            <a:r>
              <a:rPr lang="tr-TR" sz="3200" dirty="0" err="1" smtClean="0"/>
              <a:t>Truong</a:t>
            </a:r>
            <a:r>
              <a:rPr lang="tr-TR" sz="3200" dirty="0" smtClean="0"/>
              <a:t>)</a:t>
            </a:r>
            <a:endParaRPr lang="tr-TR" sz="3200" dirty="0"/>
          </a:p>
        </p:txBody>
      </p:sp>
      <p:sp>
        <p:nvSpPr>
          <p:cNvPr id="3" name="2 İçerik Yer Tutucusu"/>
          <p:cNvSpPr>
            <a:spLocks noGrp="1"/>
          </p:cNvSpPr>
          <p:nvPr>
            <p:ph idx="1"/>
          </p:nvPr>
        </p:nvSpPr>
        <p:spPr/>
        <p:txBody>
          <a:bodyPr/>
          <a:lstStyle/>
          <a:p>
            <a:r>
              <a:rPr lang="tr-TR" dirty="0" smtClean="0"/>
              <a:t>Marka değeri (marka adı </a:t>
            </a:r>
            <a:r>
              <a:rPr lang="tr-TR" dirty="0" err="1" smtClean="0"/>
              <a:t>farkındalığı</a:t>
            </a:r>
            <a:r>
              <a:rPr lang="tr-TR" dirty="0" smtClean="0"/>
              <a:t>, sadakat, algılanan kalite, çağrışım) yaratmada internet markası nasıl yönetilir?</a:t>
            </a:r>
          </a:p>
          <a:p>
            <a:r>
              <a:rPr lang="tr-TR" dirty="0" smtClean="0"/>
              <a:t>20 gıda işinde örnek olay</a:t>
            </a:r>
          </a:p>
          <a:p>
            <a:r>
              <a:rPr lang="tr-TR" dirty="0" smtClean="0"/>
              <a:t>En önemli konu hedef müşterileriniz, pazarınız kim? Müşteriyi anlamak ve tanımak!</a:t>
            </a:r>
          </a:p>
          <a:p>
            <a:r>
              <a:rPr lang="tr-TR" dirty="0" smtClean="0"/>
              <a:t>Web sitesi, </a:t>
            </a:r>
            <a:r>
              <a:rPr lang="tr-TR" dirty="0" err="1" smtClean="0"/>
              <a:t>email</a:t>
            </a:r>
            <a:r>
              <a:rPr lang="tr-TR" dirty="0" smtClean="0"/>
              <a:t> pazarlama, dijital reklam, web analitiği ve marka toplulukları.</a:t>
            </a: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defRPr/>
            </a:pPr>
            <a:r>
              <a:rPr lang="tr-TR"/>
              <a:t>ÜRÜN-HİZMET KARARLARI</a:t>
            </a:r>
          </a:p>
        </p:txBody>
      </p:sp>
      <p:sp>
        <p:nvSpPr>
          <p:cNvPr id="19459" name="Rectangle 3"/>
          <p:cNvSpPr>
            <a:spLocks noGrp="1" noChangeArrowheads="1"/>
          </p:cNvSpPr>
          <p:nvPr>
            <p:ph type="body" idx="1"/>
          </p:nvPr>
        </p:nvSpPr>
        <p:spPr/>
        <p:txBody>
          <a:bodyPr/>
          <a:lstStyle/>
          <a:p>
            <a:pPr eaLnBrk="1" hangingPunct="1">
              <a:defRPr/>
            </a:pPr>
            <a:r>
              <a:rPr lang="tr-TR"/>
              <a:t>Kişiselleştirme</a:t>
            </a:r>
          </a:p>
          <a:p>
            <a:pPr eaLnBrk="1" hangingPunct="1">
              <a:defRPr/>
            </a:pPr>
            <a:r>
              <a:rPr lang="tr-TR"/>
              <a:t>Ismarlama</a:t>
            </a:r>
          </a:p>
          <a:p>
            <a:pPr eaLnBrk="1" hangingPunct="1">
              <a:defRPr/>
            </a:pPr>
            <a:r>
              <a:rPr lang="tr-TR"/>
              <a:t>Hız </a:t>
            </a:r>
          </a:p>
          <a:p>
            <a:pPr eaLnBrk="1" hangingPunct="1">
              <a:defRPr/>
            </a:pPr>
            <a:r>
              <a:rPr lang="tr-TR"/>
              <a:t>Seçenek</a:t>
            </a:r>
          </a:p>
          <a:p>
            <a:pPr eaLnBrk="1" hangingPunct="1">
              <a:defRPr/>
            </a:pPr>
            <a:r>
              <a:rPr lang="tr-TR"/>
              <a:t>Kolaylık</a:t>
            </a:r>
          </a:p>
          <a:p>
            <a:pPr eaLnBrk="1" hangingPunct="1">
              <a:defRPr/>
            </a:pPr>
            <a:endParaRPr lang="tr-T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a:defRPr/>
            </a:pPr>
            <a:r>
              <a:rPr lang="tr-TR"/>
              <a:t>Ürün</a:t>
            </a:r>
          </a:p>
        </p:txBody>
      </p:sp>
      <p:sp>
        <p:nvSpPr>
          <p:cNvPr id="25603" name="Rectangle 3"/>
          <p:cNvSpPr>
            <a:spLocks noGrp="1" noChangeArrowheads="1"/>
          </p:cNvSpPr>
          <p:nvPr>
            <p:ph type="body" idx="1"/>
          </p:nvPr>
        </p:nvSpPr>
        <p:spPr/>
        <p:txBody>
          <a:bodyPr/>
          <a:lstStyle/>
          <a:p>
            <a:pPr>
              <a:lnSpc>
                <a:spcPct val="90000"/>
              </a:lnSpc>
              <a:defRPr/>
            </a:pPr>
            <a:r>
              <a:rPr lang="tr-TR" sz="2800"/>
              <a:t>Fiziksel ortamda var olup geleneksel yöntemlerle marka yaratmış olanlar</a:t>
            </a:r>
          </a:p>
          <a:p>
            <a:pPr>
              <a:lnSpc>
                <a:spcPct val="90000"/>
              </a:lnSpc>
              <a:buFont typeface="Wingdings" pitchFamily="2" charset="2"/>
              <a:buNone/>
              <a:defRPr/>
            </a:pPr>
            <a:r>
              <a:rPr lang="tr-TR" sz="2800"/>
              <a:t>   (BMW, Mercedes, CNN, McDonalds, Coca Cola gibi)</a:t>
            </a:r>
          </a:p>
          <a:p>
            <a:pPr>
              <a:lnSpc>
                <a:spcPct val="90000"/>
              </a:lnSpc>
              <a:buFont typeface="Wingdings" pitchFamily="2" charset="2"/>
              <a:buNone/>
              <a:defRPr/>
            </a:pPr>
            <a:r>
              <a:rPr lang="tr-TR" sz="2800"/>
              <a:t>    Fiziksel ortamdaki markanın aynen korunması</a:t>
            </a:r>
          </a:p>
          <a:p>
            <a:pPr>
              <a:lnSpc>
                <a:spcPct val="90000"/>
              </a:lnSpc>
              <a:buFont typeface="Wingdings" pitchFamily="2" charset="2"/>
              <a:buNone/>
              <a:defRPr/>
            </a:pPr>
            <a:r>
              <a:rPr lang="tr-TR" sz="2800"/>
              <a:t>    Kendi isimlerini taşıyan web sitesine sahip olamama?</a:t>
            </a:r>
          </a:p>
          <a:p>
            <a:pPr>
              <a:lnSpc>
                <a:spcPct val="90000"/>
              </a:lnSpc>
              <a:defRPr/>
            </a:pPr>
            <a:r>
              <a:rPr lang="tr-TR" sz="2800"/>
              <a:t>Sadece sanal ortamda faaliyet gösteren işletmeler (Amozon gibi)</a:t>
            </a:r>
          </a:p>
          <a:p>
            <a:pPr>
              <a:lnSpc>
                <a:spcPct val="90000"/>
              </a:lnSpc>
              <a:defRPr/>
            </a:pPr>
            <a:endParaRPr lang="tr-TR" sz="28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defRPr/>
            </a:pPr>
            <a:r>
              <a:rPr lang="tr-TR"/>
              <a:t>Algılanan yarar:</a:t>
            </a:r>
          </a:p>
        </p:txBody>
      </p:sp>
      <p:sp>
        <p:nvSpPr>
          <p:cNvPr id="21507" name="Rectangle 3"/>
          <p:cNvSpPr>
            <a:spLocks noGrp="1" noChangeArrowheads="1"/>
          </p:cNvSpPr>
          <p:nvPr>
            <p:ph type="body" idx="1"/>
          </p:nvPr>
        </p:nvSpPr>
        <p:spPr/>
        <p:txBody>
          <a:bodyPr/>
          <a:lstStyle/>
          <a:p>
            <a:pPr eaLnBrk="1" hangingPunct="1">
              <a:defRPr/>
            </a:pPr>
            <a:r>
              <a:rPr lang="tr-TR"/>
              <a:t>Maddi tasarruf sağlama</a:t>
            </a:r>
          </a:p>
          <a:p>
            <a:pPr eaLnBrk="1" hangingPunct="1">
              <a:defRPr/>
            </a:pPr>
            <a:r>
              <a:rPr lang="tr-TR"/>
              <a:t>Zamandan tasarruf sağlama</a:t>
            </a:r>
          </a:p>
          <a:p>
            <a:pPr eaLnBrk="1" hangingPunct="1">
              <a:defRPr/>
            </a:pPr>
            <a:r>
              <a:rPr lang="tr-TR"/>
              <a:t>Alışverişten zevk alma</a:t>
            </a:r>
          </a:p>
          <a:p>
            <a:pPr eaLnBrk="1" hangingPunct="1">
              <a:defRPr/>
            </a:pPr>
            <a:r>
              <a:rPr lang="tr-TR"/>
              <a:t>Yerel pazarda bulunmayan ürünler hakkında bilgi elde etme</a:t>
            </a:r>
          </a:p>
          <a:p>
            <a:pPr eaLnBrk="1" hangingPunct="1">
              <a:defRPr/>
            </a:pPr>
            <a:r>
              <a:rPr lang="tr-TR"/>
              <a:t>Kullanım kolaylığı: Web sayfasının kullanıcı dostu olması, hızı, kullanıcı deneyimi</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rrowheads="1"/>
          </p:cNvSpPr>
          <p:nvPr>
            <p:ph type="title"/>
          </p:nvPr>
        </p:nvSpPr>
        <p:spPr>
          <a:noFill/>
        </p:spPr>
        <p:txBody>
          <a:bodyPr/>
          <a:lstStyle/>
          <a:p>
            <a:r>
              <a:rPr lang="tr-TR" smtClean="0">
                <a:effectLst/>
              </a:rPr>
              <a:t>Sizce</a:t>
            </a:r>
          </a:p>
        </p:txBody>
      </p:sp>
      <p:sp>
        <p:nvSpPr>
          <p:cNvPr id="19459" name="Rectangle 3"/>
          <p:cNvSpPr>
            <a:spLocks noGrp="1" noChangeArrowheads="1"/>
          </p:cNvSpPr>
          <p:nvPr>
            <p:ph type="body" idx="1"/>
          </p:nvPr>
        </p:nvSpPr>
        <p:spPr>
          <a:noFill/>
        </p:spPr>
        <p:txBody>
          <a:bodyPr/>
          <a:lstStyle/>
          <a:p>
            <a:pPr>
              <a:buFont typeface="Wingdings" pitchFamily="2" charset="2"/>
              <a:buNone/>
            </a:pPr>
            <a:endParaRPr lang="tr-TR" smtClean="0">
              <a:effectLst/>
            </a:endParaRPr>
          </a:p>
          <a:p>
            <a:pPr>
              <a:buFont typeface="Wingdings" pitchFamily="2" charset="2"/>
              <a:buNone/>
            </a:pPr>
            <a:endParaRPr lang="tr-TR" smtClean="0">
              <a:effectLst/>
            </a:endParaRPr>
          </a:p>
          <a:p>
            <a:pPr>
              <a:buFont typeface="Wingdings" pitchFamily="2" charset="2"/>
              <a:buNone/>
            </a:pPr>
            <a:r>
              <a:rPr lang="tr-TR" smtClean="0">
                <a:effectLst/>
              </a:rPr>
              <a:t>  Marka nedir? İnternet markası farklı mı olmalıdır?</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a:xfrm>
            <a:off x="457200" y="274638"/>
            <a:ext cx="8229600" cy="1498600"/>
          </a:xfrm>
        </p:spPr>
        <p:txBody>
          <a:bodyPr/>
          <a:lstStyle/>
          <a:p>
            <a:pPr algn="l" eaLnBrk="1" hangingPunct="1">
              <a:defRPr/>
            </a:pPr>
            <a:r>
              <a:rPr lang="tr-TR" sz="2800" smtClean="0"/>
              <a:t>Marka bir kimlik olduğuna göre bunun, hem üreticiler, hem de tüketiciler açısından taşıdığı önemi vardır. Bunlar :</a:t>
            </a:r>
          </a:p>
        </p:txBody>
      </p:sp>
      <p:sp>
        <p:nvSpPr>
          <p:cNvPr id="107523" name="Rectangle 3"/>
          <p:cNvSpPr>
            <a:spLocks noGrp="1" noChangeArrowheads="1"/>
          </p:cNvSpPr>
          <p:nvPr>
            <p:ph type="body" idx="1"/>
          </p:nvPr>
        </p:nvSpPr>
        <p:spPr/>
        <p:txBody>
          <a:bodyPr/>
          <a:lstStyle/>
          <a:p>
            <a:pPr eaLnBrk="1" hangingPunct="1">
              <a:defRPr/>
            </a:pPr>
            <a:endParaRPr lang="tr-TR" smtClean="0"/>
          </a:p>
          <a:p>
            <a:pPr eaLnBrk="1" hangingPunct="1">
              <a:defRPr/>
            </a:pPr>
            <a:r>
              <a:rPr lang="tr-TR" sz="2800" smtClean="0"/>
              <a:t>Üreticiler açısından,</a:t>
            </a:r>
          </a:p>
          <a:p>
            <a:pPr eaLnBrk="1" hangingPunct="1">
              <a:defRPr/>
            </a:pPr>
            <a:endParaRPr lang="tr-TR" sz="2800" smtClean="0"/>
          </a:p>
          <a:p>
            <a:pPr eaLnBrk="1" hangingPunct="1">
              <a:defRPr/>
            </a:pPr>
            <a:r>
              <a:rPr lang="tr-TR" sz="2800" smtClean="0"/>
              <a:t>Tüketiciler açısından.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a:xfrm>
            <a:off x="457200" y="274638"/>
            <a:ext cx="8229600" cy="346075"/>
          </a:xfrm>
        </p:spPr>
        <p:txBody>
          <a:bodyPr/>
          <a:lstStyle/>
          <a:p>
            <a:pPr eaLnBrk="1" hangingPunct="1">
              <a:defRPr/>
            </a:pPr>
            <a:r>
              <a:rPr lang="tr-TR" sz="2800" smtClean="0"/>
              <a:t/>
            </a:r>
            <a:br>
              <a:rPr lang="tr-TR" sz="2800" smtClean="0"/>
            </a:br>
            <a:r>
              <a:rPr lang="tr-TR" sz="2800" smtClean="0"/>
              <a:t/>
            </a:r>
            <a:br>
              <a:rPr lang="tr-TR" sz="2800" smtClean="0"/>
            </a:br>
            <a:r>
              <a:rPr lang="tr-TR" sz="2800" smtClean="0"/>
              <a:t>Üreticiler açısından;</a:t>
            </a:r>
            <a:br>
              <a:rPr lang="tr-TR" sz="2800" smtClean="0"/>
            </a:br>
            <a:endParaRPr lang="tr-TR" sz="2800" smtClean="0"/>
          </a:p>
        </p:txBody>
      </p:sp>
      <p:sp>
        <p:nvSpPr>
          <p:cNvPr id="108547" name="Rectangle 3"/>
          <p:cNvSpPr>
            <a:spLocks noGrp="1" noChangeArrowheads="1"/>
          </p:cNvSpPr>
          <p:nvPr>
            <p:ph type="body" idx="1"/>
          </p:nvPr>
        </p:nvSpPr>
        <p:spPr>
          <a:xfrm>
            <a:off x="457200" y="1125538"/>
            <a:ext cx="8229600" cy="5256212"/>
          </a:xfrm>
        </p:spPr>
        <p:txBody>
          <a:bodyPr/>
          <a:lstStyle/>
          <a:p>
            <a:pPr marL="609600" indent="-609600" eaLnBrk="1" hangingPunct="1">
              <a:lnSpc>
                <a:spcPct val="90000"/>
              </a:lnSpc>
              <a:buFontTx/>
              <a:buAutoNum type="arabicPeriod"/>
              <a:defRPr/>
            </a:pPr>
            <a:r>
              <a:rPr lang="tr-TR" sz="2800" smtClean="0"/>
              <a:t>Marka talep yaratmada işletmenin isminden ve malın niteliklerinden daha  etkilidir. Örneğin bir malı talep eden tüketici, o malı üreten işletmenin adı ile değil markası ile ister.</a:t>
            </a:r>
          </a:p>
          <a:p>
            <a:pPr marL="609600" indent="-609600" eaLnBrk="1" hangingPunct="1">
              <a:lnSpc>
                <a:spcPct val="90000"/>
              </a:lnSpc>
              <a:buFontTx/>
              <a:buAutoNum type="arabicPeriod"/>
              <a:defRPr/>
            </a:pPr>
            <a:r>
              <a:rPr lang="tr-TR" sz="2800" smtClean="0"/>
              <a:t>Marka malı aracı işletmelere çeker. Mal talep edildikçe, aracı işletme o malı mal bileşiminde bulundurmaya özen gösterir.</a:t>
            </a:r>
          </a:p>
          <a:p>
            <a:pPr marL="609600" indent="-609600" eaLnBrk="1" hangingPunct="1">
              <a:lnSpc>
                <a:spcPct val="90000"/>
              </a:lnSpc>
              <a:buFontTx/>
              <a:buAutoNum type="arabicPeriod"/>
              <a:defRPr/>
            </a:pPr>
            <a:r>
              <a:rPr lang="tr-TR" sz="2800" smtClean="0"/>
              <a:t>Marka mala bağlılık yaratır. Tüketici zihninde yer eden bir marka sürekli talep edilir. Bu da rakip markaların işletme markasına zarar vermelerini önler. </a:t>
            </a:r>
          </a:p>
          <a:p>
            <a:pPr marL="609600" indent="-609600" eaLnBrk="1" hangingPunct="1">
              <a:lnSpc>
                <a:spcPct val="90000"/>
              </a:lnSpc>
              <a:buFontTx/>
              <a:buAutoNum type="arabicPeriod"/>
              <a:defRPr/>
            </a:pPr>
            <a:r>
              <a:rPr lang="tr-TR" sz="2800" smtClean="0"/>
              <a:t>Marka malı rakip markalardan ayırır. </a:t>
            </a:r>
            <a:r>
              <a:rPr lang="tr-TR" sz="2400" smtClean="0"/>
              <a:t/>
            </a:r>
            <a:br>
              <a:rPr lang="tr-TR" sz="2400" smtClean="0"/>
            </a:br>
            <a:endParaRPr lang="tr-TR" sz="240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a:xfrm>
            <a:off x="457200" y="274638"/>
            <a:ext cx="8229600" cy="850900"/>
          </a:xfrm>
        </p:spPr>
        <p:txBody>
          <a:bodyPr/>
          <a:lstStyle/>
          <a:p>
            <a:pPr algn="l" eaLnBrk="1" hangingPunct="1">
              <a:defRPr/>
            </a:pPr>
            <a:r>
              <a:rPr lang="tr-TR" sz="2800" smtClean="0"/>
              <a:t>Öte yandan marka işletmenin rekabet etmesine şu yollarla hizmet eder:</a:t>
            </a:r>
          </a:p>
        </p:txBody>
      </p:sp>
      <p:sp>
        <p:nvSpPr>
          <p:cNvPr id="109571" name="Rectangle 3"/>
          <p:cNvSpPr>
            <a:spLocks noGrp="1" noChangeArrowheads="1"/>
          </p:cNvSpPr>
          <p:nvPr>
            <p:ph type="body" idx="1"/>
          </p:nvPr>
        </p:nvSpPr>
        <p:spPr>
          <a:xfrm>
            <a:off x="457200" y="1268413"/>
            <a:ext cx="8229600" cy="4857750"/>
          </a:xfrm>
        </p:spPr>
        <p:txBody>
          <a:bodyPr/>
          <a:lstStyle/>
          <a:p>
            <a:pPr lvl="1" eaLnBrk="1" hangingPunct="1">
              <a:lnSpc>
                <a:spcPct val="90000"/>
              </a:lnSpc>
              <a:defRPr/>
            </a:pPr>
            <a:r>
              <a:rPr lang="tr-TR" smtClean="0"/>
              <a:t>Marka bağlılığı yaratması halinde pazarlama maliyetlerinden tasarruf sağlar,</a:t>
            </a:r>
          </a:p>
          <a:p>
            <a:pPr lvl="1" eaLnBrk="1" hangingPunct="1">
              <a:lnSpc>
                <a:spcPct val="90000"/>
              </a:lnSpc>
              <a:defRPr/>
            </a:pPr>
            <a:r>
              <a:rPr lang="tr-TR" smtClean="0"/>
              <a:t>Marka bağlılığı malı aracı işletmelere çekeceğinden, üreticinin kanal içindeki gücünü artırır,</a:t>
            </a:r>
          </a:p>
          <a:p>
            <a:pPr lvl="1" eaLnBrk="1" hangingPunct="1">
              <a:lnSpc>
                <a:spcPct val="90000"/>
              </a:lnSpc>
              <a:defRPr/>
            </a:pPr>
            <a:r>
              <a:rPr lang="tr-TR" smtClean="0"/>
              <a:t>Markanın algılanan kalitesi yüksek olacağından, işletme malını daha yüksek fiyatla fiyatlandırma olanağı bulur,</a:t>
            </a:r>
          </a:p>
          <a:p>
            <a:pPr lvl="1" eaLnBrk="1" hangingPunct="1">
              <a:lnSpc>
                <a:spcPct val="90000"/>
              </a:lnSpc>
              <a:defRPr/>
            </a:pPr>
            <a:r>
              <a:rPr lang="tr-TR" smtClean="0"/>
              <a:t>Marka güven vermiş ise, işletme pazarlayacağı başka mallara bu ismi verebilir.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a:xfrm>
            <a:off x="457200" y="274638"/>
            <a:ext cx="8229600" cy="490537"/>
          </a:xfrm>
        </p:spPr>
        <p:txBody>
          <a:bodyPr/>
          <a:lstStyle/>
          <a:p>
            <a:pPr eaLnBrk="1" hangingPunct="1">
              <a:defRPr/>
            </a:pPr>
            <a:r>
              <a:rPr lang="tr-TR" sz="2800" smtClean="0"/>
              <a:t>Tüketiciler</a:t>
            </a:r>
            <a:r>
              <a:rPr lang="tr-TR" sz="2400" smtClean="0"/>
              <a:t> </a:t>
            </a:r>
            <a:r>
              <a:rPr lang="tr-TR" sz="2800" smtClean="0"/>
              <a:t>açısından</a:t>
            </a:r>
            <a:r>
              <a:rPr lang="tr-TR" sz="2400" smtClean="0"/>
              <a:t>;</a:t>
            </a:r>
          </a:p>
        </p:txBody>
      </p:sp>
      <p:sp>
        <p:nvSpPr>
          <p:cNvPr id="110595" name="Rectangle 3"/>
          <p:cNvSpPr>
            <a:spLocks noGrp="1" noChangeArrowheads="1"/>
          </p:cNvSpPr>
          <p:nvPr>
            <p:ph type="body" idx="1"/>
          </p:nvPr>
        </p:nvSpPr>
        <p:spPr>
          <a:xfrm>
            <a:off x="457200" y="836613"/>
            <a:ext cx="8229600" cy="5289550"/>
          </a:xfrm>
        </p:spPr>
        <p:txBody>
          <a:bodyPr/>
          <a:lstStyle/>
          <a:p>
            <a:pPr marL="609600" indent="-609600" eaLnBrk="1" hangingPunct="1">
              <a:defRPr/>
            </a:pPr>
            <a:endParaRPr lang="tr-TR" sz="2800" smtClean="0"/>
          </a:p>
          <a:p>
            <a:pPr marL="609600" indent="-609600" eaLnBrk="1" hangingPunct="1">
              <a:buFontTx/>
              <a:buNone/>
              <a:defRPr/>
            </a:pPr>
            <a:r>
              <a:rPr lang="tr-TR" sz="2800" smtClean="0"/>
              <a:t>1. Marka tüketiciye istediği malı kolayca bulabilme olanağı sağlar,</a:t>
            </a:r>
          </a:p>
          <a:p>
            <a:pPr marL="609600" indent="-609600" eaLnBrk="1" hangingPunct="1">
              <a:buFontTx/>
              <a:buNone/>
              <a:defRPr/>
            </a:pPr>
            <a:r>
              <a:rPr lang="tr-TR" sz="2800" smtClean="0"/>
              <a:t>2. Marka tüketiciye güven verir,</a:t>
            </a:r>
          </a:p>
          <a:p>
            <a:pPr marL="609600" indent="-609600" eaLnBrk="1" hangingPunct="1">
              <a:buFontTx/>
              <a:buNone/>
              <a:defRPr/>
            </a:pPr>
            <a:r>
              <a:rPr lang="tr-TR" sz="2800" smtClean="0"/>
              <a:t>3. Marka tüketicinin korunmasını sağlar,</a:t>
            </a:r>
          </a:p>
          <a:p>
            <a:pPr marL="609600" indent="-609600" eaLnBrk="1" hangingPunct="1">
              <a:buFontTx/>
              <a:buNone/>
              <a:defRPr/>
            </a:pPr>
            <a:r>
              <a:rPr lang="tr-TR" sz="2800" smtClean="0"/>
              <a:t>4. Markalı malların markasızlara göre daha kaliteli olmaları gerekir.</a:t>
            </a:r>
          </a:p>
          <a:p>
            <a:pPr marL="609600" indent="-609600" eaLnBrk="1" hangingPunct="1">
              <a:buFontTx/>
              <a:buAutoNum type="arabicPeriod"/>
              <a:defRPr/>
            </a:pPr>
            <a:endParaRPr lang="tr-TR" sz="2800" smtClean="0"/>
          </a:p>
          <a:p>
            <a:pPr marL="609600" indent="-609600" eaLnBrk="1" hangingPunct="1">
              <a:buFontTx/>
              <a:buAutoNum type="arabicPeriod"/>
              <a:defRPr/>
            </a:pPr>
            <a:endParaRPr lang="tr-TR" sz="2800" smtClean="0"/>
          </a:p>
          <a:p>
            <a:pPr marL="609600" indent="-609600" eaLnBrk="1" hangingPunct="1">
              <a:buFontTx/>
              <a:buAutoNum type="arabicPeriod"/>
              <a:defRPr/>
            </a:pPr>
            <a:endParaRPr lang="tr-TR" sz="2800" smtClean="0"/>
          </a:p>
          <a:p>
            <a:pPr marL="609600" indent="-609600" eaLnBrk="1" hangingPunct="1">
              <a:buFontTx/>
              <a:buNone/>
              <a:defRPr/>
            </a:pPr>
            <a:endParaRPr lang="tr-TR" sz="280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descr="http://image.slidesharecdn.com/eibmarka1-120109075117-phpapp01/95/marka-stratejler-ve-marka-ynetm-10-728.jpg?cb=1326118532"/>
          <p:cNvPicPr>
            <a:picLocks noChangeAspect="1" noChangeArrowheads="1"/>
          </p:cNvPicPr>
          <p:nvPr/>
        </p:nvPicPr>
        <p:blipFill>
          <a:blip r:embed="rId2"/>
          <a:srcRect/>
          <a:stretch>
            <a:fillRect/>
          </a:stretch>
        </p:blipFill>
        <p:spPr bwMode="auto">
          <a:xfrm>
            <a:off x="130175" y="173038"/>
            <a:ext cx="9156700" cy="6478587"/>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p:txBody>
          <a:bodyPr/>
          <a:lstStyle/>
          <a:p>
            <a:pPr algn="l" eaLnBrk="1" hangingPunct="1">
              <a:defRPr/>
            </a:pPr>
            <a:r>
              <a:rPr lang="tr-TR" sz="2800" smtClean="0"/>
              <a:t>Tüketiciler bir mal ya da hizmeti satın alırken, genellikle şu dört riskten kaçınmak isterler:</a:t>
            </a:r>
          </a:p>
        </p:txBody>
      </p:sp>
      <p:sp>
        <p:nvSpPr>
          <p:cNvPr id="111619" name="Rectangle 3"/>
          <p:cNvSpPr>
            <a:spLocks noGrp="1" noChangeArrowheads="1"/>
          </p:cNvSpPr>
          <p:nvPr>
            <p:ph type="body" idx="1"/>
          </p:nvPr>
        </p:nvSpPr>
        <p:spPr/>
        <p:txBody>
          <a:bodyPr/>
          <a:lstStyle/>
          <a:p>
            <a:pPr marL="609600" indent="-609600" eaLnBrk="1" hangingPunct="1">
              <a:defRPr/>
            </a:pPr>
            <a:endParaRPr lang="tr-TR" sz="2400" dirty="0" smtClean="0"/>
          </a:p>
          <a:p>
            <a:pPr marL="609600" indent="-609600" eaLnBrk="1" hangingPunct="1">
              <a:defRPr/>
            </a:pPr>
            <a:r>
              <a:rPr lang="tr-TR" sz="2800" dirty="0" smtClean="0"/>
              <a:t>Finansal risk</a:t>
            </a:r>
          </a:p>
          <a:p>
            <a:pPr marL="609600" indent="-609600" eaLnBrk="1" hangingPunct="1">
              <a:defRPr/>
            </a:pPr>
            <a:r>
              <a:rPr lang="tr-TR" sz="2800" dirty="0" smtClean="0"/>
              <a:t>Sosyal risk</a:t>
            </a:r>
          </a:p>
          <a:p>
            <a:pPr marL="609600" indent="-609600" eaLnBrk="1" hangingPunct="1">
              <a:defRPr/>
            </a:pPr>
            <a:r>
              <a:rPr lang="tr-TR" sz="2800" dirty="0" smtClean="0"/>
              <a:t>Psikolojik risk</a:t>
            </a:r>
          </a:p>
          <a:p>
            <a:pPr marL="609600" indent="-609600" eaLnBrk="1" hangingPunct="1">
              <a:defRPr/>
            </a:pPr>
            <a:r>
              <a:rPr lang="tr-TR" sz="2800" dirty="0" smtClean="0"/>
              <a:t>Fiziksel risk</a:t>
            </a:r>
          </a:p>
          <a:p>
            <a:pPr marL="609600" indent="-609600" eaLnBrk="1" hangingPunct="1">
              <a:buFontTx/>
              <a:buNone/>
              <a:defRPr/>
            </a:pPr>
            <a:endParaRPr lang="tr-TR" sz="2800" dirty="0" smtClean="0"/>
          </a:p>
          <a:p>
            <a:pPr marL="609600" indent="-609600" eaLnBrk="1" hangingPunct="1">
              <a:buFontTx/>
              <a:buNone/>
              <a:defRPr/>
            </a:pPr>
            <a:r>
              <a:rPr lang="tr-TR" sz="2800" dirty="0" smtClean="0"/>
              <a:t>      Bu nedenle markaya ilişkin tüm kararlarda tüketicinin bu risklerden korunmak isteyeceğini dikkate </a:t>
            </a:r>
            <a:r>
              <a:rPr lang="tr-TR" sz="2400" dirty="0" smtClean="0"/>
              <a:t>almak gerekir.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Müşteriyi anlamak ve tanımak! Nasıl?</a:t>
            </a:r>
            <a:endParaRPr lang="tr-TR" dirty="0"/>
          </a:p>
        </p:txBody>
      </p:sp>
      <p:sp>
        <p:nvSpPr>
          <p:cNvPr id="3" name="2 İçerik Yer Tutucusu"/>
          <p:cNvSpPr>
            <a:spLocks noGrp="1"/>
          </p:cNvSpPr>
          <p:nvPr>
            <p:ph idx="1"/>
          </p:nvPr>
        </p:nvSpPr>
        <p:spPr/>
        <p:txBody>
          <a:bodyPr/>
          <a:lstStyle/>
          <a:p>
            <a:r>
              <a:rPr lang="tr-TR" sz="2800" dirty="0" smtClean="0"/>
              <a:t>Web analitiği ile veri toplamak: Web kullanımının ne olduğunu anlayarak optimize etmek amacıyla internet verilerinin ölçümü, toplanması, analizi ve rapor edilmesidir. (</a:t>
            </a:r>
            <a:r>
              <a:rPr lang="tr-TR" sz="2800" dirty="0" err="1" smtClean="0"/>
              <a:t>Websitenize</a:t>
            </a:r>
            <a:r>
              <a:rPr lang="tr-TR" sz="2800" dirty="0" smtClean="0"/>
              <a:t> gelen trafiği, edinme kanallarını, yaptığınız dijital reklamların performansını ve kullanıcıların </a:t>
            </a:r>
            <a:r>
              <a:rPr lang="tr-TR" sz="2800" dirty="0" err="1" smtClean="0"/>
              <a:t>websitenizde</a:t>
            </a:r>
            <a:r>
              <a:rPr lang="tr-TR" sz="2800" dirty="0" smtClean="0"/>
              <a:t> neler yaptığı)</a:t>
            </a:r>
          </a:p>
          <a:p>
            <a:r>
              <a:rPr lang="tr-TR" sz="2800" dirty="0" err="1" smtClean="0"/>
              <a:t>Cookies</a:t>
            </a:r>
            <a:endParaRPr lang="tr-TR" sz="2800" dirty="0" smtClean="0"/>
          </a:p>
          <a:p>
            <a:r>
              <a:rPr lang="tr-TR" sz="2800" dirty="0" smtClean="0"/>
              <a:t>Online anketler</a:t>
            </a:r>
          </a:p>
          <a:p>
            <a:r>
              <a:rPr lang="tr-TR" sz="2800" dirty="0" smtClean="0"/>
              <a:t>Veritabanlı pazarla</a:t>
            </a:r>
            <a:r>
              <a:rPr lang="tr-TR" dirty="0" smtClean="0"/>
              <a:t>ma</a:t>
            </a:r>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a:xfrm>
            <a:off x="285750" y="142875"/>
            <a:ext cx="8643938" cy="1274763"/>
          </a:xfrm>
        </p:spPr>
        <p:txBody>
          <a:bodyPr/>
          <a:lstStyle/>
          <a:p>
            <a:pPr algn="l" eaLnBrk="1" hangingPunct="1">
              <a:defRPr/>
            </a:pPr>
            <a:r>
              <a:rPr lang="tr-TR" sz="2400" dirty="0" smtClean="0"/>
              <a:t>Bir markayı yaratmak, temelde üç grup faaliyetin birbiri ile tutarlı bir biçimde yürütülmesini gerektirir. Bu faaliyetler şöyle özetlenebilir :</a:t>
            </a:r>
            <a:br>
              <a:rPr lang="tr-TR" sz="2400" dirty="0" smtClean="0"/>
            </a:br>
            <a:endParaRPr lang="tr-TR" sz="2400" dirty="0" smtClean="0"/>
          </a:p>
        </p:txBody>
      </p:sp>
      <p:sp>
        <p:nvSpPr>
          <p:cNvPr id="112643" name="Rectangle 3"/>
          <p:cNvSpPr>
            <a:spLocks noGrp="1" noChangeArrowheads="1"/>
          </p:cNvSpPr>
          <p:nvPr>
            <p:ph type="body" idx="1"/>
          </p:nvPr>
        </p:nvSpPr>
        <p:spPr>
          <a:xfrm>
            <a:off x="457200" y="1285875"/>
            <a:ext cx="8258175" cy="5214938"/>
          </a:xfrm>
        </p:spPr>
        <p:txBody>
          <a:bodyPr/>
          <a:lstStyle/>
          <a:p>
            <a:pPr marL="609600" indent="-609600" eaLnBrk="1" hangingPunct="1">
              <a:buFontTx/>
              <a:buNone/>
              <a:defRPr/>
            </a:pPr>
            <a:r>
              <a:rPr lang="tr-TR" sz="2400" dirty="0" smtClean="0"/>
              <a:t>1. Bir Değer Önerisi Geliştirme;</a:t>
            </a:r>
          </a:p>
          <a:p>
            <a:pPr marL="990600" lvl="1" indent="-533400" eaLnBrk="1" hangingPunct="1">
              <a:defRPr/>
            </a:pPr>
            <a:r>
              <a:rPr lang="tr-TR" sz="2400" dirty="0" smtClean="0"/>
              <a:t>Genel bir konumlandırma,</a:t>
            </a:r>
          </a:p>
          <a:p>
            <a:pPr marL="990600" lvl="1" indent="-533400" eaLnBrk="1" hangingPunct="1">
              <a:defRPr/>
            </a:pPr>
            <a:r>
              <a:rPr lang="tr-TR" sz="2400" dirty="0" smtClean="0"/>
              <a:t>Özel bir konumlandırma,</a:t>
            </a:r>
          </a:p>
          <a:p>
            <a:pPr marL="990600" lvl="1" indent="-533400" eaLnBrk="1" hangingPunct="1">
              <a:defRPr/>
            </a:pPr>
            <a:r>
              <a:rPr lang="tr-TR" sz="2400" dirty="0" smtClean="0"/>
              <a:t>Bir değer konumlandırması,</a:t>
            </a:r>
          </a:p>
          <a:p>
            <a:pPr marL="990600" lvl="1" indent="-533400" eaLnBrk="1" hangingPunct="1">
              <a:defRPr/>
            </a:pPr>
            <a:r>
              <a:rPr lang="tr-TR" sz="2400" dirty="0" smtClean="0"/>
              <a:t>Toplam değer konumlandırması.</a:t>
            </a:r>
          </a:p>
          <a:p>
            <a:pPr marL="609600" indent="-609600" eaLnBrk="1" hangingPunct="1">
              <a:buFontTx/>
              <a:buNone/>
              <a:defRPr/>
            </a:pPr>
            <a:r>
              <a:rPr lang="tr-TR" sz="2400" dirty="0" smtClean="0"/>
              <a:t>2. Markayı Oluşturmak;</a:t>
            </a:r>
          </a:p>
          <a:p>
            <a:pPr marL="990600" lvl="1" indent="-533400" eaLnBrk="1" hangingPunct="1">
              <a:defRPr/>
            </a:pPr>
            <a:r>
              <a:rPr lang="tr-TR" sz="2400" dirty="0" smtClean="0"/>
              <a:t>Bir isim bulmak,</a:t>
            </a:r>
          </a:p>
          <a:p>
            <a:pPr marL="990600" lvl="1" indent="-533400" eaLnBrk="1" hangingPunct="1">
              <a:defRPr/>
            </a:pPr>
            <a:r>
              <a:rPr lang="tr-TR" sz="2400" dirty="0" smtClean="0"/>
              <a:t>Marka ismini zengin çağrışımlarla birleştirmek,</a:t>
            </a:r>
          </a:p>
          <a:p>
            <a:pPr marL="990600" lvl="1" indent="-533400" eaLnBrk="1" hangingPunct="1">
              <a:defRPr/>
            </a:pPr>
            <a:r>
              <a:rPr lang="tr-TR" sz="2400" dirty="0" smtClean="0"/>
              <a:t>Marka ile tüketicinin temasını sağlamak,</a:t>
            </a:r>
          </a:p>
          <a:p>
            <a:pPr marL="609600" indent="-609600" eaLnBrk="1" hangingPunct="1">
              <a:buFontTx/>
              <a:buNone/>
              <a:defRPr/>
            </a:pPr>
            <a:r>
              <a:rPr lang="tr-TR" sz="2400" dirty="0" smtClean="0"/>
              <a:t>3. Marka İle Tüketici Arasındaki İletişimi Sağlamak.</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rrowheads="1"/>
          </p:cNvSpPr>
          <p:nvPr>
            <p:ph type="title"/>
          </p:nvPr>
        </p:nvSpPr>
        <p:spPr>
          <a:noFill/>
        </p:spPr>
        <p:txBody>
          <a:bodyPr/>
          <a:lstStyle/>
          <a:p>
            <a:r>
              <a:rPr lang="tr-TR" smtClean="0">
                <a:effectLst/>
              </a:rPr>
              <a:t>!</a:t>
            </a:r>
          </a:p>
        </p:txBody>
      </p:sp>
      <p:sp>
        <p:nvSpPr>
          <p:cNvPr id="55299" name="Rectangle 3"/>
          <p:cNvSpPr>
            <a:spLocks noGrp="1" noChangeArrowheads="1"/>
          </p:cNvSpPr>
          <p:nvPr>
            <p:ph type="body" idx="1"/>
          </p:nvPr>
        </p:nvSpPr>
        <p:spPr>
          <a:noFill/>
        </p:spPr>
        <p:txBody>
          <a:bodyPr/>
          <a:lstStyle/>
          <a:p>
            <a:endParaRPr lang="tr-TR" smtClean="0">
              <a:effectLst/>
            </a:endParaRPr>
          </a:p>
          <a:p>
            <a:endParaRPr lang="tr-TR" smtClean="0">
              <a:effectLst/>
            </a:endParaRPr>
          </a:p>
          <a:p>
            <a:r>
              <a:rPr lang="tr-TR" smtClean="0">
                <a:effectLst/>
              </a:rPr>
              <a:t>Marka kimliği nedir?</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rrowheads="1"/>
          </p:cNvSpPr>
          <p:nvPr>
            <p:ph type="title"/>
          </p:nvPr>
        </p:nvSpPr>
        <p:spPr>
          <a:noFill/>
        </p:spPr>
        <p:txBody>
          <a:bodyPr/>
          <a:lstStyle/>
          <a:p>
            <a:r>
              <a:rPr lang="tr-TR" sz="4000" smtClean="0">
                <a:effectLst/>
              </a:rPr>
              <a:t>Marka Kimlik Elemanları Stratejileri</a:t>
            </a:r>
          </a:p>
        </p:txBody>
      </p:sp>
      <p:sp>
        <p:nvSpPr>
          <p:cNvPr id="56323" name="Rectangle 3"/>
          <p:cNvSpPr>
            <a:spLocks noGrp="1" noChangeArrowheads="1"/>
          </p:cNvSpPr>
          <p:nvPr>
            <p:ph type="body" idx="1"/>
          </p:nvPr>
        </p:nvSpPr>
        <p:spPr>
          <a:noFill/>
        </p:spPr>
        <p:txBody>
          <a:bodyPr/>
          <a:lstStyle/>
          <a:p>
            <a:pPr eaLnBrk="1" hangingPunct="1">
              <a:lnSpc>
                <a:spcPct val="80000"/>
              </a:lnSpc>
            </a:pPr>
            <a:r>
              <a:rPr lang="tr-TR" sz="2800" smtClean="0">
                <a:effectLst/>
                <a:latin typeface="Times New Roman" pitchFamily="18" charset="0"/>
              </a:rPr>
              <a:t>Marka adı, logosu, yazı tipi, sembolleri, slogan, marka kahramanları, müziği (cingıl), ambalajlama</a:t>
            </a:r>
          </a:p>
          <a:p>
            <a:pPr eaLnBrk="1" hangingPunct="1">
              <a:lnSpc>
                <a:spcPct val="80000"/>
              </a:lnSpc>
            </a:pPr>
            <a:r>
              <a:rPr lang="tr-TR" sz="2800" smtClean="0">
                <a:effectLst/>
                <a:latin typeface="Times New Roman" pitchFamily="18" charset="0"/>
              </a:rPr>
              <a:t>Markayı hatırlamayı, aşina olmayı sağlarlar. Akılda kalıcı, hatırlanabilir, farklı kültürlere transfer edilebilir, yasal olarak korunabilir olmalıdır. Bununla birlikte;</a:t>
            </a:r>
          </a:p>
          <a:p>
            <a:pPr eaLnBrk="1" hangingPunct="1">
              <a:lnSpc>
                <a:spcPct val="80000"/>
              </a:lnSpc>
            </a:pPr>
            <a:r>
              <a:rPr lang="tr-TR" sz="2800" smtClean="0">
                <a:effectLst/>
                <a:latin typeface="Times New Roman" pitchFamily="18" charset="0"/>
              </a:rPr>
              <a:t>Marka adını din, dil, eğitim, teknoloji düzeyi gibi nedenlerle uyarlamaya örnek;</a:t>
            </a:r>
          </a:p>
          <a:p>
            <a:pPr eaLnBrk="1" hangingPunct="1">
              <a:lnSpc>
                <a:spcPct val="80000"/>
              </a:lnSpc>
            </a:pPr>
            <a:r>
              <a:rPr lang="tr-TR" sz="2800" smtClean="0">
                <a:effectLst/>
                <a:latin typeface="Times New Roman" pitchFamily="18" charset="0"/>
              </a:rPr>
              <a:t>Beko, Fakir(Başarılı bir Alman firması ama Türkiye de sorun yaşıyor), Danone (Danimals, Petit Danone…)</a:t>
            </a:r>
          </a:p>
          <a:p>
            <a:pPr>
              <a:lnSpc>
                <a:spcPct val="80000"/>
              </a:lnSpc>
              <a:buFont typeface="Wingdings" pitchFamily="2" charset="2"/>
              <a:buNone/>
            </a:pPr>
            <a:endParaRPr lang="tr-TR" sz="2800" smtClean="0">
              <a:effectLst/>
              <a:latin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Marka olmak için 4 temel unsur:</a:t>
            </a:r>
            <a:br>
              <a:rPr lang="tr-TR" dirty="0" smtClean="0"/>
            </a:br>
            <a:r>
              <a:rPr lang="tr-TR" sz="2800" dirty="0" smtClean="0"/>
              <a:t>(Mehmet </a:t>
            </a:r>
            <a:r>
              <a:rPr lang="tr-TR" sz="2800" dirty="0" err="1" smtClean="0"/>
              <a:t>Aktaş</a:t>
            </a:r>
            <a:r>
              <a:rPr lang="tr-TR" sz="2800" dirty="0" smtClean="0"/>
              <a:t>, Yaşar Holding, Pınar)</a:t>
            </a:r>
            <a:endParaRPr lang="tr-TR" sz="2800" dirty="0"/>
          </a:p>
        </p:txBody>
      </p:sp>
      <p:sp>
        <p:nvSpPr>
          <p:cNvPr id="3" name="2 İçerik Yer Tutucusu"/>
          <p:cNvSpPr>
            <a:spLocks noGrp="1"/>
          </p:cNvSpPr>
          <p:nvPr>
            <p:ph idx="1"/>
          </p:nvPr>
        </p:nvSpPr>
        <p:spPr/>
        <p:txBody>
          <a:bodyPr/>
          <a:lstStyle/>
          <a:p>
            <a:pPr>
              <a:defRPr/>
            </a:pPr>
            <a:r>
              <a:rPr lang="tr-TR" dirty="0" smtClean="0"/>
              <a:t>Büyük bir fikir, </a:t>
            </a:r>
          </a:p>
          <a:p>
            <a:pPr>
              <a:defRPr/>
            </a:pPr>
            <a:r>
              <a:rPr lang="tr-TR" dirty="0" err="1" smtClean="0"/>
              <a:t>İnovasyon</a:t>
            </a:r>
            <a:r>
              <a:rPr lang="tr-TR" dirty="0" smtClean="0"/>
              <a:t>, </a:t>
            </a:r>
          </a:p>
          <a:p>
            <a:pPr>
              <a:defRPr/>
            </a:pPr>
            <a:r>
              <a:rPr lang="tr-TR" dirty="0" smtClean="0"/>
              <a:t>Tüketici hayatını kolaylaştırma, </a:t>
            </a:r>
          </a:p>
          <a:p>
            <a:pPr>
              <a:defRPr/>
            </a:pPr>
            <a:r>
              <a:rPr lang="tr-TR" dirty="0" smtClean="0"/>
              <a:t>Tüketici ile duygusal bağ kurma</a:t>
            </a:r>
            <a:endParaRPr lang="tr-T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625" y="-500063"/>
            <a:ext cx="8229600" cy="1966913"/>
          </a:xfrm>
        </p:spPr>
        <p:txBody>
          <a:bodyPr/>
          <a:lstStyle/>
          <a:p>
            <a:pPr>
              <a:defRPr/>
            </a:pPr>
            <a:r>
              <a:rPr lang="tr-TR" dirty="0" err="1" smtClean="0"/>
              <a:t>Enpara</a:t>
            </a:r>
            <a:r>
              <a:rPr lang="tr-TR" dirty="0" smtClean="0"/>
              <a:t>.com</a:t>
            </a:r>
            <a:endParaRPr lang="tr-TR" dirty="0"/>
          </a:p>
        </p:txBody>
      </p:sp>
      <p:sp>
        <p:nvSpPr>
          <p:cNvPr id="3" name="2 İçerik Yer Tutucusu"/>
          <p:cNvSpPr>
            <a:spLocks noGrp="1"/>
          </p:cNvSpPr>
          <p:nvPr>
            <p:ph idx="1"/>
          </p:nvPr>
        </p:nvSpPr>
        <p:spPr>
          <a:xfrm>
            <a:off x="428625" y="1000125"/>
            <a:ext cx="8229600" cy="4114800"/>
          </a:xfrm>
        </p:spPr>
        <p:txBody>
          <a:bodyPr/>
          <a:lstStyle/>
          <a:p>
            <a:pPr>
              <a:defRPr/>
            </a:pPr>
            <a:r>
              <a:rPr lang="tr-TR" sz="2800" dirty="0" smtClean="0">
                <a:solidFill>
                  <a:srgbClr val="FF0000"/>
                </a:solidFill>
              </a:rPr>
              <a:t>1.Bir Değer Önerisi Geliştirme; </a:t>
            </a:r>
            <a:r>
              <a:rPr lang="tr-TR" sz="2800" dirty="0" smtClean="0"/>
              <a:t>Vakit harcatmayan, hızlı, basit ve iyi fiyatla satın alınacak bir hizmet/ürün.</a:t>
            </a:r>
          </a:p>
          <a:p>
            <a:pPr>
              <a:defRPr/>
            </a:pPr>
            <a:r>
              <a:rPr lang="tr-TR" sz="2800" dirty="0" smtClean="0">
                <a:solidFill>
                  <a:srgbClr val="FF0000"/>
                </a:solidFill>
              </a:rPr>
              <a:t>2. Markayı Oluşturmak</a:t>
            </a:r>
            <a:r>
              <a:rPr lang="tr-TR" sz="2800" dirty="0" smtClean="0"/>
              <a:t>; </a:t>
            </a:r>
            <a:r>
              <a:rPr lang="tr-TR" sz="2800" dirty="0" err="1" smtClean="0"/>
              <a:t>enpara</a:t>
            </a:r>
            <a:r>
              <a:rPr lang="tr-TR" sz="2800" dirty="0" smtClean="0"/>
              <a:t>.com</a:t>
            </a:r>
          </a:p>
          <a:p>
            <a:pPr>
              <a:defRPr/>
            </a:pPr>
            <a:r>
              <a:rPr lang="tr-TR" sz="2800" dirty="0" smtClean="0">
                <a:solidFill>
                  <a:srgbClr val="FF0000"/>
                </a:solidFill>
              </a:rPr>
              <a:t>3. Marka İle Tüketici Arasındaki İletişimi Sağlamak: </a:t>
            </a:r>
            <a:r>
              <a:rPr lang="tr-TR" sz="2800" dirty="0" smtClean="0"/>
              <a:t>Bankacılıkta kaybolmaktan korkan birileri tarafından bulunan bir hizmet anlayışı, fiziksel şube anlayışının olmadığı, şubeler arasında akla gelen her türlü maliyetin ortadan kalktığı, bankaya maliyeti olmadığı için müşteriye de maliyeti olmayan ve maliyet avantajının fiyat avantajına dönüştüğü ürün seti </a:t>
            </a:r>
          </a:p>
          <a:p>
            <a:pPr>
              <a:defRPr/>
            </a:pPr>
            <a:endParaRPr lang="tr-TR" sz="28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err="1" smtClean="0"/>
              <a:t>Enpara</a:t>
            </a:r>
            <a:r>
              <a:rPr lang="tr-TR" dirty="0" smtClean="0"/>
              <a:t>.com</a:t>
            </a:r>
            <a:endParaRPr lang="tr-TR" dirty="0"/>
          </a:p>
        </p:txBody>
      </p:sp>
      <p:sp>
        <p:nvSpPr>
          <p:cNvPr id="3" name="2 İçerik Yer Tutucusu"/>
          <p:cNvSpPr>
            <a:spLocks noGrp="1"/>
          </p:cNvSpPr>
          <p:nvPr>
            <p:ph idx="1"/>
          </p:nvPr>
        </p:nvSpPr>
        <p:spPr/>
        <p:txBody>
          <a:bodyPr/>
          <a:lstStyle/>
          <a:p>
            <a:pPr>
              <a:defRPr/>
            </a:pPr>
            <a:r>
              <a:rPr lang="tr-TR" sz="2400" dirty="0" smtClean="0"/>
              <a:t>Fiziki şubeleri olmadığı için kiradan, elektrikten, sudan, ve benzeri masraflardan tasarruf ediliyor ve bu maliyet avantajı müşterilere daha yüksek mevduat faizi ve masrafsız, komisyonsuz ürün ve işlem ayrıcalığı olarak yansıtılıyor.</a:t>
            </a:r>
          </a:p>
          <a:p>
            <a:pPr>
              <a:defRPr/>
            </a:pPr>
            <a:endParaRPr lang="tr-TR" sz="2400" dirty="0" smtClean="0"/>
          </a:p>
          <a:p>
            <a:pPr>
              <a:defRPr/>
            </a:pPr>
            <a:r>
              <a:rPr lang="tr-TR" sz="2400" dirty="0" smtClean="0"/>
              <a:t>Müşteriler haberdar olmak istedikleri detay seviyesine göre tercih edecekleri bir bilgilendirme paketi aracılığıyla hesaplarında gerçekleşen veya gerçekleşmeyen tüm hareketlerden internet şubesine bile gitmelerine gerek kalmadan SMS veya e-posta yoluyla haberdar olabiliyorlar.</a:t>
            </a:r>
            <a:br>
              <a:rPr lang="tr-TR" sz="2400" dirty="0" smtClean="0"/>
            </a:br>
            <a:endParaRPr lang="tr-TR" sz="24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625" y="-214313"/>
            <a:ext cx="8229600" cy="1371601"/>
          </a:xfrm>
        </p:spPr>
        <p:txBody>
          <a:bodyPr/>
          <a:lstStyle/>
          <a:p>
            <a:pPr>
              <a:defRPr/>
            </a:pPr>
            <a:r>
              <a:rPr lang="tr-TR" dirty="0" err="1" smtClean="0"/>
              <a:t>Enpara</a:t>
            </a:r>
            <a:r>
              <a:rPr lang="tr-TR" dirty="0" smtClean="0"/>
              <a:t>.com</a:t>
            </a:r>
            <a:endParaRPr lang="tr-TR" dirty="0"/>
          </a:p>
        </p:txBody>
      </p:sp>
      <p:sp>
        <p:nvSpPr>
          <p:cNvPr id="3" name="2 İçerik Yer Tutucusu"/>
          <p:cNvSpPr>
            <a:spLocks noGrp="1"/>
          </p:cNvSpPr>
          <p:nvPr>
            <p:ph idx="1"/>
          </p:nvPr>
        </p:nvSpPr>
        <p:spPr>
          <a:xfrm>
            <a:off x="500063" y="1357313"/>
            <a:ext cx="8229600" cy="4114800"/>
          </a:xfrm>
        </p:spPr>
        <p:txBody>
          <a:bodyPr/>
          <a:lstStyle/>
          <a:p>
            <a:pPr>
              <a:defRPr/>
            </a:pPr>
            <a:r>
              <a:rPr lang="tr-TR" dirty="0" smtClean="0"/>
              <a:t>30binden fazla müşteri</a:t>
            </a:r>
          </a:p>
          <a:p>
            <a:pPr>
              <a:defRPr/>
            </a:pPr>
            <a:endParaRPr lang="tr-TR" dirty="0" smtClean="0"/>
          </a:p>
          <a:p>
            <a:pPr>
              <a:defRPr/>
            </a:pPr>
            <a:r>
              <a:rPr lang="tr-TR" dirty="0" smtClean="0"/>
              <a:t>Fiziksel şube yapıları içinde kaybolmuş hedef kitlenin yeni ve hayallerindeki bankacılık anlayışına cevap vermek</a:t>
            </a:r>
          </a:p>
          <a:p>
            <a:pPr>
              <a:defRPr/>
            </a:pPr>
            <a:endParaRPr lang="tr-TR" dirty="0" smtClean="0"/>
          </a:p>
          <a:p>
            <a:pPr>
              <a:defRPr/>
            </a:pPr>
            <a:r>
              <a:rPr lang="tr-TR" dirty="0" err="1" smtClean="0"/>
              <a:t>Enpara</a:t>
            </a:r>
            <a:r>
              <a:rPr lang="tr-TR" dirty="0" smtClean="0"/>
              <a:t>.com marka değil, insan olarak görünüyor. Hem de ulaşılır, açık, dostça, yardımcı, esprili, samimi ve </a:t>
            </a:r>
            <a:r>
              <a:rPr lang="tr-TR" dirty="0" err="1" smtClean="0"/>
              <a:t>güleryüzlü</a:t>
            </a:r>
            <a:r>
              <a:rPr lang="tr-TR" dirty="0" smtClean="0"/>
              <a:t> bir insan.</a:t>
            </a:r>
            <a:endParaRPr lang="tr-T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4"/>
          <p:cNvSpPr>
            <a:spLocks noGrp="1" noChangeArrowheads="1"/>
          </p:cNvSpPr>
          <p:nvPr>
            <p:ph type="ctrTitle"/>
          </p:nvPr>
        </p:nvSpPr>
        <p:spPr/>
        <p:txBody>
          <a:bodyPr/>
          <a:lstStyle/>
          <a:p>
            <a:pPr algn="l" eaLnBrk="1" hangingPunct="1">
              <a:defRPr/>
            </a:pPr>
            <a:r>
              <a:rPr lang="tr-TR" sz="2800" dirty="0" smtClean="0"/>
              <a:t/>
            </a:r>
            <a:br>
              <a:rPr lang="tr-TR" sz="2800" dirty="0" smtClean="0"/>
            </a:br>
            <a:r>
              <a:rPr lang="tr-TR" sz="2800" dirty="0" smtClean="0"/>
              <a:t/>
            </a:r>
            <a:br>
              <a:rPr lang="tr-TR" sz="2800" dirty="0" smtClean="0"/>
            </a:br>
            <a:r>
              <a:rPr lang="tr-TR" sz="2800" dirty="0" smtClean="0"/>
              <a:t/>
            </a:r>
            <a:br>
              <a:rPr lang="tr-TR" sz="2800" dirty="0" smtClean="0"/>
            </a:br>
            <a:r>
              <a:rPr lang="tr-TR" sz="2800" dirty="0" smtClean="0"/>
              <a:t>Marka ismine katkı sağlayan konumlandırmalardan biri de belirli bir değerde en iyi olmaktır. </a:t>
            </a:r>
            <a:br>
              <a:rPr lang="tr-TR" sz="2800" dirty="0" smtClean="0"/>
            </a:br>
            <a:r>
              <a:rPr lang="tr-TR" sz="2800" dirty="0" smtClean="0"/>
              <a:t/>
            </a:r>
            <a:br>
              <a:rPr lang="tr-TR" sz="2800" dirty="0" smtClean="0"/>
            </a:br>
            <a:r>
              <a:rPr lang="tr-TR" sz="2800" dirty="0" smtClean="0"/>
              <a:t>Örneğin ‘’Volvo’’ en emniyetli, ‘’Mercedes’’ en prestijli otomobil olarak konumlandırılmışlardır. Bir ürün değer olarak da konumlandırılabilir. Aynı fiyata daha iyisi ya da daha ucuza aynı kalite gibi. Bir tüketici bir malı tek bir yarar için satın almaz. Toplam yararı en üst düzeyde olanı satın alma eğilimindedir. Bu nedenle bir marka toplam yararı üst düzeylerde gösterecek biçimde konumlandırılmalıdır.</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778" name="Picture 2" descr="http://image.slidesharecdn.com/eibmarka1-120109075117-phpapp01/95/marka-stratejler-ve-marka-ynetm-38-728.jpg?cb=1326118532"/>
          <p:cNvPicPr>
            <a:picLocks noChangeAspect="1" noChangeArrowheads="1"/>
          </p:cNvPicPr>
          <p:nvPr/>
        </p:nvPicPr>
        <p:blipFill>
          <a:blip r:embed="rId2"/>
          <a:srcRect/>
          <a:stretch>
            <a:fillRect/>
          </a:stretch>
        </p:blipFill>
        <p:spPr bwMode="auto">
          <a:xfrm>
            <a:off x="0" y="314325"/>
            <a:ext cx="8894763" cy="6291263"/>
          </a:xfrm>
          <a:prstGeom prst="rect">
            <a:avLst/>
          </a:prstGeom>
          <a:noFill/>
          <a:ln w="9525">
            <a:noFill/>
            <a:miter lim="800000"/>
            <a:headEnd/>
            <a:tailEnd/>
          </a:ln>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a:xfrm>
            <a:off x="457200" y="1000125"/>
            <a:ext cx="8229600" cy="417513"/>
          </a:xfrm>
        </p:spPr>
        <p:txBody>
          <a:bodyPr/>
          <a:lstStyle/>
          <a:p>
            <a:pPr algn="l" eaLnBrk="1" hangingPunct="1">
              <a:defRPr/>
            </a:pPr>
            <a:r>
              <a:rPr lang="tr-TR" sz="2800" smtClean="0"/>
              <a:t>Markayı oluşturmada yapılacak işlerden biri de çarpıcı, etkileyici ve konumlandırmayı yansıtan  bir isim bulmaktır. Mallar isimlendirilirken dikkatli olunmalı ve bazı ilkeler göz önünde bulundurulmalıdır. Bu ilkeler şöyle özetlenebilir </a:t>
            </a:r>
            <a:r>
              <a:rPr lang="tr-TR" sz="2400" smtClean="0"/>
              <a:t>:</a:t>
            </a:r>
          </a:p>
        </p:txBody>
      </p:sp>
      <p:sp>
        <p:nvSpPr>
          <p:cNvPr id="115715" name="Rectangle 3"/>
          <p:cNvSpPr>
            <a:spLocks noGrp="1" noChangeArrowheads="1"/>
          </p:cNvSpPr>
          <p:nvPr>
            <p:ph type="body" idx="1"/>
          </p:nvPr>
        </p:nvSpPr>
        <p:spPr>
          <a:xfrm>
            <a:off x="457200" y="2500313"/>
            <a:ext cx="8229600" cy="3625850"/>
          </a:xfrm>
        </p:spPr>
        <p:txBody>
          <a:bodyPr/>
          <a:lstStyle/>
          <a:p>
            <a:pPr marL="609600" indent="-609600" eaLnBrk="1" hangingPunct="1">
              <a:lnSpc>
                <a:spcPct val="80000"/>
              </a:lnSpc>
              <a:defRPr/>
            </a:pPr>
            <a:r>
              <a:rPr lang="tr-TR" sz="2800" dirty="0" smtClean="0"/>
              <a:t>Marka malın niteliğine ve kullanılışına ilişkin bilgi vermelidir(Kale Kilit, Ören Bayan),</a:t>
            </a:r>
          </a:p>
          <a:p>
            <a:pPr marL="609600" indent="-609600" eaLnBrk="1" hangingPunct="1">
              <a:lnSpc>
                <a:spcPct val="80000"/>
              </a:lnSpc>
              <a:defRPr/>
            </a:pPr>
            <a:r>
              <a:rPr lang="tr-TR" sz="2800" dirty="0" smtClean="0"/>
              <a:t>Marka doğru bilgi vermeli, yanıltıcı olmamalıdır,</a:t>
            </a:r>
          </a:p>
          <a:p>
            <a:pPr marL="609600" indent="-609600" eaLnBrk="1" hangingPunct="1">
              <a:lnSpc>
                <a:spcPct val="80000"/>
              </a:lnSpc>
              <a:defRPr/>
            </a:pPr>
            <a:r>
              <a:rPr lang="tr-TR" sz="2800" dirty="0" smtClean="0"/>
              <a:t>Markanın adı özel isim olmalı, ideal, ulusal ve genel kavramlar içermemelidir,</a:t>
            </a:r>
          </a:p>
          <a:p>
            <a:pPr marL="609600" indent="-609600" eaLnBrk="1" hangingPunct="1">
              <a:lnSpc>
                <a:spcPct val="80000"/>
              </a:lnSpc>
              <a:defRPr/>
            </a:pPr>
            <a:r>
              <a:rPr lang="tr-TR" sz="2800" dirty="0" smtClean="0"/>
              <a:t>Marka kolayca söylenebilmeli, hatırlanması kolay olmalıdır,</a:t>
            </a:r>
          </a:p>
          <a:p>
            <a:pPr marL="609600" indent="-609600" eaLnBrk="1" hangingPunct="1">
              <a:lnSpc>
                <a:spcPct val="80000"/>
              </a:lnSpc>
              <a:defRPr/>
            </a:pPr>
            <a:r>
              <a:rPr lang="tr-TR" sz="2800" dirty="0" smtClean="0"/>
              <a:t>Marka adı çok yönlü olmalıdır,</a:t>
            </a:r>
          </a:p>
          <a:p>
            <a:pPr marL="609600" indent="-609600" eaLnBrk="1" hangingPunct="1">
              <a:lnSpc>
                <a:spcPct val="80000"/>
              </a:lnSpc>
              <a:defRPr/>
            </a:pPr>
            <a:endParaRPr lang="tr-TR" sz="28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Sizce</a:t>
            </a:r>
            <a:br>
              <a:rPr lang="tr-TR" dirty="0" smtClean="0"/>
            </a:br>
            <a:endParaRPr lang="tr-TR" dirty="0"/>
          </a:p>
        </p:txBody>
      </p:sp>
      <p:sp>
        <p:nvSpPr>
          <p:cNvPr id="3" name="2 İçerik Yer Tutucusu"/>
          <p:cNvSpPr>
            <a:spLocks noGrp="1"/>
          </p:cNvSpPr>
          <p:nvPr>
            <p:ph idx="1"/>
          </p:nvPr>
        </p:nvSpPr>
        <p:spPr/>
        <p:txBody>
          <a:bodyPr/>
          <a:lstStyle/>
          <a:p>
            <a:pPr>
              <a:defRPr/>
            </a:pPr>
            <a:endParaRPr lang="tr-TR" dirty="0" smtClean="0"/>
          </a:p>
          <a:p>
            <a:pPr>
              <a:defRPr/>
            </a:pPr>
            <a:endParaRPr lang="tr-TR" dirty="0" smtClean="0"/>
          </a:p>
          <a:p>
            <a:pPr>
              <a:defRPr/>
            </a:pPr>
            <a:r>
              <a:rPr lang="tr-TR" dirty="0" smtClean="0"/>
              <a:t>Ürün geliştirme sürecinde ne değişti?</a:t>
            </a:r>
            <a:endParaRPr lang="tr-T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38"/>
            <a:ext cx="8229600" cy="5483225"/>
          </a:xfrm>
        </p:spPr>
        <p:txBody>
          <a:bodyPr/>
          <a:lstStyle/>
          <a:p>
            <a:pPr marL="609600" indent="-609600" eaLnBrk="1" hangingPunct="1">
              <a:lnSpc>
                <a:spcPct val="80000"/>
              </a:lnSpc>
              <a:defRPr/>
            </a:pPr>
            <a:r>
              <a:rPr lang="tr-TR" sz="3600" dirty="0" smtClean="0"/>
              <a:t>Markanın adı, simgesi, reklamlarla kolayca yayılabilmelidir,</a:t>
            </a:r>
          </a:p>
          <a:p>
            <a:pPr marL="609600" indent="-609600" eaLnBrk="1" hangingPunct="1">
              <a:lnSpc>
                <a:spcPct val="80000"/>
              </a:lnSpc>
              <a:defRPr/>
            </a:pPr>
            <a:endParaRPr lang="tr-TR" sz="3600" dirty="0" smtClean="0"/>
          </a:p>
          <a:p>
            <a:pPr marL="609600" indent="-609600" eaLnBrk="1" hangingPunct="1">
              <a:lnSpc>
                <a:spcPct val="80000"/>
              </a:lnSpc>
              <a:defRPr/>
            </a:pPr>
            <a:r>
              <a:rPr lang="tr-TR" sz="3600" dirty="0" smtClean="0"/>
              <a:t>Marka yasalara, törelere, ahlaka ve kültürel yapılara uygun olmalıdır,</a:t>
            </a:r>
          </a:p>
          <a:p>
            <a:pPr marL="609600" indent="-609600" eaLnBrk="1" hangingPunct="1">
              <a:lnSpc>
                <a:spcPct val="80000"/>
              </a:lnSpc>
              <a:defRPr/>
            </a:pPr>
            <a:endParaRPr lang="tr-TR" sz="3600" dirty="0" smtClean="0"/>
          </a:p>
          <a:p>
            <a:pPr marL="609600" indent="-609600" eaLnBrk="1" hangingPunct="1">
              <a:lnSpc>
                <a:spcPct val="80000"/>
              </a:lnSpc>
              <a:defRPr/>
            </a:pPr>
            <a:r>
              <a:rPr lang="tr-TR" sz="3600" dirty="0" smtClean="0"/>
              <a:t>Başka dil ve kültürlerde farklı ve çelişkili anlamlara gelmemelidir.  </a:t>
            </a:r>
            <a:endParaRPr lang="tr-TR" sz="3600" u="sng" dirty="0" smtClean="0"/>
          </a:p>
          <a:p>
            <a:pPr>
              <a:buFontTx/>
              <a:buNone/>
              <a:defRPr/>
            </a:pPr>
            <a:endParaRPr lang="tr-TR" sz="28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3"/>
          <p:cNvSpPr>
            <a:spLocks noGrp="1" noChangeArrowheads="1"/>
          </p:cNvSpPr>
          <p:nvPr>
            <p:ph type="body" idx="1"/>
          </p:nvPr>
        </p:nvSpPr>
        <p:spPr>
          <a:xfrm>
            <a:off x="457200" y="404813"/>
            <a:ext cx="8229600" cy="5721350"/>
          </a:xfrm>
        </p:spPr>
        <p:txBody>
          <a:bodyPr/>
          <a:lstStyle/>
          <a:p>
            <a:pPr eaLnBrk="1" hangingPunct="1">
              <a:defRPr/>
            </a:pPr>
            <a:endParaRPr lang="tr-TR" u="sng" smtClean="0"/>
          </a:p>
          <a:p>
            <a:pPr eaLnBrk="1" hangingPunct="1">
              <a:buFontTx/>
              <a:buNone/>
              <a:defRPr/>
            </a:pPr>
            <a:r>
              <a:rPr lang="tr-TR" sz="2800" b="1" u="sng" smtClean="0"/>
              <a:t>İsim</a:t>
            </a:r>
            <a:r>
              <a:rPr lang="tr-TR" sz="2800" smtClean="0"/>
              <a:t>			</a:t>
            </a:r>
            <a:r>
              <a:rPr lang="tr-TR" sz="2800" b="1" u="sng" smtClean="0"/>
              <a:t>Çağrışımlar</a:t>
            </a:r>
            <a:endParaRPr lang="tr-TR" sz="2800" smtClean="0"/>
          </a:p>
          <a:p>
            <a:pPr eaLnBrk="1" hangingPunct="1">
              <a:defRPr/>
            </a:pPr>
            <a:endParaRPr lang="tr-TR" sz="2800" smtClean="0"/>
          </a:p>
          <a:p>
            <a:pPr eaLnBrk="1" hangingPunct="1">
              <a:buFontTx/>
              <a:buNone/>
              <a:defRPr/>
            </a:pPr>
            <a:r>
              <a:rPr lang="tr-TR" sz="2800" smtClean="0"/>
              <a:t>Kale Kilit		Kalite, sağlamlık, güvenlikli</a:t>
            </a:r>
          </a:p>
          <a:p>
            <a:pPr eaLnBrk="1" hangingPunct="1">
              <a:buFontTx/>
              <a:buNone/>
              <a:defRPr/>
            </a:pPr>
            <a:endParaRPr lang="tr-TR" sz="2800" smtClean="0"/>
          </a:p>
          <a:p>
            <a:pPr eaLnBrk="1" hangingPunct="1">
              <a:buFontTx/>
              <a:buNone/>
              <a:defRPr/>
            </a:pPr>
            <a:r>
              <a:rPr lang="tr-TR" sz="2800" smtClean="0"/>
              <a:t>Arçelik		Değerli, sağlam ve kaliteli</a:t>
            </a:r>
          </a:p>
          <a:p>
            <a:pPr eaLnBrk="1" hangingPunct="1">
              <a:buFontTx/>
              <a:buNone/>
              <a:defRPr/>
            </a:pPr>
            <a:endParaRPr lang="tr-TR" sz="2800" smtClean="0"/>
          </a:p>
          <a:p>
            <a:pPr eaLnBrk="1" hangingPunct="1">
              <a:buFontTx/>
              <a:buNone/>
              <a:defRPr/>
            </a:pPr>
            <a:r>
              <a:rPr lang="tr-TR" sz="2800" smtClean="0"/>
              <a:t>Afrodit	          Güzellik, güzel görünme, çekici,  				baştan çıkartıcı</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820738" y="2090738"/>
            <a:ext cx="7753350" cy="3784600"/>
          </a:xfrm>
          <a:prstGeom prst="rect">
            <a:avLst/>
          </a:prstGeom>
        </p:spPr>
        <p:txBody>
          <a:bodyPr>
            <a:spAutoFit/>
          </a:bodyPr>
          <a:lstStyle/>
          <a:p>
            <a:pPr>
              <a:defRPr/>
            </a:pPr>
            <a:r>
              <a:rPr lang="tr-TR" sz="2400" dirty="0">
                <a:solidFill>
                  <a:schemeClr val="bg2">
                    <a:lumMod val="10000"/>
                  </a:schemeClr>
                </a:solidFill>
                <a:ea typeface="ＭＳ Ｐゴシック" charset="-128"/>
                <a:cs typeface="+mn-cs"/>
              </a:rPr>
              <a:t>Alan Adlarının kiralanması olayına Alan Adı Tescili (Domain Name </a:t>
            </a:r>
            <a:r>
              <a:rPr lang="tr-TR" sz="2400" dirty="0" err="1">
                <a:solidFill>
                  <a:schemeClr val="bg2">
                    <a:lumMod val="10000"/>
                  </a:schemeClr>
                </a:solidFill>
                <a:ea typeface="ＭＳ Ｐゴシック" charset="-128"/>
                <a:cs typeface="+mn-cs"/>
              </a:rPr>
              <a:t>Registation</a:t>
            </a:r>
            <a:r>
              <a:rPr lang="tr-TR" sz="2400" dirty="0">
                <a:solidFill>
                  <a:schemeClr val="bg2">
                    <a:lumMod val="10000"/>
                  </a:schemeClr>
                </a:solidFill>
                <a:ea typeface="ＭＳ Ｐゴシック" charset="-128"/>
                <a:cs typeface="+mn-cs"/>
              </a:rPr>
              <a:t>) denir. Bu tescil işlemi için belli kuruluşlar hak sahibidir ve belli uzantılı isimleri verebilir. Örneğin, com, net ve org ile biten siteleri. Inter NIC, com.tr,net, gen.tr gibi uzantılı alan adlarını da</a:t>
            </a:r>
          </a:p>
          <a:p>
            <a:pPr>
              <a:defRPr/>
            </a:pPr>
            <a:r>
              <a:rPr lang="tr-TR" sz="2400" dirty="0">
                <a:solidFill>
                  <a:schemeClr val="bg2">
                    <a:lumMod val="10000"/>
                  </a:schemeClr>
                </a:solidFill>
                <a:ea typeface="ＭＳ Ｐゴシック" charset="-128"/>
                <a:cs typeface="+mn-cs"/>
              </a:rPr>
              <a:t>ODTÜ tescil etmeye yetkilidir.</a:t>
            </a:r>
          </a:p>
          <a:p>
            <a:pPr>
              <a:defRPr/>
            </a:pPr>
            <a:endParaRPr lang="tr-TR" sz="2400" dirty="0">
              <a:solidFill>
                <a:schemeClr val="bg2">
                  <a:lumMod val="10000"/>
                </a:schemeClr>
              </a:solidFill>
              <a:ea typeface="ＭＳ Ｐゴシック" charset="-128"/>
              <a:cs typeface="+mn-cs"/>
            </a:endParaRPr>
          </a:p>
          <a:p>
            <a:pPr>
              <a:defRPr/>
            </a:pPr>
            <a:r>
              <a:rPr lang="tr-TR" sz="2400" dirty="0">
                <a:solidFill>
                  <a:schemeClr val="bg2">
                    <a:lumMod val="10000"/>
                  </a:schemeClr>
                </a:solidFill>
                <a:ea typeface="ＭＳ Ｐゴシック" charset="-128"/>
                <a:cs typeface="+mn-cs"/>
              </a:rPr>
              <a:t>İsim tescil ettirilebilecek siteler arasında;</a:t>
            </a:r>
          </a:p>
          <a:p>
            <a:pPr>
              <a:defRPr/>
            </a:pPr>
            <a:r>
              <a:rPr lang="tr-TR" sz="2400" dirty="0">
                <a:solidFill>
                  <a:schemeClr val="bg2">
                    <a:lumMod val="10000"/>
                  </a:schemeClr>
                </a:solidFill>
                <a:ea typeface="ＭＳ Ｐゴシック" charset="-128"/>
                <a:cs typeface="+mn-cs"/>
              </a:rPr>
              <a:t>www.</a:t>
            </a:r>
            <a:r>
              <a:rPr lang="tr-TR" sz="2400" dirty="0" err="1">
                <a:solidFill>
                  <a:schemeClr val="bg2">
                    <a:lumMod val="10000"/>
                  </a:schemeClr>
                </a:solidFill>
                <a:ea typeface="ＭＳ Ｐゴシック" charset="-128"/>
                <a:cs typeface="+mn-cs"/>
              </a:rPr>
              <a:t>register</a:t>
            </a:r>
            <a:r>
              <a:rPr lang="tr-TR" sz="2400" dirty="0">
                <a:solidFill>
                  <a:schemeClr val="bg2">
                    <a:lumMod val="10000"/>
                  </a:schemeClr>
                </a:solidFill>
                <a:ea typeface="ＭＳ Ｐゴシック" charset="-128"/>
                <a:cs typeface="+mn-cs"/>
              </a:rPr>
              <a:t>.com.www.</a:t>
            </a:r>
            <a:r>
              <a:rPr lang="tr-TR" sz="2400" dirty="0" err="1">
                <a:solidFill>
                  <a:schemeClr val="bg2">
                    <a:lumMod val="10000"/>
                  </a:schemeClr>
                </a:solidFill>
                <a:ea typeface="ＭＳ Ｐゴシック" charset="-128"/>
                <a:cs typeface="+mn-cs"/>
              </a:rPr>
              <a:t>intemic</a:t>
            </a:r>
            <a:r>
              <a:rPr lang="tr-TR" sz="2400" dirty="0">
                <a:solidFill>
                  <a:schemeClr val="bg2">
                    <a:lumMod val="10000"/>
                  </a:schemeClr>
                </a:solidFill>
                <a:ea typeface="ＭＳ Ｐゴシック" charset="-128"/>
                <a:cs typeface="+mn-cs"/>
              </a:rPr>
              <a:t>.net,www.</a:t>
            </a:r>
            <a:r>
              <a:rPr lang="tr-TR" sz="2400" dirty="0" err="1">
                <a:solidFill>
                  <a:schemeClr val="bg2">
                    <a:lumMod val="10000"/>
                  </a:schemeClr>
                </a:solidFill>
                <a:ea typeface="ＭＳ Ｐゴシック" charset="-128"/>
                <a:cs typeface="+mn-cs"/>
              </a:rPr>
              <a:t>alldomains</a:t>
            </a:r>
            <a:r>
              <a:rPr lang="tr-TR" sz="2400" dirty="0">
                <a:solidFill>
                  <a:schemeClr val="bg2">
                    <a:lumMod val="10000"/>
                  </a:schemeClr>
                </a:solidFill>
                <a:ea typeface="ＭＳ Ｐゴシック" charset="-128"/>
                <a:cs typeface="+mn-cs"/>
              </a:rPr>
              <a:t>.com gibi adresler yer almaktadır.</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p:txBody>
          <a:bodyPr/>
          <a:lstStyle/>
          <a:p>
            <a:pPr algn="l" eaLnBrk="1" hangingPunct="1">
              <a:defRPr/>
            </a:pPr>
            <a:r>
              <a:rPr lang="tr-TR" sz="2800" smtClean="0"/>
              <a:t>Marka gücünü bir başka açıdan ele alanlar, onu 5 öğe yoluyla ölçmeyi önermektedir :</a:t>
            </a:r>
          </a:p>
        </p:txBody>
      </p:sp>
      <p:sp>
        <p:nvSpPr>
          <p:cNvPr id="118787" name="Rectangle 3"/>
          <p:cNvSpPr>
            <a:spLocks noGrp="1" noChangeArrowheads="1"/>
          </p:cNvSpPr>
          <p:nvPr>
            <p:ph type="body" idx="1"/>
          </p:nvPr>
        </p:nvSpPr>
        <p:spPr/>
        <p:txBody>
          <a:bodyPr/>
          <a:lstStyle/>
          <a:p>
            <a:pPr eaLnBrk="1" hangingPunct="1">
              <a:defRPr/>
            </a:pPr>
            <a:r>
              <a:rPr lang="tr-TR" sz="2800" dirty="0" smtClean="0"/>
              <a:t>Hedef kitlenin zihnindeki konumu (farkında olma, aşinalık)</a:t>
            </a:r>
          </a:p>
          <a:p>
            <a:pPr eaLnBrk="1" hangingPunct="1">
              <a:defRPr/>
            </a:pPr>
            <a:r>
              <a:rPr lang="tr-TR" sz="2800" dirty="0" smtClean="0"/>
              <a:t>Hedef kitlenin kalbindeki yeri(saygı, prestij, güven)</a:t>
            </a:r>
          </a:p>
          <a:p>
            <a:pPr eaLnBrk="1" hangingPunct="1">
              <a:defRPr/>
            </a:pPr>
            <a:r>
              <a:rPr lang="tr-TR" sz="2800" dirty="0" smtClean="0"/>
              <a:t>Fiyat-değer dengesi</a:t>
            </a:r>
          </a:p>
          <a:p>
            <a:pPr eaLnBrk="1" hangingPunct="1">
              <a:defRPr/>
            </a:pPr>
            <a:r>
              <a:rPr lang="tr-TR" sz="2800" dirty="0" smtClean="0"/>
              <a:t>Gelecekteki büyüme potansiyeline ilişkin görüş</a:t>
            </a:r>
          </a:p>
          <a:p>
            <a:pPr eaLnBrk="1" hangingPunct="1">
              <a:defRPr/>
            </a:pPr>
            <a:r>
              <a:rPr lang="tr-TR" sz="2800" dirty="0" smtClean="0"/>
              <a:t>Özgünlük(işletmenin seçilmesi)</a:t>
            </a:r>
            <a:endParaRPr lang="tr-TR" sz="2400" dirty="0" smtClean="0"/>
          </a:p>
          <a:p>
            <a:pPr eaLnBrk="1" hangingPunct="1">
              <a:defRPr/>
            </a:pPr>
            <a:endParaRPr lang="tr-TR" sz="2400" dirty="0"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a:xfrm>
            <a:off x="457200" y="115888"/>
            <a:ext cx="8229600" cy="433387"/>
          </a:xfrm>
        </p:spPr>
        <p:txBody>
          <a:bodyPr/>
          <a:lstStyle/>
          <a:p>
            <a:pPr algn="l" eaLnBrk="1" hangingPunct="1">
              <a:defRPr/>
            </a:pPr>
            <a:r>
              <a:rPr lang="tr-TR" sz="2800" smtClean="0"/>
              <a:t>Marka yaratmada şunlara da dikkat edilmelidir:</a:t>
            </a:r>
          </a:p>
        </p:txBody>
      </p:sp>
      <p:sp>
        <p:nvSpPr>
          <p:cNvPr id="119811" name="Rectangle 3"/>
          <p:cNvSpPr>
            <a:spLocks noGrp="1" noChangeArrowheads="1"/>
          </p:cNvSpPr>
          <p:nvPr>
            <p:ph type="body" idx="1"/>
          </p:nvPr>
        </p:nvSpPr>
        <p:spPr>
          <a:xfrm>
            <a:off x="457200" y="549275"/>
            <a:ext cx="8229600" cy="5903913"/>
          </a:xfrm>
        </p:spPr>
        <p:txBody>
          <a:bodyPr/>
          <a:lstStyle/>
          <a:p>
            <a:pPr eaLnBrk="1" hangingPunct="1">
              <a:lnSpc>
                <a:spcPct val="80000"/>
              </a:lnSpc>
              <a:defRPr/>
            </a:pPr>
            <a:endParaRPr lang="tr-TR" sz="2000" dirty="0" smtClean="0"/>
          </a:p>
          <a:p>
            <a:pPr eaLnBrk="1" hangingPunct="1">
              <a:lnSpc>
                <a:spcPct val="80000"/>
              </a:lnSpc>
              <a:defRPr/>
            </a:pPr>
            <a:r>
              <a:rPr lang="tr-TR" sz="2800" dirty="0" smtClean="0"/>
              <a:t>Yeri ve zamanı geldiğinde, alışılagelmiş olanın dışına çıkarak yeni konumlandırma oluşturmak: Bunun için de, tüketicilerin güdülerine, gizli kalmış isteklerine, arzularına ve beklentilerine ulaşarak onlara yeni hedefler sunmak gerekir.</a:t>
            </a:r>
          </a:p>
          <a:p>
            <a:pPr eaLnBrk="1" hangingPunct="1">
              <a:lnSpc>
                <a:spcPct val="80000"/>
              </a:lnSpc>
              <a:defRPr/>
            </a:pPr>
            <a:r>
              <a:rPr lang="tr-TR" sz="2800" dirty="0" smtClean="0"/>
              <a:t>Hedef kitleleri aydınlatacak, onlara yol gösterecek, duygularını hoşgörülü biçimde yansıtacak bir kimlik oluşturmak. Satın alma, aynı zamanda bir kimlik satın almaktır.</a:t>
            </a:r>
          </a:p>
          <a:p>
            <a:pPr eaLnBrk="1" hangingPunct="1">
              <a:lnSpc>
                <a:spcPct val="80000"/>
              </a:lnSpc>
              <a:defRPr/>
            </a:pPr>
            <a:r>
              <a:rPr lang="tr-TR" sz="2800" dirty="0" smtClean="0"/>
              <a:t>Gerekirse, marka yeniden konumlandırılmalıdır. Trendler, değerler, yaşam biçimleri zamanla değişiyor ve eskileri işe yaramaz hale geliyor. Bu nedenle yeni eksenlere gerek duyuluyor olabilir</a:t>
            </a:r>
            <a:r>
              <a:rPr lang="tr-TR" sz="2000" dirty="0" smtClean="0"/>
              <a:t>.</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a:xfrm>
            <a:off x="457200" y="274638"/>
            <a:ext cx="8229600" cy="706437"/>
          </a:xfrm>
        </p:spPr>
        <p:txBody>
          <a:bodyPr/>
          <a:lstStyle/>
          <a:p>
            <a:pPr algn="l" eaLnBrk="1" hangingPunct="1">
              <a:defRPr/>
            </a:pPr>
            <a:r>
              <a:rPr lang="tr-TR" sz="2800" dirty="0" smtClean="0"/>
              <a:t>Bir marka imajı şu üç  alandan birine ya da hepsine oturtulabilir: </a:t>
            </a:r>
          </a:p>
        </p:txBody>
      </p:sp>
      <p:sp>
        <p:nvSpPr>
          <p:cNvPr id="121859" name="Rectangle 3"/>
          <p:cNvSpPr>
            <a:spLocks noGrp="1" noChangeArrowheads="1"/>
          </p:cNvSpPr>
          <p:nvPr>
            <p:ph type="body" idx="1"/>
          </p:nvPr>
        </p:nvSpPr>
        <p:spPr>
          <a:xfrm>
            <a:off x="457200" y="1125538"/>
            <a:ext cx="8229600" cy="5000625"/>
          </a:xfrm>
        </p:spPr>
        <p:txBody>
          <a:bodyPr/>
          <a:lstStyle/>
          <a:p>
            <a:pPr eaLnBrk="1" hangingPunct="1">
              <a:lnSpc>
                <a:spcPct val="90000"/>
              </a:lnSpc>
              <a:defRPr/>
            </a:pPr>
            <a:endParaRPr lang="tr-TR" sz="2400" smtClean="0"/>
          </a:p>
          <a:p>
            <a:pPr eaLnBrk="1" hangingPunct="1">
              <a:lnSpc>
                <a:spcPct val="90000"/>
              </a:lnSpc>
              <a:defRPr/>
            </a:pPr>
            <a:r>
              <a:rPr lang="tr-TR" sz="2800" smtClean="0"/>
              <a:t>Ürün özelliğinde lider: İmaj ürünün fonksiyonel özellikleri üzerine oturtulur. İnanışa ve güvene dayalı imaj gibi. Daha ucuz ve daha temiz yıkar, güvenli otomobil gibi imajlar örnek gösterilebilir.</a:t>
            </a:r>
          </a:p>
          <a:p>
            <a:pPr eaLnBrk="1" hangingPunct="1">
              <a:lnSpc>
                <a:spcPct val="90000"/>
              </a:lnSpc>
              <a:defRPr/>
            </a:pPr>
            <a:r>
              <a:rPr lang="tr-TR" sz="2800" smtClean="0"/>
              <a:t>Tutku vaat eden imaj: Profesyonel yöneticilerin saatı, yeni neslin tercihi vb. tutkulara ulaşmaya hizmet eden imaj.</a:t>
            </a:r>
          </a:p>
          <a:p>
            <a:pPr eaLnBrk="1" hangingPunct="1">
              <a:lnSpc>
                <a:spcPct val="90000"/>
              </a:lnSpc>
              <a:defRPr/>
            </a:pPr>
            <a:r>
              <a:rPr lang="tr-TR" sz="2800" smtClean="0"/>
              <a:t>Duygu ve hayale dayalı imaj: Bir hayalin gerçekleşmesini vaat eden imaj. Uzay teknolojisi, büyük düşünün, alın ve hayalinizi gerçekleştirin.</a:t>
            </a:r>
          </a:p>
          <a:p>
            <a:pPr eaLnBrk="1" hangingPunct="1">
              <a:lnSpc>
                <a:spcPct val="90000"/>
              </a:lnSpc>
              <a:defRPr/>
            </a:pPr>
            <a:endParaRPr lang="tr-TR" sz="2400" smtClean="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Sizce</a:t>
            </a:r>
            <a:endParaRPr lang="tr-TR" dirty="0"/>
          </a:p>
        </p:txBody>
      </p:sp>
      <p:sp>
        <p:nvSpPr>
          <p:cNvPr id="3" name="2 İçerik Yer Tutucusu"/>
          <p:cNvSpPr>
            <a:spLocks noGrp="1"/>
          </p:cNvSpPr>
          <p:nvPr>
            <p:ph idx="1"/>
          </p:nvPr>
        </p:nvSpPr>
        <p:spPr/>
        <p:txBody>
          <a:bodyPr/>
          <a:lstStyle/>
          <a:p>
            <a:pPr>
              <a:defRPr/>
            </a:pPr>
            <a:endParaRPr lang="tr-TR" smtClean="0"/>
          </a:p>
          <a:p>
            <a:pPr>
              <a:defRPr/>
            </a:pPr>
            <a:endParaRPr lang="tr-TR" smtClean="0"/>
          </a:p>
          <a:p>
            <a:pPr>
              <a:buFont typeface="Wingdings" pitchFamily="2" charset="2"/>
              <a:buNone/>
              <a:defRPr/>
            </a:pPr>
            <a:r>
              <a:rPr lang="tr-TR" smtClean="0"/>
              <a:t>   Marka yöneticisi kime denir? Küresel bir marka yaratmak için nelere önem vermek gereklidir?</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rrowheads="1"/>
          </p:cNvSpPr>
          <p:nvPr>
            <p:ph type="title"/>
          </p:nvPr>
        </p:nvSpPr>
        <p:spPr>
          <a:xfrm>
            <a:off x="357188" y="0"/>
            <a:ext cx="8229600" cy="1371600"/>
          </a:xfrm>
        </p:spPr>
        <p:txBody>
          <a:bodyPr/>
          <a:lstStyle/>
          <a:p>
            <a:pPr eaLnBrk="1" hangingPunct="1">
              <a:defRPr/>
            </a:pPr>
            <a:r>
              <a:rPr lang="tr-TR" dirty="0" smtClean="0"/>
              <a:t>Marka yöneticisi,</a:t>
            </a:r>
          </a:p>
        </p:txBody>
      </p:sp>
      <p:sp>
        <p:nvSpPr>
          <p:cNvPr id="60419" name="Rectangle 3"/>
          <p:cNvSpPr>
            <a:spLocks noGrp="1" noChangeArrowheads="1"/>
          </p:cNvSpPr>
          <p:nvPr>
            <p:ph type="body" idx="1"/>
          </p:nvPr>
        </p:nvSpPr>
        <p:spPr>
          <a:xfrm>
            <a:off x="428625" y="1285875"/>
            <a:ext cx="8229600" cy="4114800"/>
          </a:xfrm>
        </p:spPr>
        <p:txBody>
          <a:bodyPr/>
          <a:lstStyle/>
          <a:p>
            <a:pPr eaLnBrk="1" hangingPunct="1">
              <a:lnSpc>
                <a:spcPct val="80000"/>
              </a:lnSpc>
              <a:defRPr/>
            </a:pPr>
            <a:r>
              <a:rPr lang="tr-TR" sz="2800" dirty="0" smtClean="0">
                <a:solidFill>
                  <a:schemeClr val="tx1">
                    <a:lumMod val="95000"/>
                  </a:schemeClr>
                </a:solidFill>
              </a:rPr>
              <a:t>En basit anlamda bir ürün ya da markanın pazarlama fonksiyonlarını planlar, geliştirir ve yönetir. </a:t>
            </a:r>
            <a:r>
              <a:rPr lang="tr-TR" sz="2800" dirty="0" smtClean="0">
                <a:solidFill>
                  <a:schemeClr val="tx1">
                    <a:lumMod val="95000"/>
                  </a:schemeClr>
                </a:solidFill>
                <a:effectLst/>
              </a:rPr>
              <a:t>Tasarım, kalite, ambalaj, tüketiciye sunulan garantiler, fiyat, dağıtım ağı, mağazalar, satış personeli, reklamlar, kurumsal iletişim stratejilerin doğru yönetilmesi, tüketiciye sunulan tutarlı vaatlerdir.</a:t>
            </a:r>
          </a:p>
          <a:p>
            <a:pPr eaLnBrk="1" hangingPunct="1">
              <a:lnSpc>
                <a:spcPct val="80000"/>
              </a:lnSpc>
              <a:defRPr/>
            </a:pPr>
            <a:endParaRPr lang="tr-TR" sz="2800" dirty="0" smtClean="0"/>
          </a:p>
          <a:p>
            <a:pPr eaLnBrk="1" hangingPunct="1">
              <a:lnSpc>
                <a:spcPct val="80000"/>
              </a:lnSpc>
              <a:defRPr/>
            </a:pPr>
            <a:r>
              <a:rPr lang="tr-TR" sz="2800" dirty="0" smtClean="0"/>
              <a:t>Marka yöneticisi görev tanımı kapsamında tedarikten satışa, reklam, halkla ilişkilere, ar-</a:t>
            </a:r>
            <a:r>
              <a:rPr lang="tr-TR" sz="2800" dirty="0" err="1" smtClean="0"/>
              <a:t>ge</a:t>
            </a:r>
            <a:r>
              <a:rPr lang="tr-TR" sz="2800" dirty="0" smtClean="0"/>
              <a:t>, pazar araştırmaları, dağıtım, bilgi işlem uzmanlarıyla da yapılacak işbirliğini koordine eder. Bu nedenle işletme, pazarlama, iletişim, teknoloji alanlarında bilgili olmalıdır.</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rrowheads="1"/>
          </p:cNvSpPr>
          <p:nvPr>
            <p:ph type="title"/>
          </p:nvPr>
        </p:nvSpPr>
        <p:spPr>
          <a:noFill/>
        </p:spPr>
        <p:txBody>
          <a:bodyPr/>
          <a:lstStyle/>
          <a:p>
            <a:r>
              <a:rPr lang="tr-TR" smtClean="0">
                <a:effectLst/>
              </a:rPr>
              <a:t>Marka değeri</a:t>
            </a:r>
          </a:p>
        </p:txBody>
      </p:sp>
      <p:sp>
        <p:nvSpPr>
          <p:cNvPr id="86019" name="Rectangle 3"/>
          <p:cNvSpPr>
            <a:spLocks noGrp="1" noChangeArrowheads="1"/>
          </p:cNvSpPr>
          <p:nvPr>
            <p:ph type="body" idx="1"/>
          </p:nvPr>
        </p:nvSpPr>
        <p:spPr>
          <a:noFill/>
        </p:spPr>
        <p:txBody>
          <a:bodyPr/>
          <a:lstStyle/>
          <a:p>
            <a:pPr eaLnBrk="1" hangingPunct="1"/>
            <a:r>
              <a:rPr lang="tr-TR" smtClean="0">
                <a:effectLst/>
              </a:rPr>
              <a:t>Marka Yönetiminin temel hedefi güçlü ve büyük bir brand equity (marka sermayesi) yaratmaktır.</a:t>
            </a:r>
          </a:p>
          <a:p>
            <a:pPr eaLnBrk="1" hangingPunct="1"/>
            <a:endParaRPr lang="tr-TR" smtClean="0">
              <a:effectLst/>
            </a:endParaRPr>
          </a:p>
          <a:p>
            <a:r>
              <a:rPr lang="tr-TR" smtClean="0">
                <a:effectLst/>
              </a:rPr>
              <a:t>Marka değeri, firmanın o markaya sahip olduğu için elde ettiği kazançlar ve stratejik faydaların toplamıdır.</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rrowheads="1"/>
          </p:cNvSpPr>
          <p:nvPr>
            <p:ph type="title"/>
          </p:nvPr>
        </p:nvSpPr>
        <p:spPr>
          <a:noFill/>
        </p:spPr>
        <p:txBody>
          <a:bodyPr/>
          <a:lstStyle/>
          <a:p>
            <a:r>
              <a:rPr lang="tr-TR" smtClean="0">
                <a:effectLst/>
              </a:rPr>
              <a:t>!</a:t>
            </a:r>
          </a:p>
        </p:txBody>
      </p:sp>
      <p:sp>
        <p:nvSpPr>
          <p:cNvPr id="87043" name="Rectangle 3"/>
          <p:cNvSpPr>
            <a:spLocks noGrp="1" noChangeArrowheads="1"/>
          </p:cNvSpPr>
          <p:nvPr>
            <p:ph type="body" idx="1"/>
          </p:nvPr>
        </p:nvSpPr>
        <p:spPr>
          <a:noFill/>
        </p:spPr>
        <p:txBody>
          <a:bodyPr/>
          <a:lstStyle/>
          <a:p>
            <a:pPr>
              <a:buFont typeface="Wingdings" pitchFamily="2" charset="2"/>
              <a:buNone/>
            </a:pPr>
            <a:endParaRPr lang="tr-TR" smtClean="0">
              <a:effectLst/>
            </a:endParaRPr>
          </a:p>
          <a:p>
            <a:pPr>
              <a:buFont typeface="Wingdings" pitchFamily="2" charset="2"/>
              <a:buNone/>
            </a:pPr>
            <a:endParaRPr lang="tr-TR" smtClean="0">
              <a:effectLst/>
            </a:endParaRPr>
          </a:p>
          <a:p>
            <a:pPr>
              <a:buFont typeface="Wingdings" pitchFamily="2" charset="2"/>
              <a:buNone/>
            </a:pPr>
            <a:r>
              <a:rPr lang="tr-TR" smtClean="0">
                <a:effectLst/>
              </a:rPr>
              <a:t>          Marka değeri kaynakları nelerdir?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85776"/>
            <a:ext cx="8229600" cy="1371600"/>
          </a:xfrm>
        </p:spPr>
        <p:txBody>
          <a:bodyPr/>
          <a:lstStyle/>
          <a:p>
            <a:r>
              <a:rPr lang="tr-TR" dirty="0" smtClean="0"/>
              <a:t>.</a:t>
            </a:r>
            <a:endParaRPr lang="tr-TR" dirty="0"/>
          </a:p>
        </p:txBody>
      </p:sp>
      <p:sp>
        <p:nvSpPr>
          <p:cNvPr id="3" name="2 İçerik Yer Tutucusu"/>
          <p:cNvSpPr>
            <a:spLocks noGrp="1"/>
          </p:cNvSpPr>
          <p:nvPr>
            <p:ph idx="1"/>
          </p:nvPr>
        </p:nvSpPr>
        <p:spPr>
          <a:xfrm>
            <a:off x="500034" y="500042"/>
            <a:ext cx="8229600" cy="5381644"/>
          </a:xfrm>
        </p:spPr>
        <p:txBody>
          <a:bodyPr/>
          <a:lstStyle/>
          <a:p>
            <a:pPr lvl="0"/>
            <a:r>
              <a:rPr lang="tr-TR" sz="2000" b="1" i="1" dirty="0" smtClean="0"/>
              <a:t>Müşterileri anlamak: </a:t>
            </a:r>
            <a:r>
              <a:rPr lang="tr-TR" sz="2000" dirty="0" smtClean="0"/>
              <a:t>A firması müşterileri anlamaya odaklanmış ve müşterilerin bilgilerinin saklanacağı veri tabanı oluşturmuş . Çerez teknolojisinin kullanılması bu anlamda önemlidir. Kişiye özgü promosyonlar </a:t>
            </a:r>
            <a:r>
              <a:rPr lang="tr-TR" sz="2000" dirty="0" err="1" smtClean="0"/>
              <a:t>geliştirillmiş</a:t>
            </a:r>
            <a:r>
              <a:rPr lang="tr-TR" sz="2000" dirty="0" smtClean="0"/>
              <a:t>.  B firması müşteri bilgilerini kendi bünyesinde tutarak, sadık ve en çok alışveriş yapan müşterilerinden veri tabanı oluşturmuş , özel fiyatlar sunmuştur. Online anketler, forumlar, çerez teknolojiler önemlidir.</a:t>
            </a:r>
          </a:p>
          <a:p>
            <a:pPr lvl="0"/>
            <a:r>
              <a:rPr lang="tr-TR" sz="2000" b="1" i="1" dirty="0" smtClean="0"/>
              <a:t>Pazarlama iletişimi: </a:t>
            </a:r>
            <a:r>
              <a:rPr lang="tr-TR" sz="2000" dirty="0" smtClean="0"/>
              <a:t>C işletmesi ürün ile ilgili bir video yayınlayarak en uygun maliyetli pazarlama iletişimi aracı olarak kullanmıştır. D işletmesi, bir hardal üreticisi olup markasını yeniden konumlandırmıştır. Müşterilerin işletmeye karşı bağlılığın arttırmak amacıyla, </a:t>
            </a:r>
            <a:r>
              <a:rPr lang="tr-TR" sz="2000" dirty="0" err="1" smtClean="0"/>
              <a:t>TheMustardLover’s</a:t>
            </a:r>
            <a:r>
              <a:rPr lang="tr-TR" sz="2000" dirty="0" smtClean="0"/>
              <a:t> </a:t>
            </a:r>
            <a:r>
              <a:rPr lang="tr-TR" sz="2000" dirty="0" err="1" smtClean="0"/>
              <a:t>Club</a:t>
            </a:r>
            <a:r>
              <a:rPr lang="tr-TR" sz="2000" dirty="0" smtClean="0"/>
              <a:t> kurulmuştur. </a:t>
            </a:r>
            <a:r>
              <a:rPr lang="tr-TR" sz="2000" dirty="0" err="1" smtClean="0"/>
              <a:t>Viral</a:t>
            </a:r>
            <a:r>
              <a:rPr lang="tr-TR" sz="2000" dirty="0" smtClean="0"/>
              <a:t> pazarlama, </a:t>
            </a:r>
            <a:r>
              <a:rPr lang="tr-TR" sz="2000" dirty="0" err="1" smtClean="0"/>
              <a:t>email</a:t>
            </a:r>
            <a:r>
              <a:rPr lang="tr-TR" sz="2000" dirty="0" smtClean="0"/>
              <a:t>, </a:t>
            </a:r>
            <a:r>
              <a:rPr lang="tr-TR" sz="2000" dirty="0" err="1" smtClean="0"/>
              <a:t>bloglar</a:t>
            </a:r>
            <a:r>
              <a:rPr lang="tr-TR" sz="2000" dirty="0" smtClean="0"/>
              <a:t>, geri bildirimler önemlidir.</a:t>
            </a:r>
          </a:p>
          <a:p>
            <a:pPr lvl="0"/>
            <a:r>
              <a:rPr lang="tr-TR" sz="2000" b="1" i="1" dirty="0" smtClean="0"/>
              <a:t>Etkileşim:</a:t>
            </a:r>
            <a:r>
              <a:rPr lang="tr-TR" sz="2000" dirty="0" smtClean="0"/>
              <a:t> A işletmesi, İrlanda menşeli gıda ürünlerini internette satmak üzere kurulmuştur. Müşteriler birbirleriyle iletişim halinde olup, birbirlerine hikayelerini anlatmaktadır. Güven faktörünün  önemine göre stratejiler geliştirmiştir. </a:t>
            </a:r>
            <a:r>
              <a:rPr lang="tr-TR" sz="2000" dirty="0" err="1" smtClean="0"/>
              <a:t>Webcam</a:t>
            </a:r>
            <a:r>
              <a:rPr lang="tr-TR" sz="2000" dirty="0" smtClean="0"/>
              <a:t>, videolar önemlidir.</a:t>
            </a:r>
          </a:p>
          <a:p>
            <a:pPr lvl="0"/>
            <a:r>
              <a:rPr lang="tr-TR" sz="2000" b="1" i="1" dirty="0" smtClean="0"/>
              <a:t>İçerik:</a:t>
            </a:r>
            <a:r>
              <a:rPr lang="tr-TR" sz="2000" dirty="0" smtClean="0"/>
              <a:t> G işletmesi, tereyağı ürünlerini üreterek,  sosların yapılışı ile ilgili videolar sunmuştur. Yüklenme hızı, bağlantılar, kolaylık, site haritası, araştırma seçeneği, içerik, fonksiyon önemlidir.</a:t>
            </a:r>
          </a:p>
          <a:p>
            <a:endParaRPr lang="tr-TR" sz="16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rrowheads="1"/>
          </p:cNvSpPr>
          <p:nvPr>
            <p:ph type="title"/>
          </p:nvPr>
        </p:nvSpPr>
        <p:spPr>
          <a:noFill/>
        </p:spPr>
        <p:txBody>
          <a:bodyPr/>
          <a:lstStyle/>
          <a:p>
            <a:r>
              <a:rPr lang="tr-TR" smtClean="0">
                <a:effectLst/>
              </a:rPr>
              <a:t>Marka değeri kaynakları</a:t>
            </a:r>
          </a:p>
        </p:txBody>
      </p:sp>
      <p:sp>
        <p:nvSpPr>
          <p:cNvPr id="88067" name="Rectangle 3"/>
          <p:cNvSpPr>
            <a:spLocks noGrp="1" noChangeArrowheads="1"/>
          </p:cNvSpPr>
          <p:nvPr>
            <p:ph type="body" idx="1"/>
          </p:nvPr>
        </p:nvSpPr>
        <p:spPr>
          <a:noFill/>
        </p:spPr>
        <p:txBody>
          <a:bodyPr/>
          <a:lstStyle/>
          <a:p>
            <a:pPr eaLnBrk="1" hangingPunct="1"/>
            <a:r>
              <a:rPr lang="tr-TR" smtClean="0">
                <a:effectLst/>
              </a:rPr>
              <a:t>Marka farkındalığı oluşturmak</a:t>
            </a:r>
          </a:p>
          <a:p>
            <a:pPr eaLnBrk="1" hangingPunct="1"/>
            <a:r>
              <a:rPr lang="tr-TR" smtClean="0">
                <a:effectLst/>
              </a:rPr>
              <a:t>Marka imajı</a:t>
            </a:r>
          </a:p>
          <a:p>
            <a:pPr eaLnBrk="1" hangingPunct="1"/>
            <a:r>
              <a:rPr lang="tr-TR" smtClean="0">
                <a:effectLst/>
              </a:rPr>
              <a:t>Algılanan kalite</a:t>
            </a:r>
          </a:p>
          <a:p>
            <a:pPr eaLnBrk="1" hangingPunct="1"/>
            <a:r>
              <a:rPr lang="tr-TR" smtClean="0">
                <a:effectLst/>
              </a:rPr>
              <a:t>Marka sadakati</a:t>
            </a:r>
          </a:p>
          <a:p>
            <a:pPr eaLnBrk="1" hangingPunct="1"/>
            <a:r>
              <a:rPr lang="tr-TR" smtClean="0">
                <a:effectLst/>
              </a:rPr>
              <a:t>Koruma</a:t>
            </a:r>
          </a:p>
          <a:p>
            <a:endParaRPr lang="tr-TR" smtClean="0">
              <a:effectLst/>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1138" name="Picture 2" descr="http://image.slidesharecdn.com/markasadakati-140119095553-phpapp02/95/marka-sadakati-10-638.jpg?cb=1390147037"/>
          <p:cNvPicPr>
            <a:picLocks noChangeAspect="1" noChangeArrowheads="1"/>
          </p:cNvPicPr>
          <p:nvPr/>
        </p:nvPicPr>
        <p:blipFill>
          <a:blip r:embed="rId2"/>
          <a:srcRect/>
          <a:stretch>
            <a:fillRect/>
          </a:stretch>
        </p:blipFill>
        <p:spPr bwMode="auto">
          <a:xfrm>
            <a:off x="433388" y="155575"/>
            <a:ext cx="8329612" cy="6254750"/>
          </a:xfrm>
          <a:prstGeom prst="rect">
            <a:avLst/>
          </a:prstGeom>
          <a:noFill/>
          <a:ln w="9525">
            <a:noFill/>
            <a:miter lim="800000"/>
            <a:headEnd/>
            <a:tailEnd/>
          </a:ln>
        </p:spPr>
      </p:pic>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62" name="Picture 2" descr="http://image.slidesharecdn.com/markasadakati-140119095553-phpapp02/95/marka-sadakati-12-638.jpg?cb=1390147037"/>
          <p:cNvPicPr>
            <a:picLocks noChangeAspect="1" noChangeArrowheads="1"/>
          </p:cNvPicPr>
          <p:nvPr/>
        </p:nvPicPr>
        <p:blipFill>
          <a:blip r:embed="rId2"/>
          <a:srcRect/>
          <a:stretch>
            <a:fillRect/>
          </a:stretch>
        </p:blipFill>
        <p:spPr bwMode="auto">
          <a:xfrm>
            <a:off x="488950" y="352425"/>
            <a:ext cx="7969250" cy="5983288"/>
          </a:xfrm>
          <a:prstGeom prst="rect">
            <a:avLst/>
          </a:prstGeom>
          <a:noFill/>
          <a:ln w="9525">
            <a:noFill/>
            <a:miter lim="800000"/>
            <a:headEnd/>
            <a:tailEnd/>
          </a:ln>
        </p:spPr>
      </p:pic>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0354" name="Picture 2" descr="http://image.slidesharecdn.com/eibmarka1-120109075117-phpapp01/95/marka-stratejler-ve-marka-ynetm-74-728.jpg?cb=1326118532"/>
          <p:cNvPicPr>
            <a:picLocks noChangeAspect="1" noChangeArrowheads="1"/>
          </p:cNvPicPr>
          <p:nvPr/>
        </p:nvPicPr>
        <p:blipFill>
          <a:blip r:embed="rId2"/>
          <a:srcRect/>
          <a:stretch>
            <a:fillRect/>
          </a:stretch>
        </p:blipFill>
        <p:spPr bwMode="auto">
          <a:xfrm>
            <a:off x="293688" y="369888"/>
            <a:ext cx="8497887" cy="6011862"/>
          </a:xfrm>
          <a:prstGeom prst="rect">
            <a:avLst/>
          </a:prstGeom>
          <a:noFill/>
          <a:ln w="9525">
            <a:noFill/>
            <a:miter lim="800000"/>
            <a:headEnd/>
            <a:tailEnd/>
          </a:ln>
        </p:spPr>
      </p:pic>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63" y="-285750"/>
            <a:ext cx="8229600" cy="1371600"/>
          </a:xfrm>
        </p:spPr>
        <p:txBody>
          <a:bodyPr/>
          <a:lstStyle/>
          <a:p>
            <a:pPr>
              <a:defRPr/>
            </a:pPr>
            <a:r>
              <a:rPr lang="tr-TR" dirty="0" err="1" smtClean="0"/>
              <a:t>Konumlanırma</a:t>
            </a:r>
            <a:endParaRPr lang="tr-TR" dirty="0"/>
          </a:p>
        </p:txBody>
      </p:sp>
      <p:sp>
        <p:nvSpPr>
          <p:cNvPr id="3" name="2 İçerik Yer Tutucusu"/>
          <p:cNvSpPr>
            <a:spLocks noGrp="1"/>
          </p:cNvSpPr>
          <p:nvPr>
            <p:ph idx="1"/>
          </p:nvPr>
        </p:nvSpPr>
        <p:spPr>
          <a:xfrm>
            <a:off x="500063" y="857250"/>
            <a:ext cx="8286750" cy="4500563"/>
          </a:xfrm>
        </p:spPr>
        <p:txBody>
          <a:bodyPr/>
          <a:lstStyle/>
          <a:p>
            <a:pPr>
              <a:defRPr/>
            </a:pPr>
            <a:r>
              <a:rPr lang="tr-TR" sz="2800" dirty="0" smtClean="0"/>
              <a:t>Marka konumlandırmaya temel olan bir çok etken  marka çağrışım türleri olarak kabul edilmesi olanaklıdır. Şöyle ki:</a:t>
            </a:r>
          </a:p>
          <a:p>
            <a:pPr>
              <a:defRPr/>
            </a:pPr>
            <a:r>
              <a:rPr lang="tr-TR" sz="2800" dirty="0" smtClean="0"/>
              <a:t>Ürün nitelikleri (BMW sürüş keyfi, Volvo dayanıklılık, Jaguar şık stil)</a:t>
            </a:r>
          </a:p>
          <a:p>
            <a:pPr>
              <a:defRPr/>
            </a:pPr>
            <a:r>
              <a:rPr lang="tr-TR" sz="2800" dirty="0" smtClean="0"/>
              <a:t>Müşteri yararları (işlevsel, psikolojik)</a:t>
            </a:r>
          </a:p>
          <a:p>
            <a:pPr>
              <a:defRPr/>
            </a:pPr>
            <a:r>
              <a:rPr lang="tr-TR" sz="2800" dirty="0" smtClean="0"/>
              <a:t>Fiyat/kalite</a:t>
            </a:r>
          </a:p>
          <a:p>
            <a:pPr>
              <a:defRPr/>
            </a:pPr>
            <a:r>
              <a:rPr lang="tr-TR" sz="2800" dirty="0" smtClean="0"/>
              <a:t>Kullanım (yeni kullanım kolaylığı)</a:t>
            </a:r>
          </a:p>
          <a:p>
            <a:pPr>
              <a:defRPr/>
            </a:pPr>
            <a:r>
              <a:rPr lang="tr-TR" sz="2800" dirty="0" smtClean="0"/>
              <a:t>Kullanıcı-Ünlü kişiler (Michael Jordan </a:t>
            </a:r>
            <a:r>
              <a:rPr lang="tr-TR" sz="2800" dirty="0" err="1" smtClean="0"/>
              <a:t>Nike</a:t>
            </a:r>
            <a:r>
              <a:rPr lang="tr-TR" sz="2800" dirty="0" smtClean="0"/>
              <a:t>, Louis Vuitton </a:t>
            </a:r>
            <a:r>
              <a:rPr lang="tr-TR" sz="2800" dirty="0" err="1" smtClean="0"/>
              <a:t>Madonna</a:t>
            </a:r>
            <a:r>
              <a:rPr lang="tr-TR" sz="2800" dirty="0" smtClean="0"/>
              <a:t>..)</a:t>
            </a:r>
          </a:p>
          <a:p>
            <a:pPr>
              <a:defRPr/>
            </a:pPr>
            <a:r>
              <a:rPr lang="tr-TR" sz="2800" dirty="0" smtClean="0"/>
              <a:t>Rakipler (AVİS_ biz iki numarayız. Zoru </a:t>
            </a:r>
            <a:r>
              <a:rPr lang="tr-TR" sz="2800" smtClean="0"/>
              <a:t>deniyoruz)</a:t>
            </a:r>
            <a:endParaRPr lang="tr-TR" sz="2800" dirty="0" smtClean="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02" name="Picture 2" descr="http://image.slidesharecdn.com/eibmarka1-120109075117-phpapp01/95/marka-stratejler-ve-marka-ynetm-78-728.jpg?cb=1326118532"/>
          <p:cNvPicPr>
            <a:picLocks noChangeAspect="1" noChangeArrowheads="1"/>
          </p:cNvPicPr>
          <p:nvPr/>
        </p:nvPicPr>
        <p:blipFill>
          <a:blip r:embed="rId2"/>
          <a:srcRect/>
          <a:stretch>
            <a:fillRect/>
          </a:stretch>
        </p:blipFill>
        <p:spPr bwMode="auto">
          <a:xfrm>
            <a:off x="0" y="0"/>
            <a:ext cx="9447213" cy="6683375"/>
          </a:xfrm>
          <a:prstGeom prst="rect">
            <a:avLst/>
          </a:prstGeom>
          <a:noFill/>
          <a:ln w="9525">
            <a:noFill/>
            <a:miter lim="800000"/>
            <a:headEnd/>
            <a:tailEnd/>
          </a:ln>
        </p:spPr>
      </p:pic>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426" name="Picture 2" descr="http://image.slidesharecdn.com/eibmarka1-120109075117-phpapp01/95/marka-stratejler-ve-marka-ynetm-81-728.jpg?cb=1326118532"/>
          <p:cNvPicPr>
            <a:picLocks noChangeAspect="1" noChangeArrowheads="1"/>
          </p:cNvPicPr>
          <p:nvPr/>
        </p:nvPicPr>
        <p:blipFill>
          <a:blip r:embed="rId2"/>
          <a:srcRect/>
          <a:stretch>
            <a:fillRect/>
          </a:stretch>
        </p:blipFill>
        <p:spPr bwMode="auto">
          <a:xfrm>
            <a:off x="0" y="201613"/>
            <a:ext cx="9170988" cy="6488112"/>
          </a:xfrm>
          <a:prstGeom prst="rect">
            <a:avLst/>
          </a:prstGeom>
          <a:noFill/>
          <a:ln w="9525">
            <a:noFill/>
            <a:miter lim="800000"/>
            <a:headEnd/>
            <a:tailEnd/>
          </a:ln>
        </p:spPr>
      </p:pic>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p:txBody>
          <a:bodyPr anchor="t"/>
          <a:lstStyle/>
          <a:p>
            <a:pPr eaLnBrk="1" hangingPunct="1">
              <a:defRPr/>
            </a:pPr>
            <a:r>
              <a:rPr lang="tr-TR" sz="4000" smtClean="0">
                <a:latin typeface="Arial Narrow" pitchFamily="34" charset="0"/>
              </a:rPr>
              <a:t>İnternet iş modeli başarısının garanti edilemediği modeller için:</a:t>
            </a:r>
          </a:p>
        </p:txBody>
      </p:sp>
      <p:sp>
        <p:nvSpPr>
          <p:cNvPr id="11267" name="Rectangle 3"/>
          <p:cNvSpPr>
            <a:spLocks noGrp="1" noChangeArrowheads="1"/>
          </p:cNvSpPr>
          <p:nvPr>
            <p:ph type="body" idx="1"/>
          </p:nvPr>
        </p:nvSpPr>
        <p:spPr/>
        <p:txBody>
          <a:bodyPr/>
          <a:lstStyle/>
          <a:p>
            <a:pPr eaLnBrk="1" hangingPunct="1">
              <a:defRPr/>
            </a:pPr>
            <a:r>
              <a:rPr lang="tr-TR" dirty="0" smtClean="0"/>
              <a:t>Fiziksel ortamda var olan markadan farklı bir markanın kullanılması</a:t>
            </a:r>
          </a:p>
          <a:p>
            <a:pPr eaLnBrk="1" hangingPunct="1">
              <a:defRPr/>
            </a:pPr>
            <a:r>
              <a:rPr lang="tr-TR" dirty="0" smtClean="0"/>
              <a:t>Markayı riske etmemek</a:t>
            </a:r>
          </a:p>
          <a:p>
            <a:pPr eaLnBrk="1" hangingPunct="1">
              <a:buFont typeface="Wingdings" pitchFamily="2" charset="2"/>
              <a:buNone/>
              <a:defRPr/>
            </a:pPr>
            <a:r>
              <a:rPr lang="tr-TR" dirty="0" smtClean="0"/>
              <a:t>   </a:t>
            </a:r>
            <a:r>
              <a:rPr lang="tr-TR" dirty="0" err="1" smtClean="0"/>
              <a:t>Wired</a:t>
            </a:r>
            <a:r>
              <a:rPr lang="tr-TR" dirty="0" smtClean="0"/>
              <a:t> magazin isimli dergi </a:t>
            </a:r>
            <a:r>
              <a:rPr lang="tr-TR" dirty="0" err="1" smtClean="0"/>
              <a:t>HotWired</a:t>
            </a:r>
            <a:r>
              <a:rPr lang="tr-TR" dirty="0" smtClean="0"/>
              <a:t> olarak belirlenmiştir.</a:t>
            </a:r>
          </a:p>
          <a:p>
            <a:pPr eaLnBrk="1" hangingPunct="1">
              <a:buFont typeface="Wingdings" pitchFamily="2" charset="2"/>
              <a:buNone/>
              <a:defRPr/>
            </a:pPr>
            <a:r>
              <a:rPr lang="tr-TR" dirty="0" smtClean="0"/>
              <a:t>   </a:t>
            </a:r>
            <a:r>
              <a:rPr lang="tr-TR" dirty="0" err="1" smtClean="0"/>
              <a:t>Migros</a:t>
            </a:r>
            <a:r>
              <a:rPr lang="tr-TR" dirty="0" smtClean="0"/>
              <a:t>   Kangurum</a:t>
            </a:r>
          </a:p>
          <a:p>
            <a:pPr eaLnBrk="1" hangingPunct="1">
              <a:buFont typeface="Wingdings" pitchFamily="2" charset="2"/>
              <a:buNone/>
              <a:defRPr/>
            </a:pPr>
            <a:r>
              <a:rPr lang="tr-TR" dirty="0" smtClean="0"/>
              <a:t>   </a:t>
            </a:r>
            <a:r>
              <a:rPr lang="tr-TR" dirty="0" err="1" smtClean="0"/>
              <a:t>Gima</a:t>
            </a:r>
            <a:r>
              <a:rPr lang="tr-TR" dirty="0" smtClean="0"/>
              <a:t>     Sen-al market</a:t>
            </a:r>
          </a:p>
          <a:p>
            <a:pPr eaLnBrk="1" hangingPunct="1">
              <a:buFont typeface="Wingdings" pitchFamily="2" charset="2"/>
              <a:buNone/>
              <a:defRPr/>
            </a:pPr>
            <a:endParaRPr lang="tr-TR" dirty="0" smtClean="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Rot="1" noChangeArrowheads="1"/>
          </p:cNvSpPr>
          <p:nvPr>
            <p:ph type="title"/>
          </p:nvPr>
        </p:nvSpPr>
        <p:spPr>
          <a:noFill/>
        </p:spPr>
        <p:txBody>
          <a:bodyPr/>
          <a:lstStyle/>
          <a:p>
            <a:r>
              <a:rPr lang="tr-TR" smtClean="0">
                <a:effectLst/>
              </a:rPr>
              <a:t>!</a:t>
            </a:r>
          </a:p>
        </p:txBody>
      </p:sp>
      <p:sp>
        <p:nvSpPr>
          <p:cNvPr id="117763" name="Rectangle 3"/>
          <p:cNvSpPr>
            <a:spLocks noGrp="1" noChangeArrowheads="1"/>
          </p:cNvSpPr>
          <p:nvPr>
            <p:ph type="body" idx="1"/>
          </p:nvPr>
        </p:nvSpPr>
        <p:spPr>
          <a:noFill/>
        </p:spPr>
        <p:txBody>
          <a:bodyPr/>
          <a:lstStyle/>
          <a:p>
            <a:pPr eaLnBrk="1" hangingPunct="1"/>
            <a:r>
              <a:rPr lang="tr-TR" smtClean="0">
                <a:effectLst/>
              </a:rPr>
              <a:t>Temel satış vaadi nedir?</a:t>
            </a:r>
          </a:p>
          <a:p>
            <a:pPr eaLnBrk="1" hangingPunct="1"/>
            <a:r>
              <a:rPr lang="tr-TR" smtClean="0">
                <a:effectLst/>
              </a:rPr>
              <a:t>Pazarlama karması nedir?</a:t>
            </a:r>
          </a:p>
          <a:p>
            <a:pPr eaLnBrk="1" hangingPunct="1"/>
            <a:r>
              <a:rPr lang="tr-TR" smtClean="0">
                <a:effectLst/>
              </a:rPr>
              <a:t>Küresel markalarda markanın hangi özellikleri standardize edilmeli, hangi özellikleri uyarlanmalı?</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Rot="1" noChangeArrowheads="1"/>
          </p:cNvSpPr>
          <p:nvPr>
            <p:ph type="title"/>
          </p:nvPr>
        </p:nvSpPr>
        <p:spPr>
          <a:noFill/>
        </p:spPr>
        <p:txBody>
          <a:bodyPr/>
          <a:lstStyle/>
          <a:p>
            <a:r>
              <a:rPr lang="tr-TR" sz="3200" smtClean="0">
                <a:effectLst/>
              </a:rPr>
              <a:t>Markanın hangi özellikleri standardize edilmeli, hangi özellikleri uyarlanmalı?</a:t>
            </a:r>
          </a:p>
        </p:txBody>
      </p:sp>
      <p:sp>
        <p:nvSpPr>
          <p:cNvPr id="118787" name="Rectangle 3"/>
          <p:cNvSpPr>
            <a:spLocks noGrp="1" noChangeArrowheads="1"/>
          </p:cNvSpPr>
          <p:nvPr>
            <p:ph type="body" idx="1"/>
          </p:nvPr>
        </p:nvSpPr>
        <p:spPr>
          <a:noFill/>
        </p:spPr>
        <p:txBody>
          <a:bodyPr/>
          <a:lstStyle/>
          <a:p>
            <a:pPr eaLnBrk="1" hangingPunct="1">
              <a:buFont typeface="Wingdings" pitchFamily="2" charset="2"/>
              <a:buNone/>
            </a:pPr>
            <a:r>
              <a:rPr lang="tr-TR" sz="2800" smtClean="0">
                <a:effectLst/>
              </a:rPr>
              <a:t>1) Ana fayda standardize edilmeli (temel satış vaadi)- Marka kimliğini oluşturan öğelerin yönetimi</a:t>
            </a:r>
          </a:p>
          <a:p>
            <a:pPr eaLnBrk="1" hangingPunct="1"/>
            <a:r>
              <a:rPr lang="tr-TR" sz="2800" smtClean="0">
                <a:effectLst/>
              </a:rPr>
              <a:t>Volvo (güvenlik satar)</a:t>
            </a:r>
          </a:p>
          <a:p>
            <a:pPr eaLnBrk="1" hangingPunct="1"/>
            <a:r>
              <a:rPr lang="tr-TR" sz="2800" smtClean="0">
                <a:effectLst/>
              </a:rPr>
              <a:t>Domino’s Pizza (hızlı eve servis)</a:t>
            </a:r>
          </a:p>
          <a:p>
            <a:pPr eaLnBrk="1" hangingPunct="1"/>
            <a:r>
              <a:rPr lang="tr-TR" sz="2800" smtClean="0">
                <a:effectLst/>
              </a:rPr>
              <a:t>Apple (güzel ve özgün tasarım)</a:t>
            </a:r>
          </a:p>
          <a:p>
            <a:pPr eaLnBrk="1" hangingPunct="1"/>
            <a:r>
              <a:rPr lang="tr-TR" sz="2800" smtClean="0">
                <a:effectLst/>
              </a:rPr>
              <a:t>Dell (kişiselleştirilmiş bilgisayar)</a:t>
            </a:r>
          </a:p>
          <a:p>
            <a:pPr eaLnBrk="1" hangingPunct="1">
              <a:buFont typeface="Wingdings" pitchFamily="2" charset="2"/>
              <a:buNone/>
            </a:pPr>
            <a:r>
              <a:rPr lang="tr-TR" sz="2800" smtClean="0">
                <a:effectLst/>
              </a:rPr>
              <a:t>NEDEN  PEKİ?</a:t>
            </a:r>
          </a:p>
          <a:p>
            <a:pPr eaLnBrk="1" hangingPunct="1">
              <a:buFont typeface="Wingdings" pitchFamily="2" charset="2"/>
              <a:buNone/>
            </a:pPr>
            <a:r>
              <a:rPr lang="tr-TR" sz="2800" smtClean="0">
                <a:effectLst/>
              </a:rPr>
              <a:t>2) Temel satış vaadi (marka özü) tüketicilere ne şekilde iletilecek? Pazarlama karması yönetimi</a:t>
            </a:r>
          </a:p>
          <a:p>
            <a:pPr eaLnBrk="1" hangingPunct="1">
              <a:buFont typeface="Wingdings" pitchFamily="2" charset="2"/>
              <a:buNone/>
            </a:pPr>
            <a:endParaRPr lang="tr-TR" sz="2800" smtClean="0">
              <a:effectLst/>
            </a:endParaRPr>
          </a:p>
          <a:p>
            <a:endParaRPr lang="tr-TR" sz="2800" smtClean="0">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42910" y="285728"/>
            <a:ext cx="8229600" cy="1371600"/>
          </a:xfrm>
        </p:spPr>
        <p:txBody>
          <a:bodyPr/>
          <a:lstStyle/>
          <a:p>
            <a:r>
              <a:rPr lang="tr-TR" sz="3200" dirty="0" smtClean="0"/>
              <a:t>Online </a:t>
            </a:r>
            <a:r>
              <a:rPr lang="tr-TR" sz="3200" dirty="0" err="1" smtClean="0"/>
              <a:t>Branding</a:t>
            </a:r>
            <a:r>
              <a:rPr lang="tr-TR" sz="3200" dirty="0" smtClean="0"/>
              <a:t>: </a:t>
            </a:r>
            <a:r>
              <a:rPr lang="tr-TR" sz="3200" dirty="0" err="1" smtClean="0"/>
              <a:t>the</a:t>
            </a:r>
            <a:r>
              <a:rPr lang="tr-TR" sz="3200" dirty="0" smtClean="0"/>
              <a:t> </a:t>
            </a:r>
            <a:r>
              <a:rPr lang="tr-TR" sz="3200" dirty="0" err="1" smtClean="0"/>
              <a:t>case</a:t>
            </a:r>
            <a:r>
              <a:rPr lang="tr-TR" sz="3200" dirty="0" smtClean="0"/>
              <a:t> of </a:t>
            </a:r>
            <a:r>
              <a:rPr lang="tr-TR" sz="3200" dirty="0" err="1" smtClean="0"/>
              <a:t>McDonalds</a:t>
            </a:r>
            <a:r>
              <a:rPr lang="tr-TR" sz="3200" dirty="0" smtClean="0"/>
              <a:t>, Jennifer </a:t>
            </a:r>
            <a:r>
              <a:rPr lang="tr-TR" sz="3200" dirty="0" err="1" smtClean="0"/>
              <a:t>Rowley</a:t>
            </a:r>
            <a:r>
              <a:rPr lang="tr-TR" sz="3200" dirty="0" smtClean="0"/>
              <a:t>, 2004.</a:t>
            </a:r>
            <a:endParaRPr lang="tr-TR" sz="3200" dirty="0"/>
          </a:p>
        </p:txBody>
      </p:sp>
      <p:sp>
        <p:nvSpPr>
          <p:cNvPr id="3" name="2 İçerik Yer Tutucusu"/>
          <p:cNvSpPr>
            <a:spLocks noGrp="1"/>
          </p:cNvSpPr>
          <p:nvPr>
            <p:ph idx="1"/>
          </p:nvPr>
        </p:nvSpPr>
        <p:spPr/>
        <p:txBody>
          <a:bodyPr/>
          <a:lstStyle/>
          <a:p>
            <a:r>
              <a:rPr lang="tr-TR" dirty="0" err="1" smtClean="0"/>
              <a:t>McDonald’s</a:t>
            </a:r>
            <a:r>
              <a:rPr lang="tr-TR" dirty="0" smtClean="0"/>
              <a:t> 2001 yılında dünyanın en değerli on markası arasında yer almıştır. 100’den fazla ülkede, günde 46 milyon müşteriye 30.000’den fazla yerel </a:t>
            </a:r>
            <a:r>
              <a:rPr lang="tr-TR" dirty="0" err="1" smtClean="0"/>
              <a:t>restaurant</a:t>
            </a:r>
            <a:r>
              <a:rPr lang="tr-TR" dirty="0" smtClean="0"/>
              <a:t> hizmeti sunan hizmet perakendecilerdendir.</a:t>
            </a:r>
          </a:p>
          <a:p>
            <a:endParaRPr lang="tr-TR"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rrowheads="1"/>
          </p:cNvSpPr>
          <p:nvPr>
            <p:ph type="title"/>
          </p:nvPr>
        </p:nvSpPr>
        <p:spPr>
          <a:noFill/>
        </p:spPr>
        <p:txBody>
          <a:bodyPr/>
          <a:lstStyle/>
          <a:p>
            <a:r>
              <a:rPr lang="tr-TR" smtClean="0">
                <a:effectLst/>
              </a:rPr>
              <a:t>!</a:t>
            </a:r>
          </a:p>
        </p:txBody>
      </p:sp>
      <p:sp>
        <p:nvSpPr>
          <p:cNvPr id="119811" name="Rectangle 3"/>
          <p:cNvSpPr>
            <a:spLocks noGrp="1" noChangeArrowheads="1"/>
          </p:cNvSpPr>
          <p:nvPr>
            <p:ph type="body" idx="1"/>
          </p:nvPr>
        </p:nvSpPr>
        <p:spPr>
          <a:noFill/>
        </p:spPr>
        <p:txBody>
          <a:bodyPr/>
          <a:lstStyle/>
          <a:p>
            <a:pPr eaLnBrk="1" hangingPunct="1"/>
            <a:endParaRPr lang="tr-TR" smtClean="0">
              <a:effectLst/>
            </a:endParaRPr>
          </a:p>
          <a:p>
            <a:pPr eaLnBrk="1" hangingPunct="1"/>
            <a:r>
              <a:rPr lang="tr-TR" smtClean="0">
                <a:effectLst/>
              </a:rPr>
              <a:t>Tüketiciler sürekli ve düzenli bir vaadi olan markaları “daha küresel” algılamaktadırlar.</a:t>
            </a:r>
          </a:p>
          <a:p>
            <a:pPr>
              <a:buFont typeface="Wingdings" pitchFamily="2" charset="2"/>
              <a:buNone/>
            </a:pPr>
            <a:endParaRPr lang="tr-TR" smtClean="0">
              <a:effectLst/>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defRPr/>
            </a:pPr>
            <a:r>
              <a:rPr lang="tr-TR" smtClean="0"/>
              <a:t>İnternet markası</a:t>
            </a:r>
          </a:p>
        </p:txBody>
      </p:sp>
      <p:sp>
        <p:nvSpPr>
          <p:cNvPr id="13315" name="Rectangle 3"/>
          <p:cNvSpPr>
            <a:spLocks noGrp="1" noChangeArrowheads="1"/>
          </p:cNvSpPr>
          <p:nvPr>
            <p:ph type="body" idx="1"/>
          </p:nvPr>
        </p:nvSpPr>
        <p:spPr/>
        <p:txBody>
          <a:bodyPr/>
          <a:lstStyle/>
          <a:p>
            <a:pPr eaLnBrk="1" hangingPunct="1">
              <a:defRPr/>
            </a:pPr>
            <a:r>
              <a:rPr lang="tr-TR" smtClean="0"/>
              <a:t>Marka bağımlılığı nasıl sağlanacaktır?</a:t>
            </a:r>
          </a:p>
          <a:p>
            <a:pPr eaLnBrk="1" hangingPunct="1">
              <a:defRPr/>
            </a:pPr>
            <a:r>
              <a:rPr lang="tr-TR" smtClean="0"/>
              <a:t>Pazara sunulan ürünün rakip markalar karşısındaki konumu nedir?</a:t>
            </a:r>
          </a:p>
          <a:p>
            <a:pPr eaLnBrk="1" hangingPunct="1">
              <a:defRPr/>
            </a:pPr>
            <a:r>
              <a:rPr lang="tr-TR" smtClean="0"/>
              <a:t>Tüketici tercihleri nasıl değişecek ve gelişecektir?</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defRPr/>
            </a:pPr>
            <a:r>
              <a:rPr lang="tr-TR" sz="2800" smtClean="0"/>
              <a:t>Goodyear’ın  1000 kişi üzerinde internet tüketici tercihlerini nasıl etkiliyor  anketi:</a:t>
            </a:r>
          </a:p>
        </p:txBody>
      </p:sp>
      <p:sp>
        <p:nvSpPr>
          <p:cNvPr id="14339" name="Rectangle 3"/>
          <p:cNvSpPr>
            <a:spLocks noGrp="1" noChangeArrowheads="1"/>
          </p:cNvSpPr>
          <p:nvPr>
            <p:ph type="body" idx="1"/>
          </p:nvPr>
        </p:nvSpPr>
        <p:spPr/>
        <p:txBody>
          <a:bodyPr/>
          <a:lstStyle/>
          <a:p>
            <a:pPr eaLnBrk="1" hangingPunct="1">
              <a:lnSpc>
                <a:spcPct val="90000"/>
              </a:lnSpc>
              <a:defRPr/>
            </a:pPr>
            <a:r>
              <a:rPr lang="tr-TR" sz="2400" smtClean="0"/>
              <a:t>Değişik lastik türleri ve markalarının satıldığı sanal mağazada dolaşan tüketiciler fiyat ve garanti koşullarını karşılaştırma imkanı bulmuşlardır.</a:t>
            </a:r>
          </a:p>
          <a:p>
            <a:pPr eaLnBrk="1" hangingPunct="1">
              <a:lnSpc>
                <a:spcPct val="90000"/>
              </a:lnSpc>
              <a:defRPr/>
            </a:pPr>
            <a:r>
              <a:rPr lang="tr-TR" sz="2400" smtClean="0"/>
              <a:t>Rakiplerin ödeme koşulları</a:t>
            </a:r>
          </a:p>
          <a:p>
            <a:pPr eaLnBrk="1" hangingPunct="1">
              <a:lnSpc>
                <a:spcPct val="90000"/>
              </a:lnSpc>
              <a:defRPr/>
            </a:pPr>
            <a:r>
              <a:rPr lang="tr-TR" sz="2400" smtClean="0"/>
              <a:t>Fiyat artış ya da azalışları karşısındaki durum incelenmiştir.</a:t>
            </a:r>
          </a:p>
          <a:p>
            <a:pPr eaLnBrk="1" hangingPunct="1">
              <a:lnSpc>
                <a:spcPct val="90000"/>
              </a:lnSpc>
              <a:buFont typeface="Wingdings" pitchFamily="2" charset="2"/>
              <a:buNone/>
              <a:defRPr/>
            </a:pPr>
            <a:r>
              <a:rPr lang="tr-TR" sz="2400" smtClean="0"/>
              <a:t>   SONUÇ:</a:t>
            </a:r>
          </a:p>
          <a:p>
            <a:pPr eaLnBrk="1" hangingPunct="1">
              <a:lnSpc>
                <a:spcPct val="90000"/>
              </a:lnSpc>
              <a:buFont typeface="Wingdings" pitchFamily="2" charset="2"/>
              <a:buNone/>
              <a:defRPr/>
            </a:pPr>
            <a:r>
              <a:rPr lang="tr-TR" sz="2400" smtClean="0"/>
              <a:t>    Marka bilinen ve geniş bir tüketici kitlesi tarafından tüketilen bir ürünse  markanın internete taşınması zor olmayacaktır. Amaç sanal ortamda rakiplere göre tercih edilmesinin sağlanmasıdır. Ne yapılabilir?</a:t>
            </a:r>
          </a:p>
          <a:p>
            <a:pPr eaLnBrk="1" hangingPunct="1">
              <a:lnSpc>
                <a:spcPct val="90000"/>
              </a:lnSpc>
              <a:defRPr/>
            </a:pPr>
            <a:endParaRPr lang="tr-TR" sz="2400" smtClean="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defRPr/>
            </a:pPr>
            <a:r>
              <a:rPr lang="tr-TR" sz="4000" smtClean="0"/>
              <a:t>Ürünler aynı ihtiyaçları karşılıyorsa:</a:t>
            </a:r>
          </a:p>
        </p:txBody>
      </p:sp>
      <p:sp>
        <p:nvSpPr>
          <p:cNvPr id="15363" name="Rectangle 3"/>
          <p:cNvSpPr>
            <a:spLocks noGrp="1" noChangeArrowheads="1"/>
          </p:cNvSpPr>
          <p:nvPr>
            <p:ph type="body" idx="1"/>
          </p:nvPr>
        </p:nvSpPr>
        <p:spPr/>
        <p:txBody>
          <a:bodyPr/>
          <a:lstStyle/>
          <a:p>
            <a:pPr eaLnBrk="1" hangingPunct="1">
              <a:lnSpc>
                <a:spcPct val="80000"/>
              </a:lnSpc>
              <a:defRPr/>
            </a:pPr>
            <a:r>
              <a:rPr lang="tr-TR" sz="2800" smtClean="0"/>
              <a:t>Ürünler birlikte sunulan hizmetin, marka bağımlılığı yaratmada önem kazandığı görülmektedir.</a:t>
            </a:r>
          </a:p>
          <a:p>
            <a:pPr eaLnBrk="1" hangingPunct="1">
              <a:lnSpc>
                <a:spcPct val="80000"/>
              </a:lnSpc>
              <a:defRPr/>
            </a:pPr>
            <a:r>
              <a:rPr lang="tr-TR" sz="2800" smtClean="0"/>
              <a:t>Tüm organizasyonun marka yaratma konusunda üzerine düşeni yerine getirmesi, pazarlama, satış, web tasarımı, finans, müşteri hizmetleri, teknik servis ile teknolojik altyapıyı hazırlayacak olanlar arasında işbirliği</a:t>
            </a:r>
          </a:p>
          <a:p>
            <a:pPr eaLnBrk="1" hangingPunct="1">
              <a:lnSpc>
                <a:spcPct val="80000"/>
              </a:lnSpc>
              <a:defRPr/>
            </a:pPr>
            <a:r>
              <a:rPr lang="tr-TR" sz="2800" smtClean="0"/>
              <a:t>Co-branding: İki farklı şirketin aynı ürüne kendi markalarını koyması. Yahoo ile TV guide işbirliği, Amozon internetten film satışı için idbm markasını kullanmaktadır.</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defRPr/>
            </a:pPr>
            <a:r>
              <a:rPr lang="tr-TR" smtClean="0"/>
              <a:t>Marka stratejileri</a:t>
            </a:r>
          </a:p>
        </p:txBody>
      </p:sp>
      <p:sp>
        <p:nvSpPr>
          <p:cNvPr id="10243" name="Rectangle 3"/>
          <p:cNvSpPr>
            <a:spLocks noGrp="1" noChangeArrowheads="1"/>
          </p:cNvSpPr>
          <p:nvPr>
            <p:ph type="body" idx="1"/>
          </p:nvPr>
        </p:nvSpPr>
        <p:spPr/>
        <p:txBody>
          <a:bodyPr/>
          <a:lstStyle/>
          <a:p>
            <a:pPr eaLnBrk="1" hangingPunct="1">
              <a:lnSpc>
                <a:spcPct val="90000"/>
              </a:lnSpc>
              <a:buFont typeface="Wingdings" pitchFamily="2" charset="2"/>
              <a:buNone/>
              <a:defRPr/>
            </a:pPr>
            <a:r>
              <a:rPr lang="tr-TR" sz="2800" smtClean="0"/>
              <a:t>İşletmeler iki grupta incelenmelidir.</a:t>
            </a:r>
          </a:p>
          <a:p>
            <a:pPr eaLnBrk="1" hangingPunct="1">
              <a:lnSpc>
                <a:spcPct val="90000"/>
              </a:lnSpc>
              <a:defRPr/>
            </a:pPr>
            <a:r>
              <a:rPr lang="tr-TR" sz="2800" smtClean="0"/>
              <a:t>Fiziksel ortamda var olup geleneksel yöntemlerle marka yaratmış olanlar</a:t>
            </a:r>
          </a:p>
          <a:p>
            <a:pPr eaLnBrk="1" hangingPunct="1">
              <a:lnSpc>
                <a:spcPct val="90000"/>
              </a:lnSpc>
              <a:buFont typeface="Wingdings" pitchFamily="2" charset="2"/>
              <a:buNone/>
              <a:defRPr/>
            </a:pPr>
            <a:r>
              <a:rPr lang="tr-TR" sz="2800" smtClean="0"/>
              <a:t>   (BMW, Mercedes, CNN, McDonalds, Coca Cola gibi)</a:t>
            </a:r>
          </a:p>
          <a:p>
            <a:pPr eaLnBrk="1" hangingPunct="1">
              <a:lnSpc>
                <a:spcPct val="90000"/>
              </a:lnSpc>
              <a:buFont typeface="Wingdings" pitchFamily="2" charset="2"/>
              <a:buNone/>
              <a:defRPr/>
            </a:pPr>
            <a:r>
              <a:rPr lang="tr-TR" sz="2800" smtClean="0"/>
              <a:t>    Fiziksel ortamdaki markanın aynen korunması</a:t>
            </a:r>
          </a:p>
          <a:p>
            <a:pPr eaLnBrk="1" hangingPunct="1">
              <a:lnSpc>
                <a:spcPct val="90000"/>
              </a:lnSpc>
              <a:buFont typeface="Wingdings" pitchFamily="2" charset="2"/>
              <a:buNone/>
              <a:defRPr/>
            </a:pPr>
            <a:r>
              <a:rPr lang="tr-TR" sz="2800" smtClean="0"/>
              <a:t>    Kendi isimlerini taşıyan web sitesine sahip olamama?</a:t>
            </a:r>
          </a:p>
          <a:p>
            <a:pPr eaLnBrk="1" hangingPunct="1">
              <a:lnSpc>
                <a:spcPct val="90000"/>
              </a:lnSpc>
              <a:defRPr/>
            </a:pPr>
            <a:r>
              <a:rPr lang="tr-TR" sz="2800" smtClean="0"/>
              <a:t>Sadece sanal ortamda faaliyet gösteren işletmeler (Amozon gibi)</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defRPr/>
            </a:pPr>
            <a:r>
              <a:rPr lang="tr-TR" sz="4000" smtClean="0"/>
              <a:t>İnternette marka ve marka bağımlılığı yaratmak için:</a:t>
            </a:r>
          </a:p>
        </p:txBody>
      </p:sp>
      <p:sp>
        <p:nvSpPr>
          <p:cNvPr id="16387" name="Rectangle 3"/>
          <p:cNvSpPr>
            <a:spLocks noGrp="1" noChangeArrowheads="1"/>
          </p:cNvSpPr>
          <p:nvPr>
            <p:ph type="body" idx="1"/>
          </p:nvPr>
        </p:nvSpPr>
        <p:spPr/>
        <p:txBody>
          <a:bodyPr/>
          <a:lstStyle/>
          <a:p>
            <a:pPr eaLnBrk="1" hangingPunct="1">
              <a:defRPr/>
            </a:pPr>
            <a:r>
              <a:rPr lang="tr-TR" smtClean="0"/>
              <a:t>Neler yapılmalıdır?</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defRPr/>
            </a:pPr>
            <a:r>
              <a:rPr lang="tr-TR" sz="4000" smtClean="0"/>
              <a:t>İnternette marka ve marka bağımlılığı yaratmak için:</a:t>
            </a:r>
          </a:p>
        </p:txBody>
      </p:sp>
      <p:sp>
        <p:nvSpPr>
          <p:cNvPr id="17411" name="Rectangle 3"/>
          <p:cNvSpPr>
            <a:spLocks noGrp="1" noChangeArrowheads="1"/>
          </p:cNvSpPr>
          <p:nvPr>
            <p:ph type="body" idx="1"/>
          </p:nvPr>
        </p:nvSpPr>
        <p:spPr/>
        <p:txBody>
          <a:bodyPr/>
          <a:lstStyle/>
          <a:p>
            <a:pPr eaLnBrk="1" hangingPunct="1">
              <a:lnSpc>
                <a:spcPct val="90000"/>
              </a:lnSpc>
              <a:defRPr/>
            </a:pPr>
            <a:r>
              <a:rPr lang="tr-TR" sz="2400" smtClean="0"/>
              <a:t>Başarılı bir web sitesi yaratmak ve yönetmek (Zengin içerikli, kullanımı kolay, işlevsel)</a:t>
            </a:r>
          </a:p>
          <a:p>
            <a:pPr eaLnBrk="1" hangingPunct="1">
              <a:lnSpc>
                <a:spcPct val="90000"/>
              </a:lnSpc>
              <a:defRPr/>
            </a:pPr>
            <a:r>
              <a:rPr lang="tr-TR" sz="2400" smtClean="0"/>
              <a:t>İnternet reklamları (e posta, banner)</a:t>
            </a:r>
          </a:p>
          <a:p>
            <a:pPr eaLnBrk="1" hangingPunct="1">
              <a:lnSpc>
                <a:spcPct val="90000"/>
              </a:lnSpc>
              <a:defRPr/>
            </a:pPr>
            <a:r>
              <a:rPr lang="tr-TR" sz="2400" smtClean="0"/>
              <a:t>Sitenin ve markanın kolay ulaşılabilir olması ve seçilebilmesi için arama motorlarına kayıt ettirilmesi (yahoo, Alta Vista, Hot Bot, Lycos gibi)</a:t>
            </a:r>
          </a:p>
          <a:p>
            <a:pPr eaLnBrk="1" hangingPunct="1">
              <a:lnSpc>
                <a:spcPct val="90000"/>
              </a:lnSpc>
              <a:defRPr/>
            </a:pPr>
            <a:r>
              <a:rPr lang="tr-TR" sz="2400" smtClean="0"/>
              <a:t>İnternette ilk olmak (yemeksepeti)</a:t>
            </a:r>
          </a:p>
          <a:p>
            <a:pPr eaLnBrk="1" hangingPunct="1">
              <a:lnSpc>
                <a:spcPct val="90000"/>
              </a:lnSpc>
              <a:defRPr/>
            </a:pPr>
            <a:r>
              <a:rPr lang="tr-TR" sz="2400" smtClean="0"/>
              <a:t>Marka adı seçimi (yahoo, ebya, e-toys?)</a:t>
            </a:r>
          </a:p>
          <a:p>
            <a:pPr eaLnBrk="1" hangingPunct="1">
              <a:lnSpc>
                <a:spcPct val="90000"/>
              </a:lnSpc>
              <a:defRPr/>
            </a:pPr>
            <a:r>
              <a:rPr lang="tr-TR" sz="2400" smtClean="0"/>
              <a:t>Fiziksel ortam ile uyum (Volkswagen her model için ayrı web sitesi)</a:t>
            </a:r>
          </a:p>
          <a:p>
            <a:pPr eaLnBrk="1" hangingPunct="1">
              <a:lnSpc>
                <a:spcPct val="90000"/>
              </a:lnSpc>
              <a:defRPr/>
            </a:pPr>
            <a:r>
              <a:rPr lang="tr-TR" sz="2400" smtClean="0"/>
              <a:t>Odaklanma fil koleksiyonu idbm.com, kitap işi amozon, bilet biletix, eğlence yahoo)</a:t>
            </a:r>
          </a:p>
          <a:p>
            <a:pPr eaLnBrk="1" hangingPunct="1">
              <a:lnSpc>
                <a:spcPct val="90000"/>
              </a:lnSpc>
              <a:defRPr/>
            </a:pPr>
            <a:endParaRPr lang="tr-TR" sz="240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Online </a:t>
            </a:r>
            <a:r>
              <a:rPr lang="tr-TR" dirty="0" err="1" smtClean="0"/>
              <a:t>Branding</a:t>
            </a:r>
            <a:r>
              <a:rPr lang="tr-TR" dirty="0" smtClean="0"/>
              <a:t>: </a:t>
            </a:r>
            <a:r>
              <a:rPr lang="tr-TR" dirty="0" err="1" smtClean="0"/>
              <a:t>the</a:t>
            </a:r>
            <a:r>
              <a:rPr lang="tr-TR" dirty="0" smtClean="0"/>
              <a:t> </a:t>
            </a:r>
            <a:r>
              <a:rPr lang="tr-TR" dirty="0" err="1" smtClean="0"/>
              <a:t>case</a:t>
            </a:r>
            <a:r>
              <a:rPr lang="tr-TR" dirty="0" smtClean="0"/>
              <a:t> of </a:t>
            </a:r>
            <a:r>
              <a:rPr lang="tr-TR" dirty="0" err="1" smtClean="0"/>
              <a:t>McDonalds</a:t>
            </a:r>
            <a:r>
              <a:rPr lang="tr-TR" dirty="0" smtClean="0"/>
              <a:t>, Jennifer </a:t>
            </a:r>
            <a:r>
              <a:rPr lang="tr-TR" dirty="0" err="1" smtClean="0"/>
              <a:t>Rowley</a:t>
            </a:r>
            <a:r>
              <a:rPr lang="tr-TR" dirty="0" smtClean="0"/>
              <a:t>, 2004</a:t>
            </a:r>
            <a:endParaRPr lang="tr-TR" dirty="0"/>
          </a:p>
        </p:txBody>
      </p:sp>
      <p:sp>
        <p:nvSpPr>
          <p:cNvPr id="3" name="2 İçerik Yer Tutucusu"/>
          <p:cNvSpPr>
            <a:spLocks noGrp="1"/>
          </p:cNvSpPr>
          <p:nvPr>
            <p:ph idx="1"/>
          </p:nvPr>
        </p:nvSpPr>
        <p:spPr/>
        <p:txBody>
          <a:bodyPr/>
          <a:lstStyle/>
          <a:p>
            <a:r>
              <a:rPr lang="tr-TR" sz="2000" b="1" dirty="0" smtClean="0"/>
              <a:t>Web site elemanları:www.</a:t>
            </a:r>
            <a:r>
              <a:rPr lang="tr-TR" sz="2000" b="1" dirty="0" err="1" smtClean="0"/>
              <a:t>mcdonalds</a:t>
            </a:r>
            <a:r>
              <a:rPr lang="tr-TR" sz="2000" b="1" dirty="0" smtClean="0"/>
              <a:t>.</a:t>
            </a:r>
            <a:r>
              <a:rPr lang="tr-TR" sz="2000" b="1" dirty="0" err="1" smtClean="0"/>
              <a:t>co</a:t>
            </a:r>
            <a:r>
              <a:rPr lang="tr-TR" sz="2000" b="1" dirty="0" smtClean="0"/>
              <a:t>.</a:t>
            </a:r>
            <a:r>
              <a:rPr lang="tr-TR" sz="2000" b="1" dirty="0" err="1" smtClean="0"/>
              <a:t>uk</a:t>
            </a:r>
            <a:endParaRPr lang="tr-TR" sz="2000" dirty="0" smtClean="0"/>
          </a:p>
          <a:p>
            <a:pPr lvl="0"/>
            <a:r>
              <a:rPr lang="tr-TR" sz="2000" b="1" dirty="0" smtClean="0"/>
              <a:t>Logo: </a:t>
            </a:r>
            <a:r>
              <a:rPr lang="tr-TR" sz="2000" dirty="0" smtClean="0"/>
              <a:t>Altın kemer logosu ile birlikte ‘Ben bunu seviyorum’ sloganı bulunmaktadır.</a:t>
            </a:r>
          </a:p>
          <a:p>
            <a:pPr lvl="0"/>
            <a:r>
              <a:rPr lang="tr-TR" sz="2000" b="1" dirty="0" smtClean="0"/>
              <a:t>Grafik:</a:t>
            </a:r>
            <a:r>
              <a:rPr lang="tr-TR" sz="2000" dirty="0" smtClean="0"/>
              <a:t> Resimler, logo ve diğer imajlar marka değerinin göstergesi olduğu için, grafik kavramı, animasyonlar çok önemlidir.</a:t>
            </a:r>
          </a:p>
          <a:p>
            <a:pPr lvl="0"/>
            <a:r>
              <a:rPr lang="tr-TR" sz="2000" b="1" dirty="0" smtClean="0"/>
              <a:t>Yazı fontu:</a:t>
            </a:r>
            <a:r>
              <a:rPr lang="tr-TR" sz="2000" dirty="0" smtClean="0"/>
              <a:t> Web sitesinde yazı fontu ve biçimi, ana menünün verdiği bilgi,  gibi unsurlar marka değerinin bir diğer göstergesidir.</a:t>
            </a:r>
          </a:p>
          <a:p>
            <a:pPr lvl="0"/>
            <a:r>
              <a:rPr lang="tr-TR" sz="2000" b="1" dirty="0" smtClean="0"/>
              <a:t>Döviz ve haberler:</a:t>
            </a:r>
            <a:r>
              <a:rPr lang="tr-TR" sz="2000" dirty="0" smtClean="0"/>
              <a:t> Kurların göstergesi dinamik web sitesi olduğunun göstergesidir.</a:t>
            </a:r>
          </a:p>
          <a:p>
            <a:pPr lvl="0"/>
            <a:r>
              <a:rPr lang="tr-TR" sz="2000" b="1" dirty="0" smtClean="0"/>
              <a:t>Renk:</a:t>
            </a:r>
            <a:r>
              <a:rPr lang="tr-TR" sz="2000" dirty="0" smtClean="0"/>
              <a:t> Markayı hatırlatan en önemli unsurlardan birisi de sitenin arka plan rengidir. </a:t>
            </a:r>
          </a:p>
          <a:p>
            <a:r>
              <a:rPr lang="tr-TR" sz="2000" b="1" dirty="0" smtClean="0"/>
              <a:t>Şekiller:</a:t>
            </a:r>
            <a:r>
              <a:rPr lang="tr-TR" sz="2000" dirty="0" smtClean="0"/>
              <a:t> Web sitelerinde şekiller farklı şekillerde kullanılmaktadır.</a:t>
            </a:r>
          </a:p>
          <a:p>
            <a:r>
              <a:rPr lang="tr-TR" sz="2000" dirty="0" smtClean="0"/>
              <a:t>İmajların kombinasyonu</a:t>
            </a:r>
          </a:p>
          <a:p>
            <a:r>
              <a:rPr lang="tr-TR" sz="2000" dirty="0" smtClean="0"/>
              <a:t>Duvar kağıdı, ekran koruyucu</a:t>
            </a:r>
            <a:endParaRPr lang="tr-TR"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Küreyerelleşme</a:t>
            </a:r>
            <a:endParaRPr lang="tr-TR" dirty="0"/>
          </a:p>
        </p:txBody>
      </p:sp>
      <p:sp>
        <p:nvSpPr>
          <p:cNvPr id="3" name="2 İçerik Yer Tutucusu"/>
          <p:cNvSpPr>
            <a:spLocks noGrp="1"/>
          </p:cNvSpPr>
          <p:nvPr>
            <p:ph idx="1"/>
          </p:nvPr>
        </p:nvSpPr>
        <p:spPr/>
        <p:txBody>
          <a:bodyPr/>
          <a:lstStyle/>
          <a:p>
            <a:r>
              <a:rPr lang="tr-TR" sz="2800" dirty="0" smtClean="0"/>
              <a:t>Her yerden erişim bulunmaktadır.Dil, sembol, renklerde uyarlama yapılmaz. Markalama dünya çapındadır. Fakat tercihler yereldir.</a:t>
            </a:r>
          </a:p>
          <a:p>
            <a:r>
              <a:rPr lang="tr-TR" sz="2800" dirty="0" smtClean="0"/>
              <a:t>Avusturya ve İngiltere deki web siteleri farklıdır.</a:t>
            </a:r>
          </a:p>
          <a:p>
            <a:r>
              <a:rPr lang="tr-TR" sz="2800" dirty="0" smtClean="0"/>
              <a:t>Topluluklara sunulanlar farklıdır.</a:t>
            </a:r>
          </a:p>
          <a:p>
            <a:r>
              <a:rPr lang="tr-TR" sz="2800" dirty="0" smtClean="0"/>
              <a:t>Kanal bütünleşmesi: </a:t>
            </a:r>
            <a:r>
              <a:rPr lang="tr-TR" sz="2800" dirty="0" err="1" smtClean="0"/>
              <a:t>Big</a:t>
            </a:r>
            <a:r>
              <a:rPr lang="tr-TR" sz="2800" dirty="0" smtClean="0"/>
              <a:t> Mac televizyonunda promosyonu bulunmaktadır. Ayrıca birçok ülkede </a:t>
            </a:r>
            <a:r>
              <a:rPr lang="tr-TR" sz="2800" dirty="0" err="1" smtClean="0"/>
              <a:t>McDonald’s</a:t>
            </a:r>
            <a:r>
              <a:rPr lang="tr-TR" sz="2800" dirty="0" smtClean="0"/>
              <a:t> internet </a:t>
            </a:r>
            <a:r>
              <a:rPr lang="tr-TR" sz="2800" dirty="0" err="1" smtClean="0"/>
              <a:t>kafeleri</a:t>
            </a:r>
            <a:r>
              <a:rPr lang="tr-TR" sz="2800" dirty="0" smtClean="0"/>
              <a:t> açılmıştır. </a:t>
            </a:r>
          </a:p>
          <a:p>
            <a:endParaRPr lang="tr-T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0"/>
            <a:ext cx="8229600" cy="1371600"/>
          </a:xfrm>
        </p:spPr>
        <p:txBody>
          <a:bodyPr/>
          <a:lstStyle/>
          <a:p>
            <a:r>
              <a:rPr lang="tr-TR" sz="2400" b="1" dirty="0" err="1" smtClean="0"/>
              <a:t>Brand</a:t>
            </a:r>
            <a:r>
              <a:rPr lang="tr-TR" sz="2400" b="1" dirty="0" smtClean="0"/>
              <a:t> </a:t>
            </a:r>
            <a:r>
              <a:rPr lang="tr-TR" sz="2400" b="1" dirty="0" err="1" smtClean="0"/>
              <a:t>Equity</a:t>
            </a:r>
            <a:r>
              <a:rPr lang="tr-TR" sz="2400" b="1" dirty="0" smtClean="0"/>
              <a:t> </a:t>
            </a:r>
            <a:r>
              <a:rPr lang="tr-TR" sz="2400" b="1" dirty="0" err="1" smtClean="0"/>
              <a:t>for</a:t>
            </a:r>
            <a:r>
              <a:rPr lang="tr-TR" sz="2400" b="1" dirty="0" smtClean="0"/>
              <a:t> online </a:t>
            </a:r>
            <a:r>
              <a:rPr lang="tr-TR" sz="2400" b="1" dirty="0" err="1" smtClean="0"/>
              <a:t>companies</a:t>
            </a:r>
            <a:r>
              <a:rPr lang="tr-TR" sz="2400" b="1" dirty="0" smtClean="0"/>
              <a:t>, </a:t>
            </a:r>
            <a:r>
              <a:rPr lang="tr-TR" sz="2400" b="1" dirty="0" err="1" smtClean="0"/>
              <a:t>Rosa</a:t>
            </a:r>
            <a:r>
              <a:rPr lang="tr-TR" sz="2400" b="1" dirty="0" smtClean="0"/>
              <a:t> E.</a:t>
            </a:r>
            <a:r>
              <a:rPr lang="tr-TR" sz="2400" b="1" dirty="0" err="1" smtClean="0"/>
              <a:t>Rios</a:t>
            </a:r>
            <a:r>
              <a:rPr lang="tr-TR" sz="2400" b="1" dirty="0" smtClean="0"/>
              <a:t>, 2008</a:t>
            </a:r>
            <a:r>
              <a:rPr lang="tr-TR" dirty="0" smtClean="0"/>
              <a:t/>
            </a:r>
            <a:br>
              <a:rPr lang="tr-TR" dirty="0" smtClean="0"/>
            </a:br>
            <a:endParaRPr lang="tr-TR" dirty="0"/>
          </a:p>
        </p:txBody>
      </p:sp>
      <p:sp>
        <p:nvSpPr>
          <p:cNvPr id="3" name="2 İçerik Yer Tutucusu"/>
          <p:cNvSpPr>
            <a:spLocks noGrp="1"/>
          </p:cNvSpPr>
          <p:nvPr>
            <p:ph idx="1"/>
          </p:nvPr>
        </p:nvSpPr>
        <p:spPr>
          <a:xfrm>
            <a:off x="500034" y="785794"/>
            <a:ext cx="8229600" cy="4114800"/>
          </a:xfrm>
        </p:spPr>
        <p:txBody>
          <a:bodyPr/>
          <a:lstStyle/>
          <a:p>
            <a:r>
              <a:rPr lang="tr-TR" sz="2000" dirty="0" smtClean="0">
                <a:solidFill>
                  <a:srgbClr val="FF0000"/>
                </a:solidFill>
              </a:rPr>
              <a:t>Modelde, marka değeri, marka </a:t>
            </a:r>
            <a:r>
              <a:rPr lang="tr-TR" sz="2000" dirty="0" err="1" smtClean="0">
                <a:solidFill>
                  <a:srgbClr val="FF0000"/>
                </a:solidFill>
              </a:rPr>
              <a:t>farkındalığı</a:t>
            </a:r>
            <a:r>
              <a:rPr lang="tr-TR" sz="2000" dirty="0" smtClean="0">
                <a:solidFill>
                  <a:srgbClr val="FF0000"/>
                </a:solidFill>
              </a:rPr>
              <a:t>, marka çağrışımı ve marka sadakati gibi unsurlara yer verilmiştir</a:t>
            </a:r>
            <a:r>
              <a:rPr lang="tr-TR" sz="2000" dirty="0" smtClean="0"/>
              <a:t>.</a:t>
            </a:r>
          </a:p>
          <a:p>
            <a:r>
              <a:rPr lang="tr-TR" sz="2000" i="1" dirty="0" smtClean="0"/>
              <a:t>H1: Marka değeri ile tüketici </a:t>
            </a:r>
            <a:r>
              <a:rPr lang="tr-TR" sz="2000" i="1" dirty="0" err="1" smtClean="0"/>
              <a:t>farkındalığı</a:t>
            </a:r>
            <a:r>
              <a:rPr lang="tr-TR" sz="2000" i="1" dirty="0" smtClean="0"/>
              <a:t> (bilinci) pozitif olarak etkilenmektedir.</a:t>
            </a:r>
            <a:endParaRPr lang="tr-TR" sz="2000" dirty="0" smtClean="0"/>
          </a:p>
          <a:p>
            <a:r>
              <a:rPr lang="tr-TR" sz="2000" i="1" dirty="0" smtClean="0"/>
              <a:t>H2: Marka değeri, markayı internette değerli bulanları pozitif olarak etkilemektedir.</a:t>
            </a:r>
            <a:endParaRPr lang="tr-TR" sz="2000" dirty="0" smtClean="0"/>
          </a:p>
          <a:p>
            <a:r>
              <a:rPr lang="tr-TR" sz="2000" i="1" dirty="0" smtClean="0"/>
              <a:t>H3: Marka değeri, tüketicilerin markaya olan güveni ile doğru orantılıdır.</a:t>
            </a:r>
          </a:p>
          <a:p>
            <a:r>
              <a:rPr lang="tr-TR" sz="2000" i="1" dirty="0" smtClean="0"/>
              <a:t>H4: Marka sadakati ile marka değeri olumlu şekilde etkilenmektedir.</a:t>
            </a:r>
          </a:p>
          <a:p>
            <a:r>
              <a:rPr lang="tr-TR" sz="2000" i="1" dirty="0" smtClean="0"/>
              <a:t>H5: Marka </a:t>
            </a:r>
            <a:r>
              <a:rPr lang="tr-TR" sz="2000" i="1" dirty="0" err="1" smtClean="0"/>
              <a:t>farkındalığının</a:t>
            </a:r>
            <a:r>
              <a:rPr lang="tr-TR" sz="2000" i="1" dirty="0" smtClean="0"/>
              <a:t>, marka değeri ile pozitif ilişkisi bulunmaktadır.</a:t>
            </a:r>
            <a:endParaRPr lang="tr-TR" sz="2000" dirty="0" smtClean="0"/>
          </a:p>
          <a:p>
            <a:r>
              <a:rPr lang="tr-TR" sz="2000" i="1" dirty="0" smtClean="0"/>
              <a:t>H6: Markaya olan güvenin, marka değeri ile pozitif ilişkisi bulunmaktadır.</a:t>
            </a:r>
            <a:endParaRPr lang="tr-TR" sz="2000" dirty="0" smtClean="0"/>
          </a:p>
          <a:p>
            <a:r>
              <a:rPr lang="tr-TR" sz="2000" i="1" dirty="0" smtClean="0"/>
              <a:t>H7: Algılan değerle, markaya olan güven ile pozitif ilişkisi bulunmaktadır.</a:t>
            </a:r>
            <a:endParaRPr lang="tr-TR" sz="2000" dirty="0" smtClean="0"/>
          </a:p>
          <a:p>
            <a:r>
              <a:rPr lang="tr-TR" sz="2000" i="1" dirty="0" smtClean="0"/>
              <a:t>H8: Marka sadakati ile markaya olan güven arasında pozitif ilişki bulunmaktadır.</a:t>
            </a:r>
            <a:endParaRPr lang="tr-TR" sz="2000" dirty="0" smtClean="0"/>
          </a:p>
          <a:p>
            <a:r>
              <a:rPr lang="tr-TR" sz="2000" i="1" dirty="0" smtClean="0"/>
              <a:t>H9: Algılan değerle, marka sadakati arasında pozitif ilişki bulunmaktadır.</a:t>
            </a:r>
            <a:endParaRPr lang="tr-TR" sz="2000" dirty="0" smtClean="0"/>
          </a:p>
          <a:p>
            <a:endParaRPr lang="tr-TR" sz="2000" dirty="0" smtClean="0"/>
          </a:p>
          <a:p>
            <a:endParaRPr lang="tr-TR" sz="2000" dirty="0" smtClean="0"/>
          </a:p>
          <a:p>
            <a:endParaRPr lang="tr-TR" sz="2000" dirty="0" smtClean="0"/>
          </a:p>
          <a:p>
            <a:endParaRPr lang="tr-TR" sz="2000" dirty="0"/>
          </a:p>
        </p:txBody>
      </p:sp>
    </p:spTree>
  </p:cSld>
  <p:clrMapOvr>
    <a:masterClrMapping/>
  </p:clrMapOvr>
</p:sld>
</file>

<file path=ppt/theme/theme1.xml><?xml version="1.0" encoding="utf-8"?>
<a:theme xmlns:a="http://schemas.openxmlformats.org/drawingml/2006/main" name="Doku">
  <a:themeElements>
    <a:clrScheme name="Doku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Doku">
      <a:majorFont>
        <a:latin typeface="Tahoma"/>
        <a:ea typeface=""/>
        <a:cs typeface=""/>
      </a:majorFont>
      <a:minorFont>
        <a:latin typeface="Tahoma"/>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oku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Doku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Doku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Doku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Doku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Doku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Doku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Doku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Textured</Template>
  <TotalTime>533</TotalTime>
  <Words>2965</Words>
  <Application>Microsoft Office PowerPoint</Application>
  <PresentationFormat>Ekran Gösterisi (4:3)</PresentationFormat>
  <Paragraphs>384</Paragraphs>
  <Slides>66</Slides>
  <Notes>0</Notes>
  <HiddenSlides>0</HiddenSlides>
  <MMClips>0</MMClips>
  <ScaleCrop>false</ScaleCrop>
  <HeadingPairs>
    <vt:vector size="4" baseType="variant">
      <vt:variant>
        <vt:lpstr>Tema</vt:lpstr>
      </vt:variant>
      <vt:variant>
        <vt:i4>1</vt:i4>
      </vt:variant>
      <vt:variant>
        <vt:lpstr>Slayt Başlıkları</vt:lpstr>
      </vt:variant>
      <vt:variant>
        <vt:i4>66</vt:i4>
      </vt:variant>
    </vt:vector>
  </HeadingPairs>
  <TitlesOfParts>
    <vt:vector size="67" baseType="lpstr">
      <vt:lpstr>Doku</vt:lpstr>
      <vt:lpstr>İNTERNETTE ÜRÜN VE MARKA</vt:lpstr>
      <vt:lpstr>Managing i-branding to create brand equity (Geoff Simmons, Brychan Thomas, Yann Truong)</vt:lpstr>
      <vt:lpstr>Müşteriyi anlamak ve tanımak! Nasıl?</vt:lpstr>
      <vt:lpstr>Sizce </vt:lpstr>
      <vt:lpstr>.</vt:lpstr>
      <vt:lpstr>Online Branding: the case of McDonalds, Jennifer Rowley, 2004.</vt:lpstr>
      <vt:lpstr>Online Branding: the case of McDonalds, Jennifer Rowley, 2004</vt:lpstr>
      <vt:lpstr>Küreyerelleşme</vt:lpstr>
      <vt:lpstr>Brand Equity for online companies, Rosa E.Rios, 2008 </vt:lpstr>
      <vt:lpstr>İNTERNETTE PAZARLAMA KARMASI -  7C</vt:lpstr>
      <vt:lpstr>MAL-HİZMET KARARLARI</vt:lpstr>
      <vt:lpstr>MAL-HİZMET KARARLARI</vt:lpstr>
      <vt:lpstr>.</vt:lpstr>
      <vt:lpstr>MALLA İLGİLİ KAVRAMLAR</vt:lpstr>
      <vt:lpstr>.</vt:lpstr>
      <vt:lpstr>.</vt:lpstr>
      <vt:lpstr>İNTERNETTE ÜRÜN SINIFLAMASI</vt:lpstr>
      <vt:lpstr>İNTERNETTE ÜRÜN SINIFLAMASI Neden? Pazarlama programları farklı!</vt:lpstr>
      <vt:lpstr>Dijital olarak üretilemeyen ürünler:</vt:lpstr>
      <vt:lpstr>ÜRÜN-HİZMET KARARLARI</vt:lpstr>
      <vt:lpstr>Ürün</vt:lpstr>
      <vt:lpstr>Algılanan yarar:</vt:lpstr>
      <vt:lpstr>Sizce</vt:lpstr>
      <vt:lpstr>Marka bir kimlik olduğuna göre bunun, hem üreticiler, hem de tüketiciler açısından taşıdığı önemi vardır. Bunlar :</vt:lpstr>
      <vt:lpstr>  Üreticiler açısından; </vt:lpstr>
      <vt:lpstr>Öte yandan marka işletmenin rekabet etmesine şu yollarla hizmet eder:</vt:lpstr>
      <vt:lpstr>Tüketiciler açısından;</vt:lpstr>
      <vt:lpstr>Slayt 28</vt:lpstr>
      <vt:lpstr>Tüketiciler bir mal ya da hizmeti satın alırken, genellikle şu dört riskten kaçınmak isterler:</vt:lpstr>
      <vt:lpstr>Bir markayı yaratmak, temelde üç grup faaliyetin birbiri ile tutarlı bir biçimde yürütülmesini gerektirir. Bu faaliyetler şöyle özetlenebilir : </vt:lpstr>
      <vt:lpstr>!</vt:lpstr>
      <vt:lpstr>Marka Kimlik Elemanları Stratejileri</vt:lpstr>
      <vt:lpstr>Marka olmak için 4 temel unsur: (Mehmet Aktaş, Yaşar Holding, Pınar)</vt:lpstr>
      <vt:lpstr>Enpara.com</vt:lpstr>
      <vt:lpstr>Enpara.com</vt:lpstr>
      <vt:lpstr>Enpara.com</vt:lpstr>
      <vt:lpstr>   Marka ismine katkı sağlayan konumlandırmalardan biri de belirli bir değerde en iyi olmaktır.   Örneğin ‘’Volvo’’ en emniyetli, ‘’Mercedes’’ en prestijli otomobil olarak konumlandırılmışlardır. Bir ürün değer olarak da konumlandırılabilir. Aynı fiyata daha iyisi ya da daha ucuza aynı kalite gibi. Bir tüketici bir malı tek bir yarar için satın almaz. Toplam yararı en üst düzeyde olanı satın alma eğilimindedir. Bu nedenle bir marka toplam yararı üst düzeylerde gösterecek biçimde konumlandırılmalıdır.</vt:lpstr>
      <vt:lpstr>Slayt 38</vt:lpstr>
      <vt:lpstr>Markayı oluşturmada yapılacak işlerden biri de çarpıcı, etkileyici ve konumlandırmayı yansıtan  bir isim bulmaktır. Mallar isimlendirilirken dikkatli olunmalı ve bazı ilkeler göz önünde bulundurulmalıdır. Bu ilkeler şöyle özetlenebilir :</vt:lpstr>
      <vt:lpstr>Slayt 40</vt:lpstr>
      <vt:lpstr>Slayt 41</vt:lpstr>
      <vt:lpstr>Slayt 42</vt:lpstr>
      <vt:lpstr>Marka gücünü bir başka açıdan ele alanlar, onu 5 öğe yoluyla ölçmeyi önermektedir :</vt:lpstr>
      <vt:lpstr>Marka yaratmada şunlara da dikkat edilmelidir:</vt:lpstr>
      <vt:lpstr>Bir marka imajı şu üç  alandan birine ya da hepsine oturtulabilir: </vt:lpstr>
      <vt:lpstr>Sizce</vt:lpstr>
      <vt:lpstr>Marka yöneticisi,</vt:lpstr>
      <vt:lpstr>Marka değeri</vt:lpstr>
      <vt:lpstr>!</vt:lpstr>
      <vt:lpstr>Marka değeri kaynakları</vt:lpstr>
      <vt:lpstr>Slayt 51</vt:lpstr>
      <vt:lpstr>Slayt 52</vt:lpstr>
      <vt:lpstr>Slayt 53</vt:lpstr>
      <vt:lpstr>Konumlanırma</vt:lpstr>
      <vt:lpstr>Slayt 55</vt:lpstr>
      <vt:lpstr>Slayt 56</vt:lpstr>
      <vt:lpstr>İnternet iş modeli başarısının garanti edilemediği modeller için:</vt:lpstr>
      <vt:lpstr>!</vt:lpstr>
      <vt:lpstr>Markanın hangi özellikleri standardize edilmeli, hangi özellikleri uyarlanmalı?</vt:lpstr>
      <vt:lpstr>!</vt:lpstr>
      <vt:lpstr>İnternet markası</vt:lpstr>
      <vt:lpstr>Goodyear’ın  1000 kişi üzerinde internet tüketici tercihlerini nasıl etkiliyor  anketi:</vt:lpstr>
      <vt:lpstr>Ürünler aynı ihtiyaçları karşılıyorsa:</vt:lpstr>
      <vt:lpstr>Marka stratejileri</vt:lpstr>
      <vt:lpstr>İnternette marka ve marka bağımlılığı yaratmak için:</vt:lpstr>
      <vt:lpstr>İnternette marka ve marka bağımlılığı yaratmak için: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İNTERNETTE PAZARLAMA 4P</dc:title>
  <dc:creator>Dilber ULAS</dc:creator>
  <cp:lastModifiedBy>ulas</cp:lastModifiedBy>
  <cp:revision>54</cp:revision>
  <dcterms:created xsi:type="dcterms:W3CDTF">2010-03-31T09:59:37Z</dcterms:created>
  <dcterms:modified xsi:type="dcterms:W3CDTF">2018-02-25T13:34:34Z</dcterms:modified>
</cp:coreProperties>
</file>