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59" r:id="rId5"/>
    <p:sldId id="260" r:id="rId6"/>
    <p:sldId id="279" r:id="rId7"/>
    <p:sldId id="280" r:id="rId8"/>
    <p:sldId id="282" r:id="rId9"/>
    <p:sldId id="283" r:id="rId10"/>
    <p:sldId id="263" r:id="rId11"/>
    <p:sldId id="264" r:id="rId12"/>
    <p:sldId id="265"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A7BAAD-4F81-1C86-8943-2D9B7A1F7D2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CDDA732-B62E-98C3-C917-DEE7D7A8EA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0236F86-82FD-977B-4BF8-395082D8176B}"/>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C7D82DB0-CEE7-95E0-F410-2CB244665EB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B4C884-3C72-A242-3150-A3340A563EF4}"/>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2773067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D2930C-CE87-4F2A-24DC-4C5F621F000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05313E0-8ACE-013C-2A30-D30322E1AF6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06A9238-DBBF-25C7-657E-E167C9FCC3D9}"/>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1FD822E7-3BCC-4544-BD04-E4329D1B1FD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EEDCD37-12AB-70AF-1733-19529BFE6C47}"/>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161881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A22B767C-73F8-A9E0-DF2F-BA43BA72A2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49D0470E-C5D9-2287-3E39-F17F557BF31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702F3A7-E91F-E630-750F-5A391E7B8397}"/>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63FAF2AF-96B9-8A96-044C-ABABED45617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A44C597-3C89-B76A-DDAE-A977E6F118E1}"/>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3147429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1436F4-5F46-8B68-FAD1-80C3CCCEE12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48EB329-64B9-F5DC-8B6C-AFF45372A55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6046715-5E2E-2250-5461-A27476889436}"/>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7EEA8439-4532-E25F-8830-799A312316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07A78F-3C54-D25B-0CDE-A1B4EA88AFB8}"/>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259146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5DF19B-34CF-7C10-F01E-0AF11794474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F4EB716-2DA0-5FEA-BAB0-7BC07E8390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BB7DAC4-969C-82B1-83BC-8DEA130B2A2F}"/>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18FE9260-8C16-EC23-CC3C-20996B6CB38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606D1E-8D06-B597-0484-91009B0DE482}"/>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235586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3FBAA2-60EA-71E4-C509-B89A1DF63C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C72C3EA-4FE0-B976-E34A-C53A7B2E84F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527A59A-5460-E1B9-1A45-BA4AE948985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81F68E6-B36D-3589-1364-ED553F4E279F}"/>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6" name="Alt Bilgi Yer Tutucusu 5">
            <a:extLst>
              <a:ext uri="{FF2B5EF4-FFF2-40B4-BE49-F238E27FC236}">
                <a16:creationId xmlns:a16="http://schemas.microsoft.com/office/drawing/2014/main" id="{6FE03206-CE24-C676-B38D-DD238A94937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48808B4-D389-BAE9-3DEB-2777AEABABCC}"/>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592958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38CD56-CBF1-E458-F380-B4C6F801620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5FF615-0C64-6350-C85A-17FD084987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79D3ABF-344E-9A0D-1010-4A0CF7961F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81A6790-B2E0-FD74-2FE9-E8419D7870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FBA9427-1B0E-91CC-81D3-18DCA48334B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4D5A8F3D-4BA8-AEE0-DFD1-AB9A6D6AAEA7}"/>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8" name="Alt Bilgi Yer Tutucusu 7">
            <a:extLst>
              <a:ext uri="{FF2B5EF4-FFF2-40B4-BE49-F238E27FC236}">
                <a16:creationId xmlns:a16="http://schemas.microsoft.com/office/drawing/2014/main" id="{AA4A281C-6C7A-27D2-629C-B709BA69557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5D66CE2-5E49-6DAB-FB90-5746D0BD3A0D}"/>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1423087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52622B-BAF9-AB69-5AB6-3BB5A579380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0D4F263-8E69-F81A-882E-C39CC830D443}"/>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4" name="Alt Bilgi Yer Tutucusu 3">
            <a:extLst>
              <a:ext uri="{FF2B5EF4-FFF2-40B4-BE49-F238E27FC236}">
                <a16:creationId xmlns:a16="http://schemas.microsoft.com/office/drawing/2014/main" id="{F50F9A20-9DD5-0634-A170-D1781E14E04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2DDDC54-C077-6AC4-7233-525A35A3CEE8}"/>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2250254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D3BE681-43AC-563E-5360-6BAB18220ED2}"/>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3" name="Alt Bilgi Yer Tutucusu 2">
            <a:extLst>
              <a:ext uri="{FF2B5EF4-FFF2-40B4-BE49-F238E27FC236}">
                <a16:creationId xmlns:a16="http://schemas.microsoft.com/office/drawing/2014/main" id="{F958A478-C53E-809C-A464-82E23FE36F44}"/>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43A372-16C3-82E6-A117-15FE9DC6CD92}"/>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52552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3AD67A-288E-2C49-964E-2C88B034E1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332E36D-8BB5-444D-80F6-B8663DE386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8B3F77D-DF6C-2B22-33A2-D626642D6D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9F71C07-313A-090E-A91F-284548CA782B}"/>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6" name="Alt Bilgi Yer Tutucusu 5">
            <a:extLst>
              <a:ext uri="{FF2B5EF4-FFF2-40B4-BE49-F238E27FC236}">
                <a16:creationId xmlns:a16="http://schemas.microsoft.com/office/drawing/2014/main" id="{9E266812-68B8-851E-485E-5F25E0762C5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8EE90EA-AB34-EB38-30F5-24168FE285C4}"/>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198182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2EE326-010B-A785-D514-EB70A830FCD8}"/>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5E2BDBF-F875-26DC-A643-AC9F8FC95D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AF3FA8-B6BF-8EF4-4804-8C16145C6C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860A5FF-F019-EF72-A7B2-0ADED67AC15B}"/>
              </a:ext>
            </a:extLst>
          </p:cNvPr>
          <p:cNvSpPr>
            <a:spLocks noGrp="1"/>
          </p:cNvSpPr>
          <p:nvPr>
            <p:ph type="dt" sz="half" idx="10"/>
          </p:nvPr>
        </p:nvSpPr>
        <p:spPr/>
        <p:txBody>
          <a:bodyPr/>
          <a:lstStyle/>
          <a:p>
            <a:fld id="{42EBC689-A132-48A9-BDC1-E629883A1ADB}" type="datetimeFigureOut">
              <a:rPr lang="tr-TR" smtClean="0"/>
              <a:t>20.12.2023</a:t>
            </a:fld>
            <a:endParaRPr lang="tr-TR"/>
          </a:p>
        </p:txBody>
      </p:sp>
      <p:sp>
        <p:nvSpPr>
          <p:cNvPr id="6" name="Alt Bilgi Yer Tutucusu 5">
            <a:extLst>
              <a:ext uri="{FF2B5EF4-FFF2-40B4-BE49-F238E27FC236}">
                <a16:creationId xmlns:a16="http://schemas.microsoft.com/office/drawing/2014/main" id="{C8331A7B-57A4-D5F3-D7C9-0BF581523DB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258DF1-D5D9-7C84-6EA7-F6DD1DFF1E2C}"/>
              </a:ext>
            </a:extLst>
          </p:cNvPr>
          <p:cNvSpPr>
            <a:spLocks noGrp="1"/>
          </p:cNvSpPr>
          <p:nvPr>
            <p:ph type="sldNum" sz="quarter" idx="12"/>
          </p:nvPr>
        </p:nvSpPr>
        <p:spPr/>
        <p:txBody>
          <a:bodyPr/>
          <a:lstStyle/>
          <a:p>
            <a:fld id="{F7D108BE-962D-4A07-91C8-4574DF6FBE7B}" type="slidenum">
              <a:rPr lang="tr-TR" smtClean="0"/>
              <a:t>‹#›</a:t>
            </a:fld>
            <a:endParaRPr lang="tr-TR"/>
          </a:p>
        </p:txBody>
      </p:sp>
    </p:spTree>
    <p:extLst>
      <p:ext uri="{BB962C8B-B14F-4D97-AF65-F5344CB8AC3E}">
        <p14:creationId xmlns:p14="http://schemas.microsoft.com/office/powerpoint/2010/main" val="2412718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7FFCE4AF-9CF9-B731-0997-EEEDE4AD48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15AC418-8E2B-06D9-73AF-8A2D74504B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015C4C1-47A1-DFB2-6AF9-700D2FD59A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BC689-A132-48A9-BDC1-E629883A1ADB}" type="datetimeFigureOut">
              <a:rPr lang="tr-TR" smtClean="0"/>
              <a:t>20.12.2023</a:t>
            </a:fld>
            <a:endParaRPr lang="tr-TR"/>
          </a:p>
        </p:txBody>
      </p:sp>
      <p:sp>
        <p:nvSpPr>
          <p:cNvPr id="5" name="Alt Bilgi Yer Tutucusu 4">
            <a:extLst>
              <a:ext uri="{FF2B5EF4-FFF2-40B4-BE49-F238E27FC236}">
                <a16:creationId xmlns:a16="http://schemas.microsoft.com/office/drawing/2014/main" id="{FB97E39A-7011-E7A2-4469-85A92EA8D0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C53A1A6-2BAC-781B-DC75-DCD1BC79F4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108BE-962D-4A07-91C8-4574DF6FBE7B}" type="slidenum">
              <a:rPr lang="tr-TR" smtClean="0"/>
              <a:t>‹#›</a:t>
            </a:fld>
            <a:endParaRPr lang="tr-TR"/>
          </a:p>
        </p:txBody>
      </p:sp>
    </p:spTree>
    <p:extLst>
      <p:ext uri="{BB962C8B-B14F-4D97-AF65-F5344CB8AC3E}">
        <p14:creationId xmlns:p14="http://schemas.microsoft.com/office/powerpoint/2010/main" val="1635382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loukia-gregoriou.blogspot.com/2012/01/blog-post_1640.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790BE2-4E4F-4AAF-81A2-4A6F4885E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0"/>
            <a:ext cx="12191999" cy="6858000"/>
          </a:xfrm>
          <a:prstGeom prst="rect">
            <a:avLst/>
          </a:prstGeom>
          <a:gradFill>
            <a:gsLst>
              <a:gs pos="0">
                <a:schemeClr val="accent1">
                  <a:lumMod val="50000"/>
                </a:schemeClr>
              </a:gs>
              <a:gs pos="100000">
                <a:srgbClr val="000000"/>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559294"/>
            <a:ext cx="12191999" cy="6298279"/>
          </a:xfrm>
          <a:prstGeom prst="rect">
            <a:avLst/>
          </a:prstGeom>
          <a:gradFill>
            <a:gsLst>
              <a:gs pos="1000">
                <a:schemeClr val="accent1">
                  <a:lumMod val="75000"/>
                  <a:alpha val="59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428"/>
            <a:ext cx="6096001" cy="6858000"/>
          </a:xfrm>
          <a:prstGeom prst="rect">
            <a:avLst/>
          </a:prstGeom>
          <a:gradFill>
            <a:gsLst>
              <a:gs pos="13000">
                <a:srgbClr val="000000">
                  <a:alpha val="72000"/>
                </a:srgbClr>
              </a:gs>
              <a:gs pos="99000">
                <a:schemeClr val="accent1">
                  <a:lumMod val="50000"/>
                  <a:alpha val="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Alt Başlık 2">
            <a:extLst>
              <a:ext uri="{FF2B5EF4-FFF2-40B4-BE49-F238E27FC236}">
                <a16:creationId xmlns:a16="http://schemas.microsoft.com/office/drawing/2014/main" id="{EB219198-9A1C-8BCA-882D-C30E549DC35C}"/>
              </a:ext>
            </a:extLst>
          </p:cNvPr>
          <p:cNvSpPr>
            <a:spLocks noGrp="1"/>
          </p:cNvSpPr>
          <p:nvPr>
            <p:ph type="subTitle" idx="1"/>
          </p:nvPr>
        </p:nvSpPr>
        <p:spPr>
          <a:xfrm>
            <a:off x="1524000" y="2214188"/>
            <a:ext cx="9144000" cy="492440"/>
          </a:xfrm>
        </p:spPr>
        <p:txBody>
          <a:bodyPr>
            <a:normAutofit/>
          </a:bodyPr>
          <a:lstStyle/>
          <a:p>
            <a:r>
              <a:rPr lang="el-GR" sz="2000">
                <a:solidFill>
                  <a:srgbClr val="FFFFFF"/>
                </a:solidFill>
              </a:rPr>
              <a:t>Γιώργος Σεφέρης</a:t>
            </a:r>
          </a:p>
          <a:p>
            <a:endParaRPr lang="tr-TR" sz="2000">
              <a:solidFill>
                <a:srgbClr val="FFFFFF"/>
              </a:solidFill>
            </a:endParaRPr>
          </a:p>
        </p:txBody>
      </p:sp>
      <p:sp>
        <p:nvSpPr>
          <p:cNvPr id="17" name="Freeform: Shape 16">
            <a:extLst>
              <a:ext uri="{FF2B5EF4-FFF2-40B4-BE49-F238E27FC236}">
                <a16:creationId xmlns:a16="http://schemas.microsoft.com/office/drawing/2014/main" id="{32B3ACB3-D689-442E-8A40-8680B0FEB8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4063256" y="400727"/>
            <a:ext cx="4065484" cy="8849062"/>
          </a:xfrm>
          <a:custGeom>
            <a:avLst/>
            <a:gdLst>
              <a:gd name="connsiteX0" fmla="*/ 0 w 4065484"/>
              <a:gd name="connsiteY0" fmla="*/ 4424531 h 8849062"/>
              <a:gd name="connsiteX1" fmla="*/ 3899197 w 4065484"/>
              <a:gd name="connsiteY1" fmla="*/ 8840480 h 8849062"/>
              <a:gd name="connsiteX2" fmla="*/ 4065484 w 4065484"/>
              <a:gd name="connsiteY2" fmla="*/ 8849062 h 8849062"/>
              <a:gd name="connsiteX3" fmla="*/ 4065483 w 4065484"/>
              <a:gd name="connsiteY3" fmla="*/ 0 h 8849062"/>
              <a:gd name="connsiteX4" fmla="*/ 3899197 w 4065484"/>
              <a:gd name="connsiteY4" fmla="*/ 8581 h 8849062"/>
              <a:gd name="connsiteX5" fmla="*/ 0 w 4065484"/>
              <a:gd name="connsiteY5" fmla="*/ 4424531 h 8849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65484" h="8849062">
                <a:moveTo>
                  <a:pt x="0" y="4424531"/>
                </a:moveTo>
                <a:cubicBezTo>
                  <a:pt x="0" y="6722831"/>
                  <a:pt x="1709076" y="8613167"/>
                  <a:pt x="3899197" y="8840480"/>
                </a:cubicBezTo>
                <a:lnTo>
                  <a:pt x="4065484" y="8849062"/>
                </a:lnTo>
                <a:lnTo>
                  <a:pt x="4065483" y="0"/>
                </a:lnTo>
                <a:lnTo>
                  <a:pt x="3899197" y="8581"/>
                </a:lnTo>
                <a:cubicBezTo>
                  <a:pt x="1709075" y="235897"/>
                  <a:pt x="0" y="2126232"/>
                  <a:pt x="0" y="4424531"/>
                </a:cubicBezTo>
                <a:close/>
              </a:path>
            </a:pathLst>
          </a:custGeom>
          <a:gradFill flip="none" rotWithShape="1">
            <a:gsLst>
              <a:gs pos="0">
                <a:schemeClr val="accent1">
                  <a:alpha val="5000"/>
                </a:schemeClr>
              </a:gs>
              <a:gs pos="68000">
                <a:schemeClr val="accent1">
                  <a:alpha val="15000"/>
                </a:schemeClr>
              </a:gs>
            </a:gsLst>
            <a:lin ang="21594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Resim 3">
            <a:extLst>
              <a:ext uri="{FF2B5EF4-FFF2-40B4-BE49-F238E27FC236}">
                <a16:creationId xmlns:a16="http://schemas.microsoft.com/office/drawing/2014/main" id="{75125D5C-6594-2F68-E055-CD0953DE7A49}"/>
              </a:ext>
            </a:extLst>
          </p:cNvPr>
          <p:cNvPicPr>
            <a:picLocks noChangeAspect="1"/>
          </p:cNvPicPr>
          <p:nvPr/>
        </p:nvPicPr>
        <p:blipFill rotWithShape="1">
          <a:blip r:embed="rId2"/>
          <a:srcRect r="2" b="23264"/>
          <a:stretch/>
        </p:blipFill>
        <p:spPr>
          <a:xfrm>
            <a:off x="2343302" y="3351745"/>
            <a:ext cx="7519558" cy="3506255"/>
          </a:xfrm>
          <a:custGeom>
            <a:avLst/>
            <a:gdLst/>
            <a:ahLst/>
            <a:cxnLst/>
            <a:rect l="l" t="t" r="r" b="b"/>
            <a:pathLst>
              <a:path w="7519558" h="3506255">
                <a:moveTo>
                  <a:pt x="3759779" y="0"/>
                </a:moveTo>
                <a:cubicBezTo>
                  <a:pt x="5713450" y="0"/>
                  <a:pt x="7320331" y="1484777"/>
                  <a:pt x="7513560" y="3387468"/>
                </a:cubicBezTo>
                <a:lnTo>
                  <a:pt x="7519558" y="3506255"/>
                </a:lnTo>
                <a:lnTo>
                  <a:pt x="0" y="3506255"/>
                </a:lnTo>
                <a:lnTo>
                  <a:pt x="5998" y="3387468"/>
                </a:lnTo>
                <a:cubicBezTo>
                  <a:pt x="199227" y="1484777"/>
                  <a:pt x="1806109" y="0"/>
                  <a:pt x="3759779" y="0"/>
                </a:cubicBezTo>
                <a:close/>
              </a:path>
            </a:pathLst>
          </a:custGeom>
        </p:spPr>
      </p:pic>
    </p:spTree>
    <p:extLst>
      <p:ext uri="{BB962C8B-B14F-4D97-AF65-F5344CB8AC3E}">
        <p14:creationId xmlns:p14="http://schemas.microsoft.com/office/powerpoint/2010/main" val="76229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EB15ACF-5E75-B2C9-5019-6F2E52671387}"/>
              </a:ext>
            </a:extLst>
          </p:cNvPr>
          <p:cNvSpPr>
            <a:spLocks noGrp="1"/>
          </p:cNvSpPr>
          <p:nvPr>
            <p:ph idx="1"/>
          </p:nvPr>
        </p:nvSpPr>
        <p:spPr>
          <a:xfrm>
            <a:off x="1371599" y="2318197"/>
            <a:ext cx="9724031" cy="3683358"/>
          </a:xfrm>
        </p:spPr>
        <p:txBody>
          <a:bodyPr anchor="ctr">
            <a:normAutofit/>
          </a:bodyPr>
          <a:lstStyle/>
          <a:p>
            <a:endParaRPr lang="el-GR" sz="2000"/>
          </a:p>
          <a:p>
            <a:endParaRPr lang="el-GR" sz="2000"/>
          </a:p>
          <a:p>
            <a:r>
              <a:rPr lang="el-GR" sz="2000"/>
              <a:t>Γιώργου Σεφέρη, «Άρνηση»</a:t>
            </a:r>
          </a:p>
          <a:p>
            <a:r>
              <a:rPr lang="el-GR" sz="2000"/>
              <a:t>Στο περιγιάλι το κρυφό</a:t>
            </a:r>
          </a:p>
          <a:p>
            <a:r>
              <a:rPr lang="el-GR" sz="2000"/>
              <a:t>κι άσπρο σαν περιστέρι</a:t>
            </a:r>
          </a:p>
          <a:p>
            <a:r>
              <a:rPr lang="el-GR" sz="2000"/>
              <a:t>διψάσαμε το μεσημέρι·</a:t>
            </a:r>
          </a:p>
          <a:p>
            <a:r>
              <a:rPr lang="el-GR" sz="2000"/>
              <a:t>μα το νερό γλυφό.</a:t>
            </a:r>
          </a:p>
          <a:p>
            <a:endParaRPr lang="el-GR" sz="2000"/>
          </a:p>
          <a:p>
            <a:endParaRPr lang="el-GR" sz="2000"/>
          </a:p>
          <a:p>
            <a:endParaRPr lang="tr-TR" sz="2000"/>
          </a:p>
        </p:txBody>
      </p:sp>
    </p:spTree>
    <p:extLst>
      <p:ext uri="{BB962C8B-B14F-4D97-AF65-F5344CB8AC3E}">
        <p14:creationId xmlns:p14="http://schemas.microsoft.com/office/powerpoint/2010/main" val="2839447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A9826F3-A77A-9B40-6EEA-D04C87041DB7}"/>
              </a:ext>
            </a:extLst>
          </p:cNvPr>
          <p:cNvSpPr>
            <a:spLocks noGrp="1"/>
          </p:cNvSpPr>
          <p:nvPr>
            <p:ph idx="1"/>
          </p:nvPr>
        </p:nvSpPr>
        <p:spPr>
          <a:xfrm>
            <a:off x="1371599" y="2318197"/>
            <a:ext cx="9724031" cy="3683358"/>
          </a:xfrm>
        </p:spPr>
        <p:txBody>
          <a:bodyPr anchor="ctr">
            <a:normAutofit/>
          </a:bodyPr>
          <a:lstStyle/>
          <a:p>
            <a:r>
              <a:rPr lang="el-GR" sz="1400" dirty="0"/>
              <a:t>Πάνω στην άμμο την ξανθή</a:t>
            </a:r>
          </a:p>
          <a:p>
            <a:r>
              <a:rPr lang="el-GR" sz="1400" dirty="0"/>
              <a:t>γράψαμε τ' όνομά της·</a:t>
            </a:r>
          </a:p>
          <a:p>
            <a:r>
              <a:rPr lang="el-GR" sz="1400" dirty="0"/>
              <a:t>ωραία που φύσηξεν ο μπάτης</a:t>
            </a:r>
          </a:p>
          <a:p>
            <a:r>
              <a:rPr lang="el-GR" sz="1400" dirty="0"/>
              <a:t>και σβήστηκε η γραφή.</a:t>
            </a:r>
          </a:p>
          <a:p>
            <a:endParaRPr lang="el-GR" sz="1400" dirty="0"/>
          </a:p>
          <a:p>
            <a:r>
              <a:rPr lang="el-GR" sz="1400" dirty="0"/>
              <a:t>Mε τί καρδιά, με τί πνοή,</a:t>
            </a:r>
          </a:p>
          <a:p>
            <a:r>
              <a:rPr lang="el-GR" sz="1400" dirty="0"/>
              <a:t>τι πόθους και τί πάθος,</a:t>
            </a:r>
          </a:p>
          <a:p>
            <a:r>
              <a:rPr lang="el-GR" sz="1400" dirty="0"/>
              <a:t>πήραμε τη ζωή μας· λάθος!</a:t>
            </a:r>
          </a:p>
          <a:p>
            <a:r>
              <a:rPr lang="el-GR" sz="1400" dirty="0"/>
              <a:t>κι αλλάξαμε ζωή.</a:t>
            </a:r>
          </a:p>
          <a:p>
            <a:endParaRPr lang="el-GR" sz="1400" dirty="0"/>
          </a:p>
          <a:p>
            <a:pPr marL="0" indent="0">
              <a:buNone/>
            </a:pPr>
            <a:endParaRPr lang="tr-TR" sz="1400" dirty="0"/>
          </a:p>
        </p:txBody>
      </p:sp>
    </p:spTree>
    <p:extLst>
      <p:ext uri="{BB962C8B-B14F-4D97-AF65-F5344CB8AC3E}">
        <p14:creationId xmlns:p14="http://schemas.microsoft.com/office/powerpoint/2010/main" val="1097102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CD3707EB-169F-5043-08BE-5A31D3A80CAF}"/>
              </a:ext>
            </a:extLst>
          </p:cNvPr>
          <p:cNvSpPr>
            <a:spLocks noGrp="1"/>
          </p:cNvSpPr>
          <p:nvPr>
            <p:ph idx="1"/>
          </p:nvPr>
        </p:nvSpPr>
        <p:spPr>
          <a:xfrm>
            <a:off x="1371599" y="2318197"/>
            <a:ext cx="9724031" cy="3683358"/>
          </a:xfrm>
        </p:spPr>
        <p:txBody>
          <a:bodyPr anchor="ctr">
            <a:normAutofit/>
          </a:bodyPr>
          <a:lstStyle/>
          <a:p>
            <a:endParaRPr lang="el-GR" sz="1700"/>
          </a:p>
          <a:p>
            <a:r>
              <a:rPr lang="el-GR" sz="1700"/>
              <a:t>Το ποίημα «`Αρνηση» ανήκει στην πρώτη ποιητική συλλογή του Γιώργου Σεφέρη, που τιτλοφορείται «Στροφή», και εκδόθηκε το 1931</a:t>
            </a:r>
          </a:p>
          <a:p>
            <a:r>
              <a:rPr lang="el-GR" sz="1700"/>
              <a:t> λυρικό, συμβολικό ποίημα. </a:t>
            </a:r>
          </a:p>
          <a:p>
            <a:r>
              <a:rPr lang="el-GR" sz="1700"/>
              <a:t> Η «`Αρνηση» έχει μελοποιηθεί από το μουσικοσυνθέτη Μίκη Θεοδωράκη. </a:t>
            </a:r>
          </a:p>
          <a:p>
            <a:endParaRPr lang="el-GR" sz="1700"/>
          </a:p>
          <a:p>
            <a:r>
              <a:rPr lang="el-GR" sz="1700"/>
              <a:t>2. Λεξιλόγιο</a:t>
            </a:r>
          </a:p>
          <a:p>
            <a:r>
              <a:rPr lang="el-GR" sz="1700"/>
              <a:t> περιγιάλι = ακρογιάλι</a:t>
            </a:r>
          </a:p>
          <a:p>
            <a:r>
              <a:rPr lang="el-GR" sz="1700"/>
              <a:t> γλυφός = ελαφρά αρμυρός</a:t>
            </a:r>
          </a:p>
          <a:p>
            <a:r>
              <a:rPr lang="el-GR" sz="1700"/>
              <a:t> μπάτης = ελαφρύ θαλασσινό αεράκι</a:t>
            </a:r>
            <a:endParaRPr lang="tr-TR" sz="1700"/>
          </a:p>
        </p:txBody>
      </p:sp>
    </p:spTree>
    <p:extLst>
      <p:ext uri="{BB962C8B-B14F-4D97-AF65-F5344CB8AC3E}">
        <p14:creationId xmlns:p14="http://schemas.microsoft.com/office/powerpoint/2010/main" val="2761262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DFF1D71B-FA6E-48F4-A883-3D43C0679F7E}"/>
              </a:ext>
            </a:extLst>
          </p:cNvPr>
          <p:cNvSpPr>
            <a:spLocks noGrp="1"/>
          </p:cNvSpPr>
          <p:nvPr>
            <p:ph idx="1"/>
          </p:nvPr>
        </p:nvSpPr>
        <p:spPr>
          <a:xfrm>
            <a:off x="4088929" y="962167"/>
            <a:ext cx="6858113" cy="4743174"/>
          </a:xfrm>
        </p:spPr>
        <p:txBody>
          <a:bodyPr anchor="t">
            <a:normAutofit/>
          </a:bodyPr>
          <a:lstStyle/>
          <a:p>
            <a:endParaRPr lang="el-GR" sz="2000"/>
          </a:p>
          <a:p>
            <a:r>
              <a:rPr lang="el-GR" sz="2000"/>
              <a:t>Κάθε προσπάθεια, κάθε νέα φιλοδοξία ή όνειρο σβήνεται από την πνοή του ανέμου, που καταστρέφει τα πάντα στο πέρασμα του. Αυτή τη φορά το χτύπημα είναι μεγαλύτερο. Και τότε οι νέοι άνθρωποι, ώριμοι πια και γεμάτοι εμπειρίες, συνειδητοποιούν ξαφνικά ότι όλα ήταν λάθος, ότι η ζωή τους ολόκληρη ήταν λάθος </a:t>
            </a:r>
          </a:p>
          <a:p>
            <a:endParaRPr lang="tr-TR" sz="2000"/>
          </a:p>
        </p:txBody>
      </p:sp>
      <p:sp>
        <p:nvSpPr>
          <p:cNvPr id="15"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1931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6A5242E8-9E29-4D73-77DE-D1745145B010}"/>
              </a:ext>
            </a:extLst>
          </p:cNvPr>
          <p:cNvSpPr>
            <a:spLocks noGrp="1"/>
          </p:cNvSpPr>
          <p:nvPr>
            <p:ph idx="1"/>
          </p:nvPr>
        </p:nvSpPr>
        <p:spPr>
          <a:xfrm>
            <a:off x="1371599" y="2318197"/>
            <a:ext cx="9724031" cy="3683358"/>
          </a:xfrm>
        </p:spPr>
        <p:txBody>
          <a:bodyPr anchor="ctr">
            <a:normAutofit/>
          </a:bodyPr>
          <a:lstStyle/>
          <a:p>
            <a:endParaRPr lang="el-GR" sz="2000"/>
          </a:p>
          <a:p>
            <a:endParaRPr lang="el-GR" sz="2000"/>
          </a:p>
          <a:p>
            <a:pPr marL="0" indent="0">
              <a:buNone/>
            </a:pPr>
            <a:r>
              <a:rPr lang="el-GR" sz="2000"/>
              <a:t>Πολλές φορές η ίδια η ζωή ανατρέπει τους στόχους και τις επιδιώξεις που</a:t>
            </a:r>
          </a:p>
          <a:p>
            <a:pPr marL="0" indent="0">
              <a:buNone/>
            </a:pPr>
            <a:r>
              <a:rPr lang="el-GR" sz="2000"/>
              <a:t>θέτουν οι άνθρωποι, αρνείται να πραγματώσει τις επιθυμίες και τα όνειρα</a:t>
            </a:r>
          </a:p>
          <a:p>
            <a:pPr marL="0" indent="0">
              <a:buNone/>
            </a:pPr>
            <a:r>
              <a:rPr lang="el-GR" sz="2000"/>
              <a:t>τους.</a:t>
            </a:r>
          </a:p>
          <a:p>
            <a:pPr marL="0" indent="0">
              <a:buNone/>
            </a:pPr>
            <a:r>
              <a:rPr lang="el-GR" sz="2000"/>
              <a:t> Το συναίσθημα πρέπει πάντοτε να ελέγχεται από τη λογική σκέψη.</a:t>
            </a:r>
          </a:p>
          <a:p>
            <a:pPr marL="0" indent="0">
              <a:buNone/>
            </a:pPr>
            <a:r>
              <a:rPr lang="el-GR" sz="2000"/>
              <a:t> Η ματαίωση των επιθυμιών και των προσπαθειών των ανθρώπων για το</a:t>
            </a:r>
          </a:p>
          <a:p>
            <a:pPr marL="0" indent="0">
              <a:buNone/>
            </a:pPr>
            <a:r>
              <a:rPr lang="el-GR" sz="2000"/>
              <a:t>μέλλον προκαλεί μεγάλη απογοήτευση και πόνο. </a:t>
            </a:r>
          </a:p>
          <a:p>
            <a:endParaRPr lang="tr-TR" sz="2000"/>
          </a:p>
        </p:txBody>
      </p:sp>
    </p:spTree>
    <p:extLst>
      <p:ext uri="{BB962C8B-B14F-4D97-AF65-F5344CB8AC3E}">
        <p14:creationId xmlns:p14="http://schemas.microsoft.com/office/powerpoint/2010/main" val="1717846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9B272A68-D731-5B41-F16F-1D17C2AAB8B2}"/>
              </a:ext>
            </a:extLst>
          </p:cNvPr>
          <p:cNvSpPr>
            <a:spLocks noGrp="1"/>
          </p:cNvSpPr>
          <p:nvPr>
            <p:ph idx="1"/>
          </p:nvPr>
        </p:nvSpPr>
        <p:spPr>
          <a:xfrm>
            <a:off x="1371599" y="2318197"/>
            <a:ext cx="9724031" cy="3683358"/>
          </a:xfrm>
        </p:spPr>
        <p:txBody>
          <a:bodyPr anchor="ctr">
            <a:normAutofit lnSpcReduction="10000"/>
          </a:bodyPr>
          <a:lstStyle/>
          <a:p>
            <a:endParaRPr lang="el-GR" sz="2000" dirty="0"/>
          </a:p>
          <a:p>
            <a:pPr marL="0" indent="0">
              <a:buNone/>
            </a:pPr>
            <a:r>
              <a:rPr lang="el-GR" dirty="0"/>
              <a:t>Από τους σημαντικότερους ποιητές της Γενιάς του Τριάντα είναι ο Γιώργος Σεφέρης (1900-1971). Ο ποιητής (Γεώργιος Σεφεριάδης) γεννήθηκε στη Σμύρνη, αλλά το 1914 εγκαταστάθηκε στην Αθήνα. Από τα δεκαοκτώ του χρόνια, οπότε έφυγε για να σπουδάσει νομικά στο Παρίσι, ο Σεφέρης ως διπλωμάτης έζησε το μεγαλύτερο μέρος της ζωής του μακριά από την Ελλάδα.</a:t>
            </a:r>
            <a:endParaRPr lang="tr-TR" dirty="0"/>
          </a:p>
          <a:p>
            <a:pPr marL="0" indent="0">
              <a:buNone/>
            </a:pPr>
            <a:r>
              <a:rPr lang="tr-TR" dirty="0" err="1"/>
              <a:t>ebooks</a:t>
            </a:r>
            <a:r>
              <a:rPr lang="tr-TR" dirty="0"/>
              <a:t>/v/html/8547/2330/Istoria-Neoellinikis-Logotechnias_A-B-G-Gymnasiou_html-apli/index_07_01.html</a:t>
            </a:r>
          </a:p>
          <a:p>
            <a:pPr marL="0" indent="0">
              <a:buNone/>
            </a:pPr>
            <a:endParaRPr lang="tr-TR" dirty="0"/>
          </a:p>
        </p:txBody>
      </p:sp>
    </p:spTree>
    <p:extLst>
      <p:ext uri="{BB962C8B-B14F-4D97-AF65-F5344CB8AC3E}">
        <p14:creationId xmlns:p14="http://schemas.microsoft.com/office/powerpoint/2010/main" val="2892547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652926F-497E-405E-BB4B-3F1A346C50EE}"/>
              </a:ext>
            </a:extLst>
          </p:cNvPr>
          <p:cNvSpPr>
            <a:spLocks noGrp="1"/>
          </p:cNvSpPr>
          <p:nvPr>
            <p:ph idx="1"/>
          </p:nvPr>
        </p:nvSpPr>
        <p:spPr/>
        <p:txBody>
          <a:bodyPr/>
          <a:lstStyle/>
          <a:p>
            <a:r>
              <a:rPr lang="tr-TR" dirty="0"/>
              <a:t>A</a:t>
            </a:r>
            <a:r>
              <a:rPr lang="el-GR" dirty="0"/>
              <a:t>πό τη δεκαετία του '50 το έργο του Σεφέρη μεταφράστηκε και εκτιμήθηκε στο εξωτερικό. Συνεπεία αυτού ήταν η βράβευσή του με το Νόμπελ Λογοτεχνίας τον Δεκέμβριο του 1963, «για το υπέροχο λυρικό ύφος του, που είναι εμπνευσμένο από ένα βαθύ αίσθημα για το ελληνικό πολιτιστικό ιδεώδες», όπως αναφέρεται στο σκεπτικό της Σουηδικής Ακαδημίας.</a:t>
            </a:r>
          </a:p>
          <a:p>
            <a:endParaRPr lang="el-GR" dirty="0"/>
          </a:p>
        </p:txBody>
      </p:sp>
    </p:spTree>
    <p:extLst>
      <p:ext uri="{BB962C8B-B14F-4D97-AF65-F5344CB8AC3E}">
        <p14:creationId xmlns:p14="http://schemas.microsoft.com/office/powerpoint/2010/main" val="2949609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A369C6FD-75B1-8231-B822-AF2012E887EF}"/>
              </a:ext>
            </a:extLst>
          </p:cNvPr>
          <p:cNvSpPr>
            <a:spLocks noGrp="1"/>
          </p:cNvSpPr>
          <p:nvPr>
            <p:ph idx="1"/>
          </p:nvPr>
        </p:nvSpPr>
        <p:spPr>
          <a:xfrm>
            <a:off x="1371599" y="2318197"/>
            <a:ext cx="9724031" cy="3683358"/>
          </a:xfrm>
        </p:spPr>
        <p:txBody>
          <a:bodyPr anchor="ctr">
            <a:normAutofit/>
          </a:bodyPr>
          <a:lstStyle/>
          <a:p>
            <a:endParaRPr lang="el-GR" sz="2000" dirty="0"/>
          </a:p>
          <a:p>
            <a:endParaRPr lang="el-GR" sz="2000" dirty="0"/>
          </a:p>
          <a:p>
            <a:pPr marL="0" indent="0">
              <a:buNone/>
            </a:pPr>
            <a:r>
              <a:rPr lang="el-GR" sz="2000" dirty="0"/>
              <a:t>Η πυκνότητα και η αμφισημία, που, σύμφωνα με τους κριτικούς, δημιουργούν την εντύπωση μιας ποίησης «σκοτεινής και δύσκολης», χαρακτηρίζουν αυτά τα κείμενα και παράλληλα αποτελούν ένα καινούριο στοιχείο για την ελληνική ποίηση αυτή την εποχή. </a:t>
            </a:r>
            <a:endParaRPr lang="tr-TR" sz="2000" dirty="0"/>
          </a:p>
        </p:txBody>
      </p:sp>
    </p:spTree>
    <p:extLst>
      <p:ext uri="{BB962C8B-B14F-4D97-AF65-F5344CB8AC3E}">
        <p14:creationId xmlns:p14="http://schemas.microsoft.com/office/powerpoint/2010/main" val="3649119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87A79082-4DDC-8841-1AD0-75F4D3BC4BA7}"/>
              </a:ext>
            </a:extLst>
          </p:cNvPr>
          <p:cNvSpPr>
            <a:spLocks noGrp="1"/>
          </p:cNvSpPr>
          <p:nvPr>
            <p:ph idx="1"/>
          </p:nvPr>
        </p:nvSpPr>
        <p:spPr>
          <a:xfrm>
            <a:off x="1136397" y="2418409"/>
            <a:ext cx="9688296" cy="3454358"/>
          </a:xfrm>
        </p:spPr>
        <p:txBody>
          <a:bodyPr anchor="t">
            <a:normAutofit/>
          </a:bodyPr>
          <a:lstStyle/>
          <a:p>
            <a:endParaRPr lang="el-GR" sz="2000" dirty="0"/>
          </a:p>
          <a:p>
            <a:pPr marL="0" indent="0">
              <a:buNone/>
            </a:pPr>
            <a:r>
              <a:rPr lang="el-GR" sz="2000" dirty="0"/>
              <a:t>Τα θέματα που θα τον απασχολήσουν στη συνέχεια στην ποιητική του δημιουργία είναι ήδη φανερά. Ένα από αυτά είναι ο έρωτας που διαδραματίζει καθοριστικό ρόλο στη ζωή του ανθρώπου. Ένα δεύτερο είναι η ελληνική ιστορική παράδοση, που αποτελεί, για το Σεφέρη, βασικό στοιχείο της ελληνικότητας.</a:t>
            </a:r>
          </a:p>
          <a:p>
            <a:pPr marL="0" indent="0">
              <a:buNone/>
            </a:pPr>
            <a:endParaRPr lang="tr-TR" sz="2000" dirty="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7760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8DC97BE-465A-499D-9BCE-7E230319EC28}"/>
              </a:ext>
            </a:extLst>
          </p:cNvPr>
          <p:cNvSpPr>
            <a:spLocks noGrp="1"/>
          </p:cNvSpPr>
          <p:nvPr>
            <p:ph idx="1"/>
          </p:nvPr>
        </p:nvSpPr>
        <p:spPr>
          <a:xfrm>
            <a:off x="838200" y="875654"/>
            <a:ext cx="10803340" cy="5982346"/>
          </a:xfrm>
        </p:spPr>
        <p:txBody>
          <a:bodyPr>
            <a:normAutofit lnSpcReduction="10000"/>
          </a:bodyPr>
          <a:lstStyle/>
          <a:p>
            <a:pPr marL="0" indent="0">
              <a:buNone/>
            </a:pPr>
            <a:r>
              <a:rPr lang="el-GR" b="1" dirty="0"/>
              <a:t>Χαρακτηριστικά της Ποίησης του Γ. Σεφέρη</a:t>
            </a:r>
          </a:p>
          <a:p>
            <a:pPr marL="0" indent="0">
              <a:buNone/>
            </a:pPr>
            <a:r>
              <a:rPr lang="el-GR" dirty="0">
                <a:highlight>
                  <a:srgbClr val="FFFF00"/>
                </a:highlight>
              </a:rPr>
              <a:t>Κλίμα απαισιοδοξίας</a:t>
            </a:r>
          </a:p>
          <a:p>
            <a:r>
              <a:rPr lang="el-GR" dirty="0"/>
              <a:t>Μια πρώτη και γενική αίσθηση που έχει ο αναγνώστης της ποίησης του Σεφέρη είναι η απαισιοδοξία, ένα κλίμα μελαγχολίας, η γεύση της φθοράς. Το κενό, ο αποκλεισμός, η νοσταλγία μιας «άλλης ζωής», όλ’ αυτά που επανέρχονται διαρκώς στην ποίηση του, συντελούν στη δημιουργία αυτής της ποίησης.</a:t>
            </a:r>
          </a:p>
          <a:p>
            <a:pPr marL="0" indent="0">
              <a:buNone/>
            </a:pPr>
            <a:r>
              <a:rPr lang="el-GR" dirty="0">
                <a:highlight>
                  <a:srgbClr val="FFFF00"/>
                </a:highlight>
              </a:rPr>
              <a:t>Ερμητισμός</a:t>
            </a:r>
          </a:p>
          <a:p>
            <a:pPr marL="0" indent="0">
              <a:buNone/>
            </a:pPr>
            <a:r>
              <a:rPr lang="el-GR" dirty="0"/>
              <a:t>Ποίηση κλειστή, σκοτεινή, δύσκολη, δυσνόητη.</a:t>
            </a:r>
          </a:p>
          <a:p>
            <a:pPr marL="0" indent="0">
              <a:buNone/>
            </a:pPr>
            <a:r>
              <a:rPr lang="el-GR" dirty="0">
                <a:highlight>
                  <a:srgbClr val="FFFF00"/>
                </a:highlight>
              </a:rPr>
              <a:t>   Μύθος</a:t>
            </a:r>
          </a:p>
          <a:p>
            <a:pPr marL="0" indent="0">
              <a:buNone/>
            </a:pPr>
            <a:r>
              <a:rPr lang="el-GR" dirty="0"/>
              <a:t>Αντλεί από ένα κοινόχρηστο υλικό, για να έχει μια κοινή γλώσσα επικοινωνίας με τον αναγνώστη. Εντονότερη είναι η παρουσία της ομηρικής και γενικότερα της αρχαίας ελληνικής μυθολογίας.</a:t>
            </a:r>
            <a:endParaRPr lang="tr-TR" dirty="0"/>
          </a:p>
          <a:p>
            <a:pPr marL="0" indent="0">
              <a:buNone/>
            </a:pPr>
            <a:r>
              <a:rPr lang="tr-TR" dirty="0"/>
              <a:t> </a:t>
            </a:r>
            <a:r>
              <a:rPr lang="tr-TR" dirty="0">
                <a:hlinkClick r:id="rId2"/>
              </a:rPr>
              <a:t>loukia-gregoriou.blogspot.com/2012/01/blog-post_1640.html</a:t>
            </a:r>
            <a:endParaRPr lang="tr-TR" dirty="0"/>
          </a:p>
          <a:p>
            <a:pPr marL="0" indent="0">
              <a:buNone/>
            </a:pPr>
            <a:endParaRPr lang="tr-TR" dirty="0"/>
          </a:p>
          <a:p>
            <a:pPr marL="0" indent="0">
              <a:buNone/>
            </a:pPr>
            <a:endParaRPr lang="el-GR" dirty="0"/>
          </a:p>
          <a:p>
            <a:endParaRPr lang="el-GR" dirty="0"/>
          </a:p>
          <a:p>
            <a:endParaRPr lang="el-GR" dirty="0"/>
          </a:p>
          <a:p>
            <a:endParaRPr lang="tr-TR" dirty="0"/>
          </a:p>
        </p:txBody>
      </p:sp>
    </p:spTree>
    <p:extLst>
      <p:ext uri="{BB962C8B-B14F-4D97-AF65-F5344CB8AC3E}">
        <p14:creationId xmlns:p14="http://schemas.microsoft.com/office/powerpoint/2010/main" val="1794843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AECE85-24C6-46EB-A07F-EA2811175F34}"/>
              </a:ext>
            </a:extLst>
          </p:cNvPr>
          <p:cNvSpPr>
            <a:spLocks noGrp="1"/>
          </p:cNvSpPr>
          <p:nvPr>
            <p:ph idx="1"/>
          </p:nvPr>
        </p:nvSpPr>
        <p:spPr>
          <a:xfrm>
            <a:off x="838200" y="697424"/>
            <a:ext cx="10515600" cy="5479539"/>
          </a:xfrm>
        </p:spPr>
        <p:txBody>
          <a:bodyPr/>
          <a:lstStyle/>
          <a:p>
            <a:endParaRPr lang="el-GR" dirty="0"/>
          </a:p>
          <a:p>
            <a:pPr marL="0" indent="0">
              <a:buNone/>
            </a:pPr>
            <a:r>
              <a:rPr lang="el-GR" dirty="0">
                <a:highlight>
                  <a:srgbClr val="FFFF00"/>
                </a:highlight>
              </a:rPr>
              <a:t>Persona</a:t>
            </a:r>
          </a:p>
          <a:p>
            <a:pPr marL="0" indent="0">
              <a:buNone/>
            </a:pPr>
            <a:r>
              <a:rPr lang="el-GR" dirty="0"/>
              <a:t>Συχνά ο ποιητής κρύβεται πίσω από μια persona, ένα προσωπείο. Εξ ονόματος του μιλούν άλλοτε μυθικά πρόσωπα (Τεύκρος), άλλοτε πρόσωπα που επινοεί ο ίδιος. Η χρήση προσωπείου δημιουργεί αληθοφάνεια, επιτρέπει την πιο ελεύθερη έκφραση</a:t>
            </a:r>
          </a:p>
          <a:p>
            <a:pPr marL="0" indent="0">
              <a:buNone/>
            </a:pPr>
            <a:r>
              <a:rPr lang="el-GR" dirty="0">
                <a:highlight>
                  <a:srgbClr val="FFFF00"/>
                </a:highlight>
              </a:rPr>
              <a:t>Σκηνοθεσία</a:t>
            </a:r>
          </a:p>
          <a:p>
            <a:pPr marL="0" indent="0">
              <a:buNone/>
            </a:pPr>
            <a:r>
              <a:rPr lang="el-GR" dirty="0"/>
              <a:t>Συχνά ο χώρος αυτός είναι το ελληνικό, μεσογειακό τοπίο, το κρυφό περιγιάλι, τα πεύκα, ένα λιμάνι, τα καταστρώματα καραβιών, μια αρχαία ή σύγχρονη πόλη.</a:t>
            </a:r>
            <a:endParaRPr lang="el-GR" dirty="0">
              <a:highlight>
                <a:srgbClr val="FFFF00"/>
              </a:highlight>
            </a:endParaRPr>
          </a:p>
          <a:p>
            <a:pPr marL="0" indent="0">
              <a:buNone/>
            </a:pPr>
            <a:endParaRPr lang="tr-TR" dirty="0"/>
          </a:p>
        </p:txBody>
      </p:sp>
    </p:spTree>
    <p:extLst>
      <p:ext uri="{BB962C8B-B14F-4D97-AF65-F5344CB8AC3E}">
        <p14:creationId xmlns:p14="http://schemas.microsoft.com/office/powerpoint/2010/main" val="677225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ACD2E18-12F6-4481-8956-A44577730CA6}"/>
              </a:ext>
            </a:extLst>
          </p:cNvPr>
          <p:cNvSpPr>
            <a:spLocks noGrp="1"/>
          </p:cNvSpPr>
          <p:nvPr>
            <p:ph idx="1"/>
          </p:nvPr>
        </p:nvSpPr>
        <p:spPr>
          <a:xfrm>
            <a:off x="838200" y="813661"/>
            <a:ext cx="10515600" cy="5363302"/>
          </a:xfrm>
        </p:spPr>
        <p:txBody>
          <a:bodyPr/>
          <a:lstStyle/>
          <a:p>
            <a:endParaRPr lang="el-GR" dirty="0"/>
          </a:p>
          <a:p>
            <a:pPr marL="0" indent="0">
              <a:buNone/>
            </a:pPr>
            <a:r>
              <a:rPr lang="el-GR" dirty="0">
                <a:highlight>
                  <a:srgbClr val="FFFF00"/>
                </a:highlight>
              </a:rPr>
              <a:t>Υπαρξιακός τόνος</a:t>
            </a:r>
          </a:p>
          <a:p>
            <a:pPr marL="0" indent="0">
              <a:buNone/>
            </a:pPr>
            <a:r>
              <a:rPr lang="el-GR" dirty="0"/>
              <a:t>ο ποιητής μιλά και προβληματίζεται εξ ονόματος όλων μας για τον άνθρωπο, τη μοίρα, τη ζωή, το νόημα της ύπαρξης, χρησιμοποιώντας συχνά το α΄ πληθυντικό πρόσωπο.</a:t>
            </a:r>
          </a:p>
          <a:p>
            <a:pPr marL="0" indent="0">
              <a:buNone/>
            </a:pPr>
            <a:endParaRPr lang="el-GR" dirty="0"/>
          </a:p>
          <a:p>
            <a:pPr marL="0" indent="0">
              <a:buNone/>
            </a:pPr>
            <a:r>
              <a:rPr lang="el-GR" dirty="0">
                <a:highlight>
                  <a:srgbClr val="FFFF00"/>
                </a:highlight>
              </a:rPr>
              <a:t>Ειρωνεία</a:t>
            </a:r>
          </a:p>
          <a:p>
            <a:pPr marL="0" indent="0">
              <a:buNone/>
            </a:pPr>
            <a:r>
              <a:rPr lang="el-GR" dirty="0">
                <a:highlight>
                  <a:srgbClr val="FFFF00"/>
                </a:highlight>
              </a:rPr>
              <a:t>Σύμβολα</a:t>
            </a:r>
          </a:p>
          <a:p>
            <a:pPr marL="0" indent="0">
              <a:buNone/>
            </a:pPr>
            <a:r>
              <a:rPr lang="el-GR" dirty="0"/>
              <a:t>Από τον ομηρικό κόσμο: Το ταξίδι, ο νόστος, ο Οδυσσέας, οι σύντροφοι του, ο δόλος των Θεών, η Ελένη, ο Πρωτέας κλπ.</a:t>
            </a:r>
          </a:p>
          <a:p>
            <a:pPr marL="0" indent="0">
              <a:buNone/>
            </a:pPr>
            <a:endParaRPr lang="tr-TR" dirty="0"/>
          </a:p>
        </p:txBody>
      </p:sp>
    </p:spTree>
    <p:extLst>
      <p:ext uri="{BB962C8B-B14F-4D97-AF65-F5344CB8AC3E}">
        <p14:creationId xmlns:p14="http://schemas.microsoft.com/office/powerpoint/2010/main" val="2266647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F0541D1-5998-4A5E-ADC9-57F902B4684A}"/>
              </a:ext>
            </a:extLst>
          </p:cNvPr>
          <p:cNvSpPr>
            <a:spLocks noGrp="1"/>
          </p:cNvSpPr>
          <p:nvPr>
            <p:ph idx="1"/>
          </p:nvPr>
        </p:nvSpPr>
        <p:spPr/>
        <p:txBody>
          <a:bodyPr>
            <a:normAutofit fontScale="92500" lnSpcReduction="10000"/>
          </a:bodyPr>
          <a:lstStyle/>
          <a:p>
            <a:r>
              <a:rPr lang="el-GR" dirty="0"/>
              <a:t>Η θάλασσα. Είναι το ουσιαστικό που εμφανίζεται πιο συχνά από κάθε άλλο στο έργο του.</a:t>
            </a:r>
          </a:p>
          <a:p>
            <a:r>
              <a:rPr lang="el-GR" dirty="0"/>
              <a:t>ο σπίτι. Είναι ο χώρος της ευτυχίας, της νοσταλγίας, το σύμβολο του γενέθλιου χώρου, το βλέπει συχνά εμψυχωμένο.</a:t>
            </a:r>
          </a:p>
          <a:p>
            <a:r>
              <a:rPr lang="el-GR" dirty="0"/>
              <a:t>ε) Πέτρες. Συμβολίζουν το βάρος της μνήμης, της ιστορίας, της παράδοσης.</a:t>
            </a:r>
          </a:p>
          <a:p>
            <a:r>
              <a:rPr lang="el-GR" dirty="0"/>
              <a:t>στ) Το άγαλμα. Από τα πιο συχνά και πολυσήμαντα σύμβολα του Σεφέρη. Είναι όμως ακόμα το σύμβολο της αυθεντικότητας,</a:t>
            </a:r>
          </a:p>
          <a:p>
            <a:r>
              <a:rPr lang="el-GR" dirty="0"/>
              <a:t>Πολιτική</a:t>
            </a:r>
          </a:p>
          <a:p>
            <a:r>
              <a:rPr lang="el-GR" dirty="0"/>
              <a:t>Ο Σεφέρης υπήρξε διπλωμάτης αλλά κρατήθηκε έξω από τον πολιτικό στίβο και την κομματική διαμάχη. </a:t>
            </a:r>
          </a:p>
          <a:p>
            <a:endParaRPr lang="tr-TR" dirty="0"/>
          </a:p>
        </p:txBody>
      </p:sp>
    </p:spTree>
    <p:extLst>
      <p:ext uri="{BB962C8B-B14F-4D97-AF65-F5344CB8AC3E}">
        <p14:creationId xmlns:p14="http://schemas.microsoft.com/office/powerpoint/2010/main" val="6108783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836</Words>
  <Application>Microsoft Office PowerPoint</Application>
  <PresentationFormat>Geniş ekran</PresentationFormat>
  <Paragraphs>75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Özlem Atay</dc:creator>
  <cp:lastModifiedBy>halil eser atay</cp:lastModifiedBy>
  <cp:revision>30</cp:revision>
  <dcterms:created xsi:type="dcterms:W3CDTF">2023-10-19T08:23:26Z</dcterms:created>
  <dcterms:modified xsi:type="dcterms:W3CDTF">2023-12-20T11:51:27Z</dcterms:modified>
</cp:coreProperties>
</file>