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9" r:id="rId1"/>
  </p:sldMasterIdLst>
  <p:sldIdLst>
    <p:sldId id="262" r:id="rId2"/>
    <p:sldId id="258" r:id="rId3"/>
    <p:sldId id="259" r:id="rId4"/>
    <p:sldId id="260" r:id="rId5"/>
    <p:sldId id="263" r:id="rId6"/>
    <p:sldId id="264" r:id="rId7"/>
    <p:sldId id="265" r:id="rId8"/>
    <p:sldId id="266" r:id="rId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2" d="100"/>
          <a:sy n="72" d="100"/>
        </p:scale>
        <p:origin x="660"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lumMod val="50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50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rot="10800000">
              <a:off x="0" y="0"/>
              <a:ext cx="842596" cy="5666154"/>
            </a:xfrm>
            <a:prstGeom prst="triangle">
              <a:avLst>
                <a:gd name="adj" fmla="val 100000"/>
              </a:avLst>
            </a:pr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lumMod val="75000"/>
                  </a:schemeClr>
                </a:solidFill>
              </a:defRPr>
            </a:lvl1pPr>
          </a:lstStyle>
          <a:p>
            <a:r>
              <a:rPr lang="tr-TR"/>
              <a:t>Asıl başlık stilini düzenlemek için tıklayın</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7F543833-A3C6-4932-85D1-39A8E63240DE}" type="datetimeFigureOut">
              <a:rPr lang="tr-TR" smtClean="0"/>
              <a:t>23.05.2020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B9444F4-BBFC-4334-B55C-A7C9C3112478}" type="slidenum">
              <a:rPr lang="tr-TR" smtClean="0"/>
              <a:t>‹#›</a:t>
            </a:fld>
            <a:endParaRPr lang="tr-TR"/>
          </a:p>
        </p:txBody>
      </p:sp>
    </p:spTree>
    <p:extLst>
      <p:ext uri="{BB962C8B-B14F-4D97-AF65-F5344CB8AC3E}">
        <p14:creationId xmlns:p14="http://schemas.microsoft.com/office/powerpoint/2010/main" val="39210685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tr-TR"/>
              <a:t>Asıl başlık stilini düzenlemek için tıklayın</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7F543833-A3C6-4932-85D1-39A8E63240DE}" type="datetimeFigureOut">
              <a:rPr lang="tr-TR" smtClean="0"/>
              <a:t>23.05.2020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B9444F4-BBFC-4334-B55C-A7C9C3112478}" type="slidenum">
              <a:rPr lang="tr-TR" smtClean="0"/>
              <a:t>‹#›</a:t>
            </a:fld>
            <a:endParaRPr lang="tr-TR"/>
          </a:p>
        </p:txBody>
      </p:sp>
    </p:spTree>
    <p:extLst>
      <p:ext uri="{BB962C8B-B14F-4D97-AF65-F5344CB8AC3E}">
        <p14:creationId xmlns:p14="http://schemas.microsoft.com/office/powerpoint/2010/main" val="280320363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tr-TR"/>
              <a:t>Asıl başlık stilini düzenlemek için tıklayın</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düzenlemek için tıklayın</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7F543833-A3C6-4932-85D1-39A8E63240DE}" type="datetimeFigureOut">
              <a:rPr lang="tr-TR" smtClean="0"/>
              <a:t>23.05.2020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B9444F4-BBFC-4334-B55C-A7C9C3112478}" type="slidenum">
              <a:rPr lang="tr-TR" smtClean="0"/>
              <a:t>‹#›</a:t>
            </a:fld>
            <a:endParaRPr lang="tr-TR"/>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7299551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tr-TR"/>
              <a:t>Asıl başlık stilini düzenlemek için tıklayın</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7F543833-A3C6-4932-85D1-39A8E63240DE}" type="datetimeFigureOut">
              <a:rPr lang="tr-TR" smtClean="0"/>
              <a:t>23.05.2020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B9444F4-BBFC-4334-B55C-A7C9C3112478}" type="slidenum">
              <a:rPr lang="tr-TR" smtClean="0"/>
              <a:t>‹#›</a:t>
            </a:fld>
            <a:endParaRPr lang="tr-TR"/>
          </a:p>
        </p:txBody>
      </p:sp>
    </p:spTree>
    <p:extLst>
      <p:ext uri="{BB962C8B-B14F-4D97-AF65-F5344CB8AC3E}">
        <p14:creationId xmlns:p14="http://schemas.microsoft.com/office/powerpoint/2010/main" val="106561632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tr-TR"/>
              <a:t>Asıl başlık stilini düzenlemek için tıklayın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düzenlemek için tıklayın</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7F543833-A3C6-4932-85D1-39A8E63240DE}" type="datetimeFigureOut">
              <a:rPr lang="tr-TR" smtClean="0"/>
              <a:t>23.05.2020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B9444F4-BBFC-4334-B55C-A7C9C3112478}" type="slidenum">
              <a:rPr lang="tr-TR" smtClean="0"/>
              <a:t>‹#›</a:t>
            </a:fld>
            <a:endParaRPr lang="tr-TR"/>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62504008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tr-TR"/>
              <a:t>Asıl başlık stilini düzenlemek için tıklayın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düzenlemek için tıklayın</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7F543833-A3C6-4932-85D1-39A8E63240DE}" type="datetimeFigureOut">
              <a:rPr lang="tr-TR" smtClean="0"/>
              <a:t>23.05.2020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B9444F4-BBFC-4334-B55C-A7C9C3112478}" type="slidenum">
              <a:rPr lang="tr-TR" smtClean="0"/>
              <a:t>‹#›</a:t>
            </a:fld>
            <a:endParaRPr lang="tr-TR"/>
          </a:p>
        </p:txBody>
      </p:sp>
    </p:spTree>
    <p:extLst>
      <p:ext uri="{BB962C8B-B14F-4D97-AF65-F5344CB8AC3E}">
        <p14:creationId xmlns:p14="http://schemas.microsoft.com/office/powerpoint/2010/main" val="206015302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Vertical Text Placeholder 2"/>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7F543833-A3C6-4932-85D1-39A8E63240DE}" type="datetimeFigureOut">
              <a:rPr lang="tr-TR" smtClean="0"/>
              <a:t>23.05.2020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B9444F4-BBFC-4334-B55C-A7C9C3112478}" type="slidenum">
              <a:rPr lang="tr-TR" smtClean="0"/>
              <a:t>‹#›</a:t>
            </a:fld>
            <a:endParaRPr lang="tr-TR"/>
          </a:p>
        </p:txBody>
      </p:sp>
    </p:spTree>
    <p:extLst>
      <p:ext uri="{BB962C8B-B14F-4D97-AF65-F5344CB8AC3E}">
        <p14:creationId xmlns:p14="http://schemas.microsoft.com/office/powerpoint/2010/main" val="228292535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7F543833-A3C6-4932-85D1-39A8E63240DE}" type="datetimeFigureOut">
              <a:rPr lang="tr-TR" smtClean="0"/>
              <a:t>23.05.2020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B9444F4-BBFC-4334-B55C-A7C9C3112478}" type="slidenum">
              <a:rPr lang="tr-TR" smtClean="0"/>
              <a:t>‹#›</a:t>
            </a:fld>
            <a:endParaRPr lang="tr-TR"/>
          </a:p>
        </p:txBody>
      </p:sp>
    </p:spTree>
    <p:extLst>
      <p:ext uri="{BB962C8B-B14F-4D97-AF65-F5344CB8AC3E}">
        <p14:creationId xmlns:p14="http://schemas.microsoft.com/office/powerpoint/2010/main" val="24003910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7F543833-A3C6-4932-85D1-39A8E63240DE}" type="datetimeFigureOut">
              <a:rPr lang="tr-TR" smtClean="0"/>
              <a:t>23.05.2020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B9444F4-BBFC-4334-B55C-A7C9C3112478}" type="slidenum">
              <a:rPr lang="tr-TR" smtClean="0"/>
              <a:t>‹#›</a:t>
            </a:fld>
            <a:endParaRPr lang="tr-TR"/>
          </a:p>
        </p:txBody>
      </p:sp>
    </p:spTree>
    <p:extLst>
      <p:ext uri="{BB962C8B-B14F-4D97-AF65-F5344CB8AC3E}">
        <p14:creationId xmlns:p14="http://schemas.microsoft.com/office/powerpoint/2010/main" val="9280160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tr-TR"/>
              <a:t>Asıl başlık stilini düzenlemek için tıklayın</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7F543833-A3C6-4932-85D1-39A8E63240DE}" type="datetimeFigureOut">
              <a:rPr lang="tr-TR" smtClean="0"/>
              <a:t>23.05.2020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B9444F4-BBFC-4334-B55C-A7C9C3112478}" type="slidenum">
              <a:rPr lang="tr-TR" smtClean="0"/>
              <a:t>‹#›</a:t>
            </a:fld>
            <a:endParaRPr lang="tr-TR"/>
          </a:p>
        </p:txBody>
      </p:sp>
    </p:spTree>
    <p:extLst>
      <p:ext uri="{BB962C8B-B14F-4D97-AF65-F5344CB8AC3E}">
        <p14:creationId xmlns:p14="http://schemas.microsoft.com/office/powerpoint/2010/main" val="37662177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7F543833-A3C6-4932-85D1-39A8E63240DE}" type="datetimeFigureOut">
              <a:rPr lang="tr-TR" smtClean="0"/>
              <a:t>23.05.2020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3B9444F4-BBFC-4334-B55C-A7C9C3112478}" type="slidenum">
              <a:rPr lang="tr-TR" smtClean="0"/>
              <a:t>‹#›</a:t>
            </a:fld>
            <a:endParaRPr lang="tr-TR"/>
          </a:p>
        </p:txBody>
      </p:sp>
    </p:spTree>
    <p:extLst>
      <p:ext uri="{BB962C8B-B14F-4D97-AF65-F5344CB8AC3E}">
        <p14:creationId xmlns:p14="http://schemas.microsoft.com/office/powerpoint/2010/main" val="591906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stilini düzenlemek için tıklayın</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7F543833-A3C6-4932-85D1-39A8E63240DE}" type="datetimeFigureOut">
              <a:rPr lang="tr-TR" smtClean="0"/>
              <a:t>23.05.2020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3B9444F4-BBFC-4334-B55C-A7C9C3112478}" type="slidenum">
              <a:rPr lang="tr-TR" smtClean="0"/>
              <a:t>‹#›</a:t>
            </a:fld>
            <a:endParaRPr lang="tr-TR"/>
          </a:p>
        </p:txBody>
      </p:sp>
    </p:spTree>
    <p:extLst>
      <p:ext uri="{BB962C8B-B14F-4D97-AF65-F5344CB8AC3E}">
        <p14:creationId xmlns:p14="http://schemas.microsoft.com/office/powerpoint/2010/main" val="12282940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7F543833-A3C6-4932-85D1-39A8E63240DE}" type="datetimeFigureOut">
              <a:rPr lang="tr-TR" smtClean="0"/>
              <a:t>23.05.2020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3B9444F4-BBFC-4334-B55C-A7C9C3112478}" type="slidenum">
              <a:rPr lang="tr-TR" smtClean="0"/>
              <a:t>‹#›</a:t>
            </a:fld>
            <a:endParaRPr lang="tr-TR"/>
          </a:p>
        </p:txBody>
      </p:sp>
    </p:spTree>
    <p:extLst>
      <p:ext uri="{BB962C8B-B14F-4D97-AF65-F5344CB8AC3E}">
        <p14:creationId xmlns:p14="http://schemas.microsoft.com/office/powerpoint/2010/main" val="5683146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F543833-A3C6-4932-85D1-39A8E63240DE}" type="datetimeFigureOut">
              <a:rPr lang="tr-TR" smtClean="0"/>
              <a:t>23.05.2020</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3B9444F4-BBFC-4334-B55C-A7C9C3112478}" type="slidenum">
              <a:rPr lang="tr-TR" smtClean="0"/>
              <a:t>‹#›</a:t>
            </a:fld>
            <a:endParaRPr lang="tr-TR"/>
          </a:p>
        </p:txBody>
      </p:sp>
    </p:spTree>
    <p:extLst>
      <p:ext uri="{BB962C8B-B14F-4D97-AF65-F5344CB8AC3E}">
        <p14:creationId xmlns:p14="http://schemas.microsoft.com/office/powerpoint/2010/main" val="41626422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tr-TR"/>
              <a:t>Asıl başlık stilini düzenlemek için tıklayın</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7F543833-A3C6-4932-85D1-39A8E63240DE}" type="datetimeFigureOut">
              <a:rPr lang="tr-TR" smtClean="0"/>
              <a:t>23.05.2020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3B9444F4-BBFC-4334-B55C-A7C9C3112478}" type="slidenum">
              <a:rPr lang="tr-TR" smtClean="0"/>
              <a:t>‹#›</a:t>
            </a:fld>
            <a:endParaRPr lang="tr-TR"/>
          </a:p>
        </p:txBody>
      </p:sp>
    </p:spTree>
    <p:extLst>
      <p:ext uri="{BB962C8B-B14F-4D97-AF65-F5344CB8AC3E}">
        <p14:creationId xmlns:p14="http://schemas.microsoft.com/office/powerpoint/2010/main" val="33924329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simgeye tıklayın</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7F543833-A3C6-4932-85D1-39A8E63240DE}" type="datetimeFigureOut">
              <a:rPr lang="tr-TR" smtClean="0"/>
              <a:t>23.05.2020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3B9444F4-BBFC-4334-B55C-A7C9C3112478}" type="slidenum">
              <a:rPr lang="tr-TR" smtClean="0"/>
              <a:t>‹#›</a:t>
            </a:fld>
            <a:endParaRPr lang="tr-TR"/>
          </a:p>
        </p:txBody>
      </p:sp>
    </p:spTree>
    <p:extLst>
      <p:ext uri="{BB962C8B-B14F-4D97-AF65-F5344CB8AC3E}">
        <p14:creationId xmlns:p14="http://schemas.microsoft.com/office/powerpoint/2010/main" val="23596732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29" name="Group 28"/>
          <p:cNvGrpSpPr/>
          <p:nvPr/>
        </p:nvGrpSpPr>
        <p:grpSpPr>
          <a:xfrm>
            <a:off x="0" y="-8467"/>
            <a:ext cx="12192000" cy="6866467"/>
            <a:chOff x="0" y="-8467"/>
            <a:chExt cx="12192000" cy="6866467"/>
          </a:xfrm>
        </p:grpSpPr>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lumMod val="50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50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0" y="4013200"/>
              <a:ext cx="448733" cy="2844800"/>
            </a:xfrm>
            <a:prstGeom prst="triangle">
              <a:avLst>
                <a:gd name="adj" fmla="val 0"/>
              </a:avLst>
            </a:pr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7F543833-A3C6-4932-85D1-39A8E63240DE}" type="datetimeFigureOut">
              <a:rPr lang="tr-TR" smtClean="0"/>
              <a:t>23.05.2020</a:t>
            </a:fld>
            <a:endParaRPr lang="tr-TR"/>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lumMod val="75000"/>
                  </a:schemeClr>
                </a:solidFill>
              </a:defRPr>
            </a:lvl1pPr>
          </a:lstStyle>
          <a:p>
            <a:fld id="{3B9444F4-BBFC-4334-B55C-A7C9C3112478}" type="slidenum">
              <a:rPr lang="tr-TR" smtClean="0"/>
              <a:t>‹#›</a:t>
            </a:fld>
            <a:endParaRPr lang="tr-TR"/>
          </a:p>
        </p:txBody>
      </p:sp>
    </p:spTree>
    <p:extLst>
      <p:ext uri="{BB962C8B-B14F-4D97-AF65-F5344CB8AC3E}">
        <p14:creationId xmlns:p14="http://schemas.microsoft.com/office/powerpoint/2010/main" val="1603837420"/>
      </p:ext>
    </p:extLst>
  </p:cSld>
  <p:clrMap bg1="lt1" tx1="dk1" bg2="lt2" tx2="dk2" accent1="accent1" accent2="accent2" accent3="accent3" accent4="accent4" accent5="accent5" accent6="accent6" hlink="hlink" folHlink="folHlink"/>
  <p:sldLayoutIdLst>
    <p:sldLayoutId id="2147483690" r:id="rId1"/>
    <p:sldLayoutId id="2147483691" r:id="rId2"/>
    <p:sldLayoutId id="2147483692" r:id="rId3"/>
    <p:sldLayoutId id="2147483693" r:id="rId4"/>
    <p:sldLayoutId id="2147483694" r:id="rId5"/>
    <p:sldLayoutId id="2147483695" r:id="rId6"/>
    <p:sldLayoutId id="2147483696" r:id="rId7"/>
    <p:sldLayoutId id="2147483697" r:id="rId8"/>
    <p:sldLayoutId id="2147483698" r:id="rId9"/>
    <p:sldLayoutId id="2147483699" r:id="rId10"/>
    <p:sldLayoutId id="2147483700" r:id="rId11"/>
    <p:sldLayoutId id="2147483701" r:id="rId12"/>
    <p:sldLayoutId id="2147483702" r:id="rId13"/>
    <p:sldLayoutId id="2147483703" r:id="rId14"/>
    <p:sldLayoutId id="2147483704" r:id="rId15"/>
    <p:sldLayoutId id="2147483705" r:id="rId16"/>
  </p:sldLayoutIdLst>
  <p:txStyles>
    <p:titleStyle>
      <a:lvl1pPr algn="l" defTabSz="457200" rtl="0" eaLnBrk="1" latinLnBrk="0" hangingPunct="1">
        <a:spcBef>
          <a:spcPct val="0"/>
        </a:spcBef>
        <a:buNone/>
        <a:defRPr sz="3600" kern="1200">
          <a:solidFill>
            <a:schemeClr val="accent1">
              <a:lumMod val="7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lumMod val="75000"/>
          </a:schemeClr>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lumMod val="75000"/>
          </a:schemeClr>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6076C014-C019-4641-90AB-7B854023E5E7}"/>
              </a:ext>
            </a:extLst>
          </p:cNvPr>
          <p:cNvSpPr>
            <a:spLocks noGrp="1"/>
          </p:cNvSpPr>
          <p:nvPr>
            <p:ph idx="1"/>
          </p:nvPr>
        </p:nvSpPr>
        <p:spPr>
          <a:xfrm>
            <a:off x="677334" y="543339"/>
            <a:ext cx="8596668" cy="5498023"/>
          </a:xfrm>
        </p:spPr>
        <p:txBody>
          <a:bodyPr>
            <a:normAutofit/>
          </a:bodyPr>
          <a:lstStyle/>
          <a:p>
            <a:pPr marL="0" indent="0">
              <a:buNone/>
            </a:pPr>
            <a:r>
              <a:rPr lang="tr-TR" sz="4800" b="1" dirty="0"/>
              <a:t>HASTANIN YÜKÜMLÜLÜKLERİ</a:t>
            </a:r>
          </a:p>
          <a:p>
            <a:pPr>
              <a:buFont typeface="Wingdings" panose="05000000000000000000" pitchFamily="2" charset="2"/>
              <a:buChar char="v"/>
            </a:pPr>
            <a:r>
              <a:rPr lang="tr-TR" sz="4800" b="1" dirty="0"/>
              <a:t>İş birliği </a:t>
            </a:r>
          </a:p>
          <a:p>
            <a:pPr>
              <a:buFont typeface="Wingdings" panose="05000000000000000000" pitchFamily="2" charset="2"/>
              <a:buChar char="v"/>
            </a:pPr>
            <a:r>
              <a:rPr lang="tr-TR" sz="4800" b="1" dirty="0"/>
              <a:t>Hekimin tavsiyelerine uyma</a:t>
            </a:r>
          </a:p>
          <a:p>
            <a:pPr>
              <a:buFont typeface="Wingdings" panose="05000000000000000000" pitchFamily="2" charset="2"/>
              <a:buChar char="v"/>
            </a:pPr>
            <a:r>
              <a:rPr lang="tr-TR" sz="4800" b="1" dirty="0"/>
              <a:t>Bildirme</a:t>
            </a:r>
          </a:p>
          <a:p>
            <a:pPr>
              <a:buFont typeface="Wingdings" panose="05000000000000000000" pitchFamily="2" charset="2"/>
              <a:buChar char="v"/>
            </a:pPr>
            <a:r>
              <a:rPr lang="tr-TR" sz="4800" b="1" dirty="0"/>
              <a:t>Ücret ödeme vs.</a:t>
            </a:r>
            <a:endParaRPr lang="tr-TR" sz="4400" b="1" dirty="0"/>
          </a:p>
        </p:txBody>
      </p:sp>
    </p:spTree>
    <p:extLst>
      <p:ext uri="{BB962C8B-B14F-4D97-AF65-F5344CB8AC3E}">
        <p14:creationId xmlns:p14="http://schemas.microsoft.com/office/powerpoint/2010/main" val="332774831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C41368D9-5C5B-4388-A657-93AA0089CB6D}"/>
              </a:ext>
            </a:extLst>
          </p:cNvPr>
          <p:cNvSpPr>
            <a:spLocks noGrp="1"/>
          </p:cNvSpPr>
          <p:nvPr>
            <p:ph idx="1"/>
          </p:nvPr>
        </p:nvSpPr>
        <p:spPr>
          <a:xfrm>
            <a:off x="677334" y="689113"/>
            <a:ext cx="8596668" cy="5352249"/>
          </a:xfrm>
        </p:spPr>
        <p:txBody>
          <a:bodyPr>
            <a:normAutofit/>
          </a:bodyPr>
          <a:lstStyle/>
          <a:p>
            <a:pPr marL="0" indent="0">
              <a:buNone/>
            </a:pPr>
            <a:r>
              <a:rPr lang="tr-TR" dirty="0"/>
              <a:t>		</a:t>
            </a:r>
            <a:r>
              <a:rPr lang="tr-TR" sz="4400" b="1" dirty="0"/>
              <a:t>HEKİMİN YÜKÜMLÜLÜKLERİ</a:t>
            </a:r>
          </a:p>
          <a:p>
            <a:pPr>
              <a:buFont typeface="+mj-lt"/>
              <a:buAutoNum type="arabicParenR"/>
            </a:pPr>
            <a:r>
              <a:rPr lang="tr-TR" sz="4400" b="1" dirty="0"/>
              <a:t>Hekimin özen yükümlülüğü</a:t>
            </a:r>
          </a:p>
          <a:p>
            <a:pPr>
              <a:buFont typeface="+mj-lt"/>
              <a:buAutoNum type="arabicParenR"/>
            </a:pPr>
            <a:r>
              <a:rPr lang="tr-TR" sz="4400" b="1" dirty="0"/>
              <a:t>Hekimin kişisel edim yükümlülüğü</a:t>
            </a:r>
          </a:p>
          <a:p>
            <a:pPr>
              <a:buFont typeface="+mj-lt"/>
              <a:buAutoNum type="arabicParenR"/>
            </a:pPr>
            <a:r>
              <a:rPr lang="tr-TR" sz="4400" b="1" dirty="0"/>
              <a:t>Öykü alma yükümlülüğü</a:t>
            </a:r>
          </a:p>
          <a:p>
            <a:pPr>
              <a:buFont typeface="+mj-lt"/>
              <a:buAutoNum type="arabicParenR"/>
            </a:pPr>
            <a:r>
              <a:rPr lang="tr-TR" sz="4400" b="1" dirty="0"/>
              <a:t>Muayene yükümlülüğü</a:t>
            </a:r>
            <a:endParaRPr lang="tr-TR" b="1" dirty="0"/>
          </a:p>
        </p:txBody>
      </p:sp>
    </p:spTree>
    <p:extLst>
      <p:ext uri="{BB962C8B-B14F-4D97-AF65-F5344CB8AC3E}">
        <p14:creationId xmlns:p14="http://schemas.microsoft.com/office/powerpoint/2010/main" val="311509526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A52BC6F7-5367-4472-847B-91017F47980D}"/>
              </a:ext>
            </a:extLst>
          </p:cNvPr>
          <p:cNvSpPr>
            <a:spLocks noGrp="1"/>
          </p:cNvSpPr>
          <p:nvPr>
            <p:ph idx="1"/>
          </p:nvPr>
        </p:nvSpPr>
        <p:spPr>
          <a:xfrm>
            <a:off x="677334" y="689113"/>
            <a:ext cx="8596668" cy="5352249"/>
          </a:xfrm>
        </p:spPr>
        <p:txBody>
          <a:bodyPr>
            <a:normAutofit/>
          </a:bodyPr>
          <a:lstStyle/>
          <a:p>
            <a:pPr>
              <a:buFont typeface="+mj-lt"/>
              <a:buAutoNum type="arabicParenR" startAt="5"/>
            </a:pPr>
            <a:r>
              <a:rPr lang="tr-TR" sz="4800" b="1" dirty="0"/>
              <a:t>Teşhis yükümlülüğü</a:t>
            </a:r>
          </a:p>
          <a:p>
            <a:pPr>
              <a:buFont typeface="+mj-lt"/>
              <a:buAutoNum type="arabicParenR" startAt="5"/>
            </a:pPr>
            <a:r>
              <a:rPr lang="tr-TR" sz="4800" b="1" dirty="0"/>
              <a:t>Tedavi yükümlülüğü</a:t>
            </a:r>
          </a:p>
          <a:p>
            <a:pPr>
              <a:buFont typeface="+mj-lt"/>
              <a:buAutoNum type="arabicParenR" startAt="5"/>
            </a:pPr>
            <a:r>
              <a:rPr lang="tr-TR" sz="4800" b="1" dirty="0"/>
              <a:t>Reçete yazma yükümlülüğü</a:t>
            </a:r>
          </a:p>
          <a:p>
            <a:pPr>
              <a:buFont typeface="+mj-lt"/>
              <a:buAutoNum type="arabicParenR" startAt="5"/>
            </a:pPr>
            <a:r>
              <a:rPr lang="tr-TR" sz="4800" b="1" dirty="0"/>
              <a:t>Tıbbi teknik kullanma yükümlülüğü</a:t>
            </a:r>
          </a:p>
          <a:p>
            <a:pPr>
              <a:buFont typeface="+mj-lt"/>
              <a:buAutoNum type="arabicParenR" startAt="5"/>
            </a:pPr>
            <a:r>
              <a:rPr lang="tr-TR" sz="4800" b="1" dirty="0"/>
              <a:t>Kayıt tutma yükümlülüğü</a:t>
            </a:r>
          </a:p>
          <a:p>
            <a:endParaRPr lang="tr-TR" dirty="0"/>
          </a:p>
        </p:txBody>
      </p:sp>
    </p:spTree>
    <p:extLst>
      <p:ext uri="{BB962C8B-B14F-4D97-AF65-F5344CB8AC3E}">
        <p14:creationId xmlns:p14="http://schemas.microsoft.com/office/powerpoint/2010/main" val="248525237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ED8A02F0-981B-418E-B8B2-205BA7453537}"/>
              </a:ext>
            </a:extLst>
          </p:cNvPr>
          <p:cNvSpPr>
            <a:spLocks noGrp="1"/>
          </p:cNvSpPr>
          <p:nvPr>
            <p:ph idx="1"/>
          </p:nvPr>
        </p:nvSpPr>
        <p:spPr>
          <a:xfrm>
            <a:off x="677334" y="622853"/>
            <a:ext cx="8917240" cy="5418510"/>
          </a:xfrm>
        </p:spPr>
        <p:txBody>
          <a:bodyPr>
            <a:normAutofit/>
          </a:bodyPr>
          <a:lstStyle/>
          <a:p>
            <a:pPr>
              <a:buFont typeface="+mj-lt"/>
              <a:buAutoNum type="arabicParenR" startAt="10"/>
            </a:pPr>
            <a:r>
              <a:rPr lang="tr-TR" sz="4000" b="1" dirty="0"/>
              <a:t>Sır saklama yükümlülüğü</a:t>
            </a:r>
          </a:p>
          <a:p>
            <a:pPr>
              <a:buFont typeface="+mj-lt"/>
              <a:buAutoNum type="arabicParenR" startAt="10"/>
            </a:pPr>
            <a:r>
              <a:rPr lang="tr-TR" sz="4000" b="1" dirty="0"/>
              <a:t>Organizasyon yükümlülükleri</a:t>
            </a:r>
          </a:p>
          <a:p>
            <a:pPr>
              <a:buFont typeface="+mj-lt"/>
              <a:buAutoNum type="arabicParenR" startAt="10"/>
            </a:pPr>
            <a:r>
              <a:rPr lang="tr-TR" sz="4000" b="1" dirty="0"/>
              <a:t>Kullanılan ürün ve ilaçlarla ilgili yükümlülükler</a:t>
            </a:r>
          </a:p>
          <a:p>
            <a:pPr>
              <a:buFont typeface="+mj-lt"/>
              <a:buAutoNum type="arabicParenR" startAt="10"/>
            </a:pPr>
            <a:r>
              <a:rPr lang="tr-TR" sz="4000" b="1" dirty="0"/>
              <a:t>Mesleki bilgisini geliştirme yükümlülüğü</a:t>
            </a:r>
          </a:p>
          <a:p>
            <a:pPr>
              <a:buFont typeface="+mj-lt"/>
              <a:buAutoNum type="arabicParenR" startAt="10"/>
            </a:pPr>
            <a:r>
              <a:rPr lang="tr-TR" sz="4000" b="1" dirty="0"/>
              <a:t>Kimlik tespiti yapma yükümlülüğü</a:t>
            </a:r>
          </a:p>
          <a:p>
            <a:endParaRPr lang="tr-TR" dirty="0"/>
          </a:p>
        </p:txBody>
      </p:sp>
    </p:spTree>
    <p:extLst>
      <p:ext uri="{BB962C8B-B14F-4D97-AF65-F5344CB8AC3E}">
        <p14:creationId xmlns:p14="http://schemas.microsoft.com/office/powerpoint/2010/main" val="175367403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4D5F7A3E-EE8E-412A-8379-DE3D19E66853}"/>
              </a:ext>
            </a:extLst>
          </p:cNvPr>
          <p:cNvSpPr>
            <a:spLocks noGrp="1"/>
          </p:cNvSpPr>
          <p:nvPr>
            <p:ph idx="1"/>
          </p:nvPr>
        </p:nvSpPr>
        <p:spPr>
          <a:xfrm>
            <a:off x="677334" y="715617"/>
            <a:ext cx="8596668" cy="5325745"/>
          </a:xfrm>
        </p:spPr>
        <p:txBody>
          <a:bodyPr>
            <a:normAutofit lnSpcReduction="10000"/>
          </a:bodyPr>
          <a:lstStyle/>
          <a:p>
            <a:pPr marL="0" indent="0">
              <a:buNone/>
            </a:pPr>
            <a:r>
              <a:rPr lang="tr-TR" dirty="0"/>
              <a:t>	</a:t>
            </a:r>
            <a:r>
              <a:rPr lang="tr-TR" sz="4400" b="1" dirty="0"/>
              <a:t>	Hekimin özen yükümlülüğü</a:t>
            </a:r>
          </a:p>
          <a:p>
            <a:pPr marL="0" indent="0">
              <a:buNone/>
            </a:pPr>
            <a:r>
              <a:rPr lang="tr-TR" sz="4400" b="1" dirty="0"/>
              <a:t>	Borçlar Kanunu’nun 506/2. maddesine göre, vekil üstlendiği iş ve hizmetleri, vekalet verenin haklı menfaatlerini gözeterek, sadakat ve özenle yürütmekle yükümlüdür.</a:t>
            </a:r>
          </a:p>
        </p:txBody>
      </p:sp>
    </p:spTree>
    <p:extLst>
      <p:ext uri="{BB962C8B-B14F-4D97-AF65-F5344CB8AC3E}">
        <p14:creationId xmlns:p14="http://schemas.microsoft.com/office/powerpoint/2010/main" val="91745773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FD720B8D-8CE5-4935-AC1A-EA1E99B462A0}"/>
              </a:ext>
            </a:extLst>
          </p:cNvPr>
          <p:cNvSpPr>
            <a:spLocks noGrp="1"/>
          </p:cNvSpPr>
          <p:nvPr>
            <p:ph idx="1"/>
          </p:nvPr>
        </p:nvSpPr>
        <p:spPr>
          <a:xfrm>
            <a:off x="677334" y="265042"/>
            <a:ext cx="8596668" cy="6135757"/>
          </a:xfrm>
        </p:spPr>
        <p:txBody>
          <a:bodyPr>
            <a:normAutofit fontScale="92500"/>
          </a:bodyPr>
          <a:lstStyle/>
          <a:p>
            <a:pPr marL="0" indent="0">
              <a:buNone/>
            </a:pPr>
            <a:r>
              <a:rPr lang="tr-TR" dirty="0"/>
              <a:t>		</a:t>
            </a:r>
            <a:r>
              <a:rPr lang="tr-TR" sz="3900" b="1" dirty="0"/>
              <a:t>Doktor hastasının zarar görmemesi için yalnız mesleki değil, genel hayat tecrübelerine göre herkese yüklenebilecek dikkat ve özeni göstermek, tıbbi çalışmalarda bulunurken bazı mesleki şartları yerine getirmek, hastanın durumuna değer vermek, tıp biliminin kurallarına gözetip uygulamak, tedaviyi her türlü ihtiyat tedbirlerini alarak yapmak zorundadır.</a:t>
            </a:r>
            <a:endParaRPr lang="tr-TR" b="1" dirty="0"/>
          </a:p>
        </p:txBody>
      </p:sp>
    </p:spTree>
    <p:extLst>
      <p:ext uri="{BB962C8B-B14F-4D97-AF65-F5344CB8AC3E}">
        <p14:creationId xmlns:p14="http://schemas.microsoft.com/office/powerpoint/2010/main" val="245080733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7F53F202-0727-4FDA-A323-7ACC66B88D6B}"/>
              </a:ext>
            </a:extLst>
          </p:cNvPr>
          <p:cNvSpPr>
            <a:spLocks noGrp="1"/>
          </p:cNvSpPr>
          <p:nvPr>
            <p:ph idx="1"/>
          </p:nvPr>
        </p:nvSpPr>
        <p:spPr>
          <a:xfrm>
            <a:off x="677334" y="477078"/>
            <a:ext cx="8596668" cy="5564285"/>
          </a:xfrm>
        </p:spPr>
        <p:txBody>
          <a:bodyPr>
            <a:normAutofit fontScale="92500" lnSpcReduction="10000"/>
          </a:bodyPr>
          <a:lstStyle/>
          <a:p>
            <a:pPr marL="0" indent="0">
              <a:buNone/>
            </a:pPr>
            <a:r>
              <a:rPr lang="tr-TR" dirty="0"/>
              <a:t>	</a:t>
            </a:r>
            <a:r>
              <a:rPr lang="tr-TR" sz="4000" b="1" dirty="0"/>
              <a:t>	Hekimin kişisel edim yükümlülüğü</a:t>
            </a:r>
          </a:p>
          <a:p>
            <a:pPr marL="0" indent="0">
              <a:buNone/>
            </a:pPr>
            <a:r>
              <a:rPr lang="tr-TR" sz="4000" b="1" dirty="0"/>
              <a:t>	Hekimlik sözleşmesi gereğince hekim, tedaviyi şahsen yapmak zorundadır. Hekim teşhisi de bizzat yapmak durumundadır.</a:t>
            </a:r>
          </a:p>
          <a:p>
            <a:pPr marL="0" indent="0">
              <a:buNone/>
            </a:pPr>
            <a:r>
              <a:rPr lang="tr-TR" sz="4000" b="1" dirty="0"/>
              <a:t>	Kişisel edim yükümlülüğü hekimin, hekimliğin gerektirdiği tedbirlerin alınmasını bir üçüncü kişiye bırakmasını kural olarak yasaklamaktadır.</a:t>
            </a:r>
          </a:p>
        </p:txBody>
      </p:sp>
    </p:spTree>
    <p:extLst>
      <p:ext uri="{BB962C8B-B14F-4D97-AF65-F5344CB8AC3E}">
        <p14:creationId xmlns:p14="http://schemas.microsoft.com/office/powerpoint/2010/main" val="269200627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D30FA771-90D8-4AC4-AE56-0287FE083568}"/>
              </a:ext>
            </a:extLst>
          </p:cNvPr>
          <p:cNvSpPr>
            <a:spLocks noGrp="1"/>
          </p:cNvSpPr>
          <p:nvPr>
            <p:ph idx="1"/>
          </p:nvPr>
        </p:nvSpPr>
        <p:spPr>
          <a:xfrm>
            <a:off x="743594" y="719745"/>
            <a:ext cx="8596668" cy="5418510"/>
          </a:xfrm>
        </p:spPr>
        <p:txBody>
          <a:bodyPr>
            <a:normAutofit lnSpcReduction="10000"/>
          </a:bodyPr>
          <a:lstStyle/>
          <a:p>
            <a:pPr marL="0" indent="0">
              <a:buNone/>
            </a:pPr>
            <a:r>
              <a:rPr lang="tr-TR" dirty="0"/>
              <a:t>		</a:t>
            </a:r>
            <a:r>
              <a:rPr lang="tr-TR" sz="4400" b="1" dirty="0"/>
              <a:t>Öğretide, hekimin bizzat tedavi yükümlülüğünün iki istisnası olduğu belirtilmektedir:</a:t>
            </a:r>
          </a:p>
          <a:p>
            <a:pPr>
              <a:buFont typeface="+mj-lt"/>
              <a:buAutoNum type="arabicParenR"/>
            </a:pPr>
            <a:r>
              <a:rPr lang="tr-TR" sz="4400" b="1" dirty="0"/>
              <a:t>Hekimin yardımcı şahıs kullanması</a:t>
            </a:r>
          </a:p>
          <a:p>
            <a:pPr>
              <a:buFont typeface="+mj-lt"/>
              <a:buAutoNum type="arabicParenR"/>
            </a:pPr>
            <a:r>
              <a:rPr lang="tr-TR" sz="4400" b="1" dirty="0"/>
              <a:t>Hekimin kendisi yerine başkasını koyması</a:t>
            </a:r>
          </a:p>
        </p:txBody>
      </p:sp>
    </p:spTree>
    <p:extLst>
      <p:ext uri="{BB962C8B-B14F-4D97-AF65-F5344CB8AC3E}">
        <p14:creationId xmlns:p14="http://schemas.microsoft.com/office/powerpoint/2010/main" val="3913939415"/>
      </p:ext>
    </p:extLst>
  </p:cSld>
  <p:clrMapOvr>
    <a:masterClrMapping/>
  </p:clrMapOvr>
</p:sld>
</file>

<file path=ppt/theme/theme1.xml><?xml version="1.0" encoding="utf-8"?>
<a:theme xmlns:a="http://schemas.openxmlformats.org/drawingml/2006/main" name="Yüzeyler">
  <a:themeElements>
    <a:clrScheme name="Yüzeyler">
      <a:dk1>
        <a:sysClr val="windowText" lastClr="000000"/>
      </a:dk1>
      <a:lt1>
        <a:sysClr val="window" lastClr="FFFFFF"/>
      </a:lt1>
      <a:dk2>
        <a:srgbClr val="2C3C43"/>
      </a:dk2>
      <a:lt2>
        <a:srgbClr val="EBEBEB"/>
      </a:lt2>
      <a:accent1>
        <a:srgbClr val="F496CB"/>
      </a:accent1>
      <a:accent2>
        <a:srgbClr val="BC356F"/>
      </a:accent2>
      <a:accent3>
        <a:srgbClr val="E65331"/>
      </a:accent3>
      <a:accent4>
        <a:srgbClr val="F27E19"/>
      </a:accent4>
      <a:accent5>
        <a:srgbClr val="F2AC19"/>
      </a:accent5>
      <a:accent6>
        <a:srgbClr val="BC80E0"/>
      </a:accent6>
      <a:hlink>
        <a:srgbClr val="EF5285"/>
      </a:hlink>
      <a:folHlink>
        <a:srgbClr val="F77F90"/>
      </a:folHlink>
    </a:clrScheme>
    <a:fontScheme name="Yüzeyler">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Yüzeyler">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23659B44-6E34-4CE8-8F0D-387DA7996826}"/>
    </a:ext>
  </a:extLst>
</a:theme>
</file>

<file path=docProps/app.xml><?xml version="1.0" encoding="utf-8"?>
<Properties xmlns="http://schemas.openxmlformats.org/officeDocument/2006/extended-properties" xmlns:vt="http://schemas.openxmlformats.org/officeDocument/2006/docPropsVTypes">
  <Template>Facet</Template>
  <TotalTime>53</TotalTime>
  <Words>207</Words>
  <Application>Microsoft Office PowerPoint</Application>
  <PresentationFormat>Geniş ekran</PresentationFormat>
  <Paragraphs>29</Paragraphs>
  <Slides>8</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8</vt:i4>
      </vt:variant>
    </vt:vector>
  </HeadingPairs>
  <TitlesOfParts>
    <vt:vector size="13" baseType="lpstr">
      <vt:lpstr>Arial</vt:lpstr>
      <vt:lpstr>Trebuchet MS</vt:lpstr>
      <vt:lpstr>Wingdings</vt:lpstr>
      <vt:lpstr>Wingdings 3</vt:lpstr>
      <vt:lpstr>Yüzeyler</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User</dc:creator>
  <cp:lastModifiedBy>User</cp:lastModifiedBy>
  <cp:revision>17</cp:revision>
  <dcterms:created xsi:type="dcterms:W3CDTF">2020-05-12T10:57:22Z</dcterms:created>
  <dcterms:modified xsi:type="dcterms:W3CDTF">2020-05-23T11:53:11Z</dcterms:modified>
</cp:coreProperties>
</file>