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551" r:id="rId3"/>
    <p:sldId id="281" r:id="rId4"/>
    <p:sldId id="464" r:id="rId5"/>
    <p:sldId id="465" r:id="rId6"/>
    <p:sldId id="466" r:id="rId7"/>
    <p:sldId id="553" r:id="rId8"/>
    <p:sldId id="567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26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8BA125-6AC3-4008-A246-8407638D673D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391E-D804-4CF2-9977-9C4D979835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87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5E519-0AFB-4587-909E-F02C2F1D1C69}" type="datetimeFigureOut">
              <a:rPr lang="en-US" smtClean="0"/>
              <a:pPr/>
              <a:t>12/9/19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BC438-9245-4F72-A1AC-476AEB3144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65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3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382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0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9886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636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5989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71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38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05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448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005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Asıl metin stillerini düzenlemek için tıklatın</a:t>
            </a:r>
          </a:p>
          <a:p>
            <a:pPr lvl="1"/>
            <a:r>
              <a:rPr lang="en-US" smtClean="0"/>
              <a:t>İkinci düzey</a:t>
            </a:r>
          </a:p>
          <a:p>
            <a:pPr lvl="2"/>
            <a:r>
              <a:rPr lang="en-US" smtClean="0"/>
              <a:t>Üçüncü düzey</a:t>
            </a:r>
          </a:p>
          <a:p>
            <a:pPr lvl="3"/>
            <a:r>
              <a:rPr lang="en-US" smtClean="0"/>
              <a:t>Dördüncü düzey</a:t>
            </a:r>
          </a:p>
          <a:p>
            <a:pPr lvl="4"/>
            <a:r>
              <a:rPr lang="en-US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CB031-28ED-46C0-ABE8-43F0A608A252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76C9-44A0-4483-B1A9-8E6CF27CF12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581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  <a:noFill/>
        </p:spPr>
        <p:txBody>
          <a:bodyPr/>
          <a:lstStyle/>
          <a:p>
            <a:r>
              <a:rPr lang="tr-TR" dirty="0" smtClean="0"/>
              <a:t>EĞİTİMDE PROGRAM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99592" y="3789040"/>
            <a:ext cx="7704856" cy="216024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1"/>
                </a:solidFill>
              </a:rPr>
              <a:t>DERSİN KODU</a:t>
            </a:r>
            <a:r>
              <a:rPr lang="tr-TR" dirty="0">
                <a:solidFill>
                  <a:schemeClr val="tx1"/>
                </a:solidFill>
              </a:rPr>
              <a:t>: </a:t>
            </a:r>
            <a:r>
              <a:rPr lang="tr-TR" dirty="0" smtClean="0">
                <a:solidFill>
                  <a:schemeClr val="tx1"/>
                </a:solidFill>
              </a:rPr>
              <a:t>SMB006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DERSİN KREDİSİ: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SAAT: 2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ANKARA ÜNİVERSİTESİ EĞİTİM BİLİMLERİ FAKÜLTESİ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Doç. Dr. Fatma Mızıkacı</a:t>
            </a:r>
          </a:p>
          <a:p>
            <a:r>
              <a:rPr lang="tr-TR" dirty="0" smtClean="0">
                <a:solidFill>
                  <a:schemeClr val="tx1"/>
                </a:solidFill>
              </a:rPr>
              <a:t>2019-2020</a:t>
            </a:r>
          </a:p>
        </p:txBody>
      </p:sp>
    </p:spTree>
    <p:extLst>
      <p:ext uri="{BB962C8B-B14F-4D97-AF65-F5344CB8AC3E}">
        <p14:creationId xmlns:p14="http://schemas.microsoft.com/office/powerpoint/2010/main" val="20000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/>
              <a:t>4</a:t>
            </a:r>
            <a:r>
              <a:rPr lang="tr-TR" sz="8000" dirty="0" smtClean="0"/>
              <a:t>. HAFTA</a:t>
            </a:r>
            <a:endParaRPr lang="en-GB" sz="8000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46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46647"/>
          </a:xfrm>
        </p:spPr>
        <p:txBody>
          <a:bodyPr>
            <a:normAutofit/>
          </a:bodyPr>
          <a:lstStyle/>
          <a:p>
            <a:r>
              <a:rPr lang="tr-TR" sz="6000" b="1" dirty="0" smtClean="0"/>
              <a:t> </a:t>
            </a:r>
            <a:br>
              <a:rPr lang="tr-TR" sz="6000" b="1" dirty="0" smtClean="0"/>
            </a:br>
            <a:r>
              <a:rPr lang="tr-TR" sz="6000" b="1" dirty="0" smtClean="0"/>
              <a:t>PROGRAM GELİŞTİRME</a:t>
            </a:r>
            <a:endParaRPr lang="en-US" sz="6000" b="1" dirty="0"/>
          </a:p>
        </p:txBody>
      </p:sp>
      <p:sp>
        <p:nvSpPr>
          <p:cNvPr id="5" name="Alt Başlık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5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Süreç olarak program geliştirme</a:t>
            </a:r>
          </a:p>
          <a:p>
            <a:r>
              <a:rPr lang="tr-TR" dirty="0" smtClean="0"/>
              <a:t>Program geliştirmenin temelleri</a:t>
            </a:r>
          </a:p>
          <a:p>
            <a:r>
              <a:rPr lang="tr-TR" dirty="0" smtClean="0"/>
              <a:t>Modeller</a:t>
            </a:r>
          </a:p>
          <a:p>
            <a:pPr lvl="1"/>
            <a:r>
              <a:rPr lang="tr-TR" dirty="0" smtClean="0"/>
              <a:t>Amerika</a:t>
            </a:r>
          </a:p>
          <a:p>
            <a:pPr lvl="1"/>
            <a:r>
              <a:rPr lang="tr-TR" dirty="0" smtClean="0"/>
              <a:t>Avrupa</a:t>
            </a:r>
          </a:p>
          <a:p>
            <a:pPr lvl="1"/>
            <a:r>
              <a:rPr lang="tr-TR" dirty="0" smtClean="0"/>
              <a:t>Türkiye</a:t>
            </a:r>
          </a:p>
          <a:p>
            <a:pPr lvl="2"/>
            <a:r>
              <a:rPr lang="tr-TR" dirty="0" smtClean="0"/>
              <a:t>2005 İlköğretim Programının özellikleri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21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PROGRAM GELİŞTİRME 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curriculum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Eğitim </a:t>
            </a:r>
            <a:r>
              <a:rPr lang="tr-TR" u="sng" dirty="0" smtClean="0">
                <a:solidFill>
                  <a:srgbClr val="FF0000"/>
                </a:solidFill>
              </a:rPr>
              <a:t>uygulamalı</a:t>
            </a:r>
            <a:r>
              <a:rPr lang="tr-TR" dirty="0" smtClean="0"/>
              <a:t> bir bilim dalıdır. Milli Eğitim politikalarının uygulamaya geçişi ancak eğitim programları aracılığı ile olur.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Program geliştirme </a:t>
            </a:r>
          </a:p>
          <a:p>
            <a:pPr lvl="1"/>
            <a:r>
              <a:rPr lang="tr-TR" dirty="0" smtClean="0"/>
              <a:t>bilimsel dayanakları ve teknik yönü olan bir araştırma sürecidir </a:t>
            </a:r>
          </a:p>
          <a:p>
            <a:pPr lvl="1"/>
            <a:r>
              <a:rPr lang="tr-TR" dirty="0" smtClean="0"/>
              <a:t>kapsamlı ve sürekli devam eden bir süreçtir</a:t>
            </a:r>
          </a:p>
          <a:p>
            <a:pPr lvl="1"/>
            <a:r>
              <a:rPr lang="tr-TR" dirty="0" smtClean="0"/>
              <a:t>okul ve okul çevresindeki hayatın ve öğrencilerin geliştirilmesine yöneliktir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871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PROGRAM GELİŞTİRMENİN DAYANDIĞI TEMELLER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dirty="0" smtClean="0">
                <a:solidFill>
                  <a:srgbClr val="FF0000"/>
                </a:solidFill>
              </a:rPr>
              <a:t>Tarihi temeller: </a:t>
            </a:r>
            <a:r>
              <a:rPr lang="tr-TR" dirty="0"/>
              <a:t>G</a:t>
            </a:r>
            <a:r>
              <a:rPr lang="tr-TR" dirty="0" smtClean="0"/>
              <a:t>eçmişte yapılan çalışmaların geleceğe ışık tutmasıdır. İlk program kitabı 1918’de </a:t>
            </a:r>
            <a:r>
              <a:rPr lang="tr-TR" dirty="0" err="1" smtClean="0"/>
              <a:t>Bobbit</a:t>
            </a:r>
            <a:r>
              <a:rPr lang="tr-TR" dirty="0" smtClean="0"/>
              <a:t> tarafından yazılmıştır.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Felsefi temeller: </a:t>
            </a:r>
            <a:r>
              <a:rPr lang="tr-TR" dirty="0" smtClean="0"/>
              <a:t>Eğitim felsefeleri eğitime düşünsel yön veren temelleri oluşturur: </a:t>
            </a:r>
            <a:r>
              <a:rPr lang="tr-TR" dirty="0" err="1" smtClean="0"/>
              <a:t>easicilik</a:t>
            </a:r>
            <a:r>
              <a:rPr lang="tr-TR" dirty="0" smtClean="0"/>
              <a:t>, daimicilik, ilerlemecilik, yeniden kurmacılık…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Psikolojik temeller: </a:t>
            </a:r>
            <a:r>
              <a:rPr lang="tr-TR" dirty="0" smtClean="0"/>
              <a:t>Öğrenme kuramlarından faydalanır: davranışçı, bilişsel, insancı …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Toplumsal temeller: </a:t>
            </a:r>
            <a:r>
              <a:rPr lang="tr-TR" dirty="0" smtClean="0"/>
              <a:t>Sosyoloji biliminden faydalanır: toplum nasıl bir birey ister? Toplumun yapısı, gelişmeler, sorunlar…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6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4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Değerlendirme 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Programın dayandığı temellerin neler olduğunu tartışınız.</a:t>
            </a:r>
          </a:p>
          <a:p>
            <a:r>
              <a:rPr lang="tr-TR" dirty="0" smtClean="0"/>
              <a:t>Psikolojik temeller ve öğrenme kuramları programın hangi aşamasında işe koşulur?</a:t>
            </a:r>
          </a:p>
          <a:p>
            <a:r>
              <a:rPr lang="tr-TR" dirty="0" smtClean="0"/>
              <a:t>Felsefi temeller ve düşünce akımları programı ve programa ilişkin kararları nasıl etkiler?</a:t>
            </a:r>
          </a:p>
          <a:p>
            <a:r>
              <a:rPr lang="tr-TR" dirty="0" smtClean="0"/>
              <a:t>Sosyoloji bilimi programa ne gibi bilgiler sunar? Program geliştirmede bu bilgiler nasıl kullanılır?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60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Kullanılan kaynaklar</a:t>
            </a: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tr-TR" dirty="0"/>
              <a:t>Demirel, Ö. (2007). Eğitimde program geliştirme (10. baskı). </a:t>
            </a:r>
            <a:r>
              <a:rPr lang="tr-TR" i="1" dirty="0"/>
              <a:t>Ankara: </a:t>
            </a:r>
            <a:r>
              <a:rPr lang="tr-TR" i="1" dirty="0" err="1"/>
              <a:t>Pegem</a:t>
            </a:r>
            <a:r>
              <a:rPr lang="tr-TR" i="1" dirty="0"/>
              <a:t> A Yayıncılık</a:t>
            </a:r>
            <a:r>
              <a:rPr lang="tr-TR" dirty="0"/>
              <a:t>.</a:t>
            </a:r>
            <a:endParaRPr lang="tr-TR" dirty="0" smtClean="0"/>
          </a:p>
          <a:p>
            <a:r>
              <a:rPr lang="tr-TR" dirty="0" smtClean="0"/>
              <a:t>Demirel</a:t>
            </a:r>
            <a:r>
              <a:rPr lang="tr-TR" dirty="0"/>
              <a:t>, Ö. (1992). Türkiye'de program geliştirme uygulamaları. </a:t>
            </a:r>
            <a:r>
              <a:rPr lang="tr-TR" i="1" dirty="0"/>
              <a:t>Hacettepe Üniversitesi Eğitim Fakültesi Dergisi</a:t>
            </a:r>
            <a:r>
              <a:rPr lang="tr-TR" dirty="0"/>
              <a:t>, </a:t>
            </a:r>
            <a:r>
              <a:rPr lang="tr-TR" i="1" dirty="0"/>
              <a:t>7</a:t>
            </a:r>
            <a:r>
              <a:rPr lang="tr-TR" dirty="0"/>
              <a:t>(7</a:t>
            </a:r>
            <a:r>
              <a:rPr lang="tr-TR" dirty="0" smtClean="0"/>
              <a:t>).</a:t>
            </a:r>
          </a:p>
          <a:p>
            <a:r>
              <a:rPr lang="en-US" dirty="0" err="1"/>
              <a:t>Hunkins</a:t>
            </a:r>
            <a:r>
              <a:rPr lang="en-US" dirty="0"/>
              <a:t>, F. P., &amp; Hammill, P. A. (1994). Beyond Tyler and </a:t>
            </a:r>
            <a:r>
              <a:rPr lang="en-US" dirty="0" err="1"/>
              <a:t>Taba</a:t>
            </a:r>
            <a:r>
              <a:rPr lang="en-US" dirty="0"/>
              <a:t>: </a:t>
            </a:r>
            <a:r>
              <a:rPr lang="en-US" dirty="0" err="1"/>
              <a:t>Reconceptualizing</a:t>
            </a:r>
            <a:r>
              <a:rPr lang="en-US" dirty="0"/>
              <a:t> the curriculum process. </a:t>
            </a:r>
            <a:r>
              <a:rPr lang="en-US" i="1" dirty="0"/>
              <a:t>Peabody Journal of Education</a:t>
            </a:r>
            <a:r>
              <a:rPr lang="en-US" dirty="0"/>
              <a:t>, </a:t>
            </a:r>
            <a:r>
              <a:rPr lang="en-US" i="1" dirty="0"/>
              <a:t>69</a:t>
            </a:r>
            <a:r>
              <a:rPr lang="en-US" dirty="0"/>
              <a:t>(3), 4-18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/>
              <a:t>Läänemets</a:t>
            </a:r>
            <a:r>
              <a:rPr lang="en-US" dirty="0"/>
              <a:t>, U., &amp; </a:t>
            </a:r>
            <a:r>
              <a:rPr lang="en-US" dirty="0" err="1"/>
              <a:t>Kalamees-Ruubel</a:t>
            </a:r>
            <a:r>
              <a:rPr lang="en-US" dirty="0"/>
              <a:t>, K. (2013). The </a:t>
            </a:r>
            <a:r>
              <a:rPr lang="en-US" dirty="0" err="1"/>
              <a:t>taba-tyler</a:t>
            </a:r>
            <a:r>
              <a:rPr lang="en-US" dirty="0"/>
              <a:t> rationales. </a:t>
            </a:r>
            <a:r>
              <a:rPr lang="en-US" i="1" dirty="0"/>
              <a:t>Journal of the American Association for the Advancement of Curriculum Studies (JAAACS)</a:t>
            </a:r>
            <a:r>
              <a:rPr lang="en-US" dirty="0"/>
              <a:t>, </a:t>
            </a:r>
            <a:r>
              <a:rPr lang="en-US" i="1" dirty="0"/>
              <a:t>9</a:t>
            </a:r>
            <a:r>
              <a:rPr lang="en-US" dirty="0"/>
              <a:t>(2</a:t>
            </a:r>
            <a:r>
              <a:rPr lang="en-US" dirty="0" smtClean="0"/>
              <a:t>).</a:t>
            </a:r>
            <a:endParaRPr lang="tr-TR" dirty="0" smtClean="0"/>
          </a:p>
          <a:p>
            <a:r>
              <a:rPr lang="en-US" dirty="0"/>
              <a:t>Tanner, D., &amp; Tanner, L. N. (1980). </a:t>
            </a:r>
            <a:r>
              <a:rPr lang="en-US" i="1" dirty="0"/>
              <a:t>Curriculum development: Theory into practice</a:t>
            </a:r>
            <a:r>
              <a:rPr lang="en-US" dirty="0"/>
              <a:t> (p. 30). New York: Macmillan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err="1"/>
              <a:t>Oliver</a:t>
            </a:r>
            <a:r>
              <a:rPr lang="tr-TR" dirty="0"/>
              <a:t>, R., </a:t>
            </a:r>
            <a:r>
              <a:rPr lang="tr-TR" dirty="0" err="1"/>
              <a:t>Kersten</a:t>
            </a:r>
            <a:r>
              <a:rPr lang="tr-TR" dirty="0"/>
              <a:t>, H., </a:t>
            </a:r>
            <a:r>
              <a:rPr lang="tr-TR" dirty="0" err="1"/>
              <a:t>Vinkka‐Puhakka</a:t>
            </a:r>
            <a:r>
              <a:rPr lang="tr-TR" dirty="0"/>
              <a:t>, H., </a:t>
            </a:r>
            <a:r>
              <a:rPr lang="tr-TR" dirty="0" err="1"/>
              <a:t>Alpasan</a:t>
            </a:r>
            <a:r>
              <a:rPr lang="tr-TR" dirty="0"/>
              <a:t>, G., </a:t>
            </a:r>
            <a:r>
              <a:rPr lang="tr-TR" dirty="0" err="1"/>
              <a:t>Bearn</a:t>
            </a:r>
            <a:r>
              <a:rPr lang="tr-TR" dirty="0"/>
              <a:t>, D., </a:t>
            </a:r>
            <a:r>
              <a:rPr lang="tr-TR" dirty="0" err="1"/>
              <a:t>Cema</a:t>
            </a:r>
            <a:r>
              <a:rPr lang="tr-TR" dirty="0"/>
              <a:t>, I., ... &amp; </a:t>
            </a:r>
            <a:r>
              <a:rPr lang="tr-TR" dirty="0" err="1"/>
              <a:t>Jeniati</a:t>
            </a:r>
            <a:r>
              <a:rPr lang="tr-TR" dirty="0"/>
              <a:t>, E. (2008). </a:t>
            </a:r>
            <a:r>
              <a:rPr lang="tr-TR" dirty="0" err="1"/>
              <a:t>Curriculum</a:t>
            </a:r>
            <a:r>
              <a:rPr lang="tr-TR" dirty="0"/>
              <a:t> </a:t>
            </a:r>
            <a:r>
              <a:rPr lang="tr-TR" dirty="0" err="1"/>
              <a:t>structure</a:t>
            </a:r>
            <a:r>
              <a:rPr lang="tr-TR" dirty="0"/>
              <a:t>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strategy</a:t>
            </a:r>
            <a:r>
              <a:rPr lang="tr-TR" dirty="0"/>
              <a:t>. </a:t>
            </a:r>
            <a:r>
              <a:rPr lang="tr-TR" i="1" dirty="0" err="1"/>
              <a:t>European</a:t>
            </a:r>
            <a:r>
              <a:rPr lang="tr-TR" i="1" dirty="0"/>
              <a:t> </a:t>
            </a:r>
            <a:r>
              <a:rPr lang="tr-TR" i="1" dirty="0" err="1"/>
              <a:t>Journal</a:t>
            </a:r>
            <a:r>
              <a:rPr lang="tr-TR" i="1" dirty="0"/>
              <a:t> of </a:t>
            </a:r>
            <a:r>
              <a:rPr lang="tr-TR" i="1" dirty="0" err="1"/>
              <a:t>Dental</a:t>
            </a:r>
            <a:r>
              <a:rPr lang="tr-TR" i="1" dirty="0"/>
              <a:t> </a:t>
            </a:r>
            <a:r>
              <a:rPr lang="tr-TR" i="1" dirty="0" err="1"/>
              <a:t>Education</a:t>
            </a:r>
            <a:r>
              <a:rPr lang="tr-TR" dirty="0"/>
              <a:t>, </a:t>
            </a:r>
            <a:r>
              <a:rPr lang="tr-TR" i="1" dirty="0"/>
              <a:t>12</a:t>
            </a:r>
            <a:r>
              <a:rPr lang="tr-TR" dirty="0"/>
              <a:t>, 74-84</a:t>
            </a:r>
            <a:r>
              <a:rPr lang="tr-TR" dirty="0" smtClean="0"/>
              <a:t>.</a:t>
            </a:r>
          </a:p>
          <a:p>
            <a:r>
              <a:rPr lang="en-US" dirty="0"/>
              <a:t>Caswell, H. L., &amp; Campbell, D. S. (1935). </a:t>
            </a:r>
            <a:r>
              <a:rPr lang="en-US" i="1" dirty="0"/>
              <a:t>Curriculum development</a:t>
            </a:r>
            <a:r>
              <a:rPr lang="en-US" dirty="0"/>
              <a:t>. American Book Company.</a:t>
            </a:r>
            <a:endParaRPr lang="tr-TR" dirty="0" smtClean="0"/>
          </a:p>
          <a:p>
            <a:r>
              <a:rPr lang="en-US" dirty="0"/>
              <a:t>Pinar, W. F. (2013). </a:t>
            </a:r>
            <a:r>
              <a:rPr lang="en-US" i="1" dirty="0"/>
              <a:t>International handbook of curriculum research</a:t>
            </a:r>
            <a:r>
              <a:rPr lang="en-US" dirty="0"/>
              <a:t>. Routledge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/>
              <a:t>Gözütok, F. D. (2017). Öğretim ilke ve yöntemleri. </a:t>
            </a:r>
            <a:r>
              <a:rPr lang="tr-TR" i="1" dirty="0" err="1"/>
              <a:t>Pegem</a:t>
            </a:r>
            <a:r>
              <a:rPr lang="tr-TR" i="1" dirty="0"/>
              <a:t> Atıf İndeksi</a:t>
            </a:r>
            <a:r>
              <a:rPr lang="tr-TR" dirty="0"/>
              <a:t>, 1-386.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423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4681</TotalTime>
  <Words>232</Words>
  <Application>Microsoft Macintosh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EĞİTİMDE PROGRAM GELİŞTİRME</vt:lpstr>
      <vt:lpstr>4. HAFTA</vt:lpstr>
      <vt:lpstr>  PROGRAM GELİŞTİRME</vt:lpstr>
      <vt:lpstr>PowerPoint Presentation</vt:lpstr>
      <vt:lpstr>PROGRAM GELİŞTİRME  (curriculum development)</vt:lpstr>
      <vt:lpstr>PROGRAM GELİŞTİRMENİN DAYANDIĞI TEMELLER</vt:lpstr>
      <vt:lpstr>Değerlendirme </vt:lpstr>
      <vt:lpstr>Kullanılan kaynaklar</vt:lpstr>
    </vt:vector>
  </TitlesOfParts>
  <Company>2010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ÖĞRETİM PROGRAMLARI</dc:title>
  <dc:creator>EGITMEN</dc:creator>
  <cp:lastModifiedBy>Microsoft Office User</cp:lastModifiedBy>
  <cp:revision>309</cp:revision>
  <dcterms:created xsi:type="dcterms:W3CDTF">2012-02-14T14:40:33Z</dcterms:created>
  <dcterms:modified xsi:type="dcterms:W3CDTF">2019-12-09T13:05:22Z</dcterms:modified>
</cp:coreProperties>
</file>