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b="1" dirty="0"/>
              <a:t>III The Century of the Discoveries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Portuguese in North </a:t>
            </a:r>
            <a:r>
              <a:rPr lang="en-GB" dirty="0" smtClean="0"/>
              <a:t>Africa;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Maritime expansion;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Canaries;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Madeira</a:t>
            </a:r>
            <a:r>
              <a:rPr lang="en-GB" dirty="0"/>
              <a:t>, Porto Santo and the </a:t>
            </a:r>
            <a:r>
              <a:rPr lang="en-GB" dirty="0" smtClean="0"/>
              <a:t>Azores;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African coast </a:t>
            </a:r>
            <a:r>
              <a:rPr lang="en-GB" dirty="0" smtClean="0"/>
              <a:t>explored;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Columbus </a:t>
            </a:r>
            <a:r>
              <a:rPr lang="en-GB" dirty="0"/>
              <a:t>and the Treaty of </a:t>
            </a:r>
            <a:r>
              <a:rPr lang="en-GB" dirty="0" err="1" smtClean="0"/>
              <a:t>Tordesillas</a:t>
            </a:r>
            <a:r>
              <a:rPr lang="en-GB" dirty="0" smtClean="0"/>
              <a:t>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Vasco </a:t>
            </a:r>
            <a:r>
              <a:rPr lang="en-GB" dirty="0"/>
              <a:t>da Gama reaches </a:t>
            </a:r>
            <a:r>
              <a:rPr lang="en-GB" dirty="0" smtClean="0"/>
              <a:t>India.</a:t>
            </a:r>
            <a:endParaRPr lang="pt-PT" dirty="0" smtClean="0"/>
          </a:p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Portugal and the </a:t>
            </a:r>
            <a:r>
              <a:rPr lang="en-GB" sz="2200" smtClean="0"/>
              <a:t>Portuguese Empire </a:t>
            </a:r>
            <a:r>
              <a:rPr lang="en-GB" sz="2200" dirty="0"/>
              <a:t>(</a:t>
            </a:r>
            <a:r>
              <a:rPr lang="en-GB" sz="2200"/>
              <a:t>Volume </a:t>
            </a:r>
            <a:r>
              <a:rPr lang="en-GB" sz="2200" smtClean="0"/>
              <a:t>1 and 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Portuguese in North Africa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“Yet the North African adventure had important ramifications: it was there</a:t>
            </a:r>
          </a:p>
          <a:p>
            <a:pPr marL="0" indent="0" algn="just">
              <a:buNone/>
            </a:pPr>
            <a:r>
              <a:rPr lang="en-GB" dirty="0"/>
              <a:t>that the nobility could let off steam, pursuing their martial vocation on foreign</a:t>
            </a:r>
          </a:p>
          <a:p>
            <a:pPr marL="0" indent="0" algn="just">
              <a:buNone/>
            </a:pPr>
            <a:r>
              <a:rPr lang="en-GB" dirty="0"/>
              <a:t>fields rather than on home ground; and the desire to acquire fame in the African</a:t>
            </a:r>
          </a:p>
          <a:p>
            <a:pPr marL="0" indent="0" algn="just">
              <a:buNone/>
            </a:pPr>
            <a:r>
              <a:rPr lang="en-GB" dirty="0"/>
              <a:t>service made them dependent on royal patronage. In North Africa little trace</a:t>
            </a:r>
          </a:p>
          <a:p>
            <a:pPr marL="0" indent="0" algn="just">
              <a:buNone/>
            </a:pPr>
            <a:r>
              <a:rPr lang="en-GB" dirty="0"/>
              <a:t>remains of the long Portuguese presence there, apart from the relics of</a:t>
            </a:r>
          </a:p>
          <a:p>
            <a:pPr marL="0" indent="0" algn="just">
              <a:buNone/>
            </a:pPr>
            <a:r>
              <a:rPr lang="en-GB" dirty="0"/>
              <a:t>fortifications. Whereas at a later date the Portuguese were to intermarry with</a:t>
            </a:r>
          </a:p>
          <a:p>
            <a:pPr marL="0" indent="0" algn="just">
              <a:buNone/>
            </a:pPr>
            <a:r>
              <a:rPr lang="en-GB" dirty="0"/>
              <a:t>the natives of Brazil, the Orient, and in other African colonies, in North Africa</a:t>
            </a:r>
          </a:p>
          <a:p>
            <a:pPr marL="0" indent="0" algn="just">
              <a:buNone/>
            </a:pPr>
            <a:r>
              <a:rPr lang="en-GB" dirty="0"/>
              <a:t>Christian intolerance at the time included a prohibition against marrying a non-</a:t>
            </a:r>
          </a:p>
          <a:p>
            <a:pPr marL="0" indent="0" algn="just">
              <a:buNone/>
            </a:pPr>
            <a:r>
              <a:rPr lang="en-GB" dirty="0"/>
              <a:t>Christian (especially a Muslim). As a result, no ‘mestizo’ or half-breed</a:t>
            </a:r>
          </a:p>
          <a:p>
            <a:pPr marL="0" indent="0" algn="just">
              <a:buNone/>
            </a:pPr>
            <a:r>
              <a:rPr lang="en-GB" dirty="0"/>
              <a:t>population perpetuates the passage of the </a:t>
            </a:r>
            <a:r>
              <a:rPr lang="en-GB" dirty="0" smtClean="0"/>
              <a:t>Portuguese.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p.36)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“From the early fifteenth century onwards, Portuguese history is punctuated by</a:t>
            </a:r>
          </a:p>
          <a:p>
            <a:pPr marL="0" indent="0" algn="just">
              <a:buNone/>
            </a:pPr>
            <a:r>
              <a:rPr lang="en-GB" dirty="0"/>
              <a:t>the phenomenon of overseas expansion, which took the Portuguese to East</a:t>
            </a:r>
          </a:p>
          <a:p>
            <a:pPr marL="0" indent="0" algn="just">
              <a:buNone/>
            </a:pPr>
            <a:r>
              <a:rPr lang="en-GB" dirty="0"/>
              <a:t>Africa, India, China, Japan and South America, with consequences which have</a:t>
            </a:r>
          </a:p>
          <a:p>
            <a:pPr marL="0" indent="0" algn="just">
              <a:buNone/>
            </a:pPr>
            <a:r>
              <a:rPr lang="en-GB" dirty="0"/>
              <a:t>dominated the country’s development almost to the present. How can one</a:t>
            </a:r>
          </a:p>
          <a:p>
            <a:pPr marL="0" indent="0" algn="just">
              <a:buNone/>
            </a:pPr>
            <a:r>
              <a:rPr lang="en-GB" dirty="0"/>
              <a:t>account for this passion to colonize? What distinguishes the case of Portugal,</a:t>
            </a:r>
          </a:p>
          <a:p>
            <a:pPr marL="0" indent="0" algn="just">
              <a:buNone/>
            </a:pPr>
            <a:r>
              <a:rPr lang="en-GB" dirty="0"/>
              <a:t>when compared to that of other European countries, is that the voyages of</a:t>
            </a:r>
          </a:p>
          <a:p>
            <a:pPr marL="0" indent="0" algn="just">
              <a:buNone/>
            </a:pPr>
            <a:r>
              <a:rPr lang="en-GB" dirty="0"/>
              <a:t>discovery were not isolated actions of individual merchants or adventurers, but</a:t>
            </a:r>
          </a:p>
          <a:p>
            <a:pPr marL="0" indent="0" algn="just">
              <a:buNone/>
            </a:pPr>
            <a:r>
              <a:rPr lang="en-GB" dirty="0"/>
              <a:t>the result of a plan instituted by the State and carried out over many</a:t>
            </a:r>
          </a:p>
          <a:p>
            <a:pPr marL="0" indent="0" algn="just">
              <a:buNone/>
            </a:pPr>
            <a:r>
              <a:rPr lang="en-GB" dirty="0"/>
              <a:t>generations, whether under direct control of the Crown (as with Dom </a:t>
            </a:r>
            <a:r>
              <a:rPr lang="en-GB" dirty="0" err="1"/>
              <a:t>João</a:t>
            </a:r>
            <a:r>
              <a:rPr lang="en-GB" dirty="0"/>
              <a:t> II),</a:t>
            </a:r>
          </a:p>
          <a:p>
            <a:pPr marL="0" indent="0" algn="just">
              <a:buNone/>
            </a:pPr>
            <a:r>
              <a:rPr lang="en-GB" dirty="0"/>
              <a:t>or under the sponsorship of </a:t>
            </a:r>
            <a:r>
              <a:rPr lang="en-GB" dirty="0" err="1"/>
              <a:t>infantes</a:t>
            </a:r>
            <a:r>
              <a:rPr lang="en-GB" dirty="0"/>
              <a:t> (such as Dom Henrique, ‘the Navigator’,</a:t>
            </a:r>
          </a:p>
          <a:p>
            <a:pPr marL="0" indent="0" algn="just">
              <a:buNone/>
            </a:pPr>
            <a:r>
              <a:rPr lang="en-GB" dirty="0"/>
              <a:t>and Dom Pedro</a:t>
            </a:r>
            <a:r>
              <a:rPr lang="en-GB" dirty="0" smtClean="0"/>
              <a:t>).”</a:t>
            </a:r>
          </a:p>
          <a:p>
            <a:pPr marL="0" indent="0" algn="r">
              <a:buNone/>
            </a:pPr>
            <a:r>
              <a:rPr lang="pt-PT" b="1" dirty="0" smtClean="0"/>
              <a:t>(Saraiva, 1997, p.36)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23235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expansion: The Canaries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“The earliest Portuguese discovery, at some time prior to 1336, was that of </a:t>
            </a:r>
            <a:r>
              <a:rPr lang="en-GB" dirty="0" smtClean="0"/>
              <a:t>the Canary </a:t>
            </a:r>
            <a:r>
              <a:rPr lang="en-GB" dirty="0"/>
              <a:t>Islands: Portugal’s persistent claim to sovereignty over the islands </a:t>
            </a:r>
            <a:r>
              <a:rPr lang="en-GB" dirty="0" smtClean="0"/>
              <a:t>was based </a:t>
            </a:r>
            <a:r>
              <a:rPr lang="en-GB" dirty="0"/>
              <a:t>on this early discovery. However, attempts at settlement were slight </a:t>
            </a:r>
            <a:r>
              <a:rPr lang="en-GB" dirty="0" smtClean="0"/>
              <a:t>and in </a:t>
            </a:r>
            <a:r>
              <a:rPr lang="en-GB" dirty="0"/>
              <a:t>1479, the Portuguese claim to the archipelago was abandoned in favour </a:t>
            </a:r>
            <a:r>
              <a:rPr lang="en-GB" dirty="0" smtClean="0"/>
              <a:t>of Spain.”</a:t>
            </a:r>
          </a:p>
          <a:p>
            <a:pPr marL="0" indent="0" algn="r">
              <a:buNone/>
            </a:pPr>
            <a:r>
              <a:rPr lang="pt-PT" b="1" dirty="0" smtClean="0"/>
              <a:t>(Saraiva, 1997, p.37)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477972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expansion: </a:t>
            </a:r>
            <a:r>
              <a:rPr lang="pt-PT" sz="3200" b="1" dirty="0"/>
              <a:t>Madeira, Porto Santo and the Azores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2"/>
            <a:ext cx="11666525" cy="59119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 smtClean="0"/>
              <a:t>“</a:t>
            </a:r>
            <a:r>
              <a:rPr lang="en-GB" sz="2200" dirty="0"/>
              <a:t>The Madeira archipelago, like that of the Canaries, is depicted on </a:t>
            </a:r>
            <a:r>
              <a:rPr lang="en-GB" sz="2200" dirty="0" err="1" smtClean="0"/>
              <a:t>fourteenthcentury</a:t>
            </a:r>
            <a:r>
              <a:rPr lang="en-GB" sz="2200" dirty="0" err="1"/>
              <a:t>v</a:t>
            </a:r>
            <a:r>
              <a:rPr lang="en-GB" sz="2200" dirty="0" err="1" smtClean="0"/>
              <a:t>maps</a:t>
            </a:r>
            <a:r>
              <a:rPr lang="en-GB" sz="2200" dirty="0" smtClean="0"/>
              <a:t> </a:t>
            </a:r>
            <a:r>
              <a:rPr lang="en-GB" sz="2200" dirty="0"/>
              <a:t>(among them the </a:t>
            </a:r>
            <a:r>
              <a:rPr lang="en-GB" sz="2200" dirty="0" err="1"/>
              <a:t>Dulcert</a:t>
            </a:r>
            <a:r>
              <a:rPr lang="en-GB" sz="2200" dirty="0"/>
              <a:t> chart of 1339). The date of </a:t>
            </a:r>
            <a:r>
              <a:rPr lang="en-GB" sz="2200" dirty="0" smtClean="0"/>
              <a:t>first colonization </a:t>
            </a:r>
            <a:r>
              <a:rPr lang="en-GB" sz="2200" dirty="0"/>
              <a:t>is unknown, but it must have been around 1425, when a </a:t>
            </a:r>
            <a:r>
              <a:rPr lang="en-GB" sz="2200" dirty="0" smtClean="0"/>
              <a:t>Portuguese fleet</a:t>
            </a:r>
            <a:r>
              <a:rPr lang="en-GB" sz="2200" dirty="0"/>
              <a:t>, having failed to land on the Canaries, landed on </a:t>
            </a:r>
            <a:r>
              <a:rPr lang="en-GB" sz="2200" dirty="0" smtClean="0"/>
              <a:t>Madeira. Colonists </a:t>
            </a:r>
            <a:r>
              <a:rPr lang="en-GB" sz="2200" dirty="0"/>
              <a:t>arrived soon after. In 1451 charters were issued for the </a:t>
            </a:r>
            <a:r>
              <a:rPr lang="en-GB" sz="2200" dirty="0" smtClean="0"/>
              <a:t>settlement of </a:t>
            </a:r>
            <a:r>
              <a:rPr lang="en-GB" sz="2200" dirty="0" err="1"/>
              <a:t>Funchal</a:t>
            </a:r>
            <a:r>
              <a:rPr lang="en-GB" sz="2200" dirty="0"/>
              <a:t> and </a:t>
            </a:r>
            <a:r>
              <a:rPr lang="en-GB" sz="2200" dirty="0" err="1"/>
              <a:t>Machico</a:t>
            </a:r>
            <a:r>
              <a:rPr lang="en-GB" sz="2200" dirty="0"/>
              <a:t>; their hereditary government was granted to two </a:t>
            </a:r>
            <a:r>
              <a:rPr lang="en-GB" sz="2200" dirty="0" smtClean="0"/>
              <a:t>of </a:t>
            </a:r>
            <a:r>
              <a:rPr lang="pt-PT" sz="2200" dirty="0" smtClean="0"/>
              <a:t>Prince </a:t>
            </a:r>
            <a:r>
              <a:rPr lang="pt-PT" sz="2200" dirty="0"/>
              <a:t>Henry’s entourage, João Gonçalves Zarco and Tristão Vaz </a:t>
            </a:r>
            <a:r>
              <a:rPr lang="pt-PT" sz="2200" dirty="0" smtClean="0"/>
              <a:t>Teixeira </a:t>
            </a:r>
            <a:r>
              <a:rPr lang="en-GB" sz="2200" dirty="0" smtClean="0"/>
              <a:t>respectively</a:t>
            </a:r>
            <a:r>
              <a:rPr lang="en-GB" sz="2200" dirty="0"/>
              <a:t>. Within a few years the islands were cleared and cultivated, </a:t>
            </a:r>
            <a:r>
              <a:rPr lang="en-GB" sz="2200" dirty="0" smtClean="0"/>
              <a:t>and used </a:t>
            </a:r>
            <a:r>
              <a:rPr lang="en-GB" sz="2200" dirty="0"/>
              <a:t>as points of supply for the Portuguese settlements on the North </a:t>
            </a:r>
            <a:r>
              <a:rPr lang="en-GB" sz="2200" dirty="0" smtClean="0"/>
              <a:t>African coast</a:t>
            </a:r>
            <a:r>
              <a:rPr lang="en-GB" sz="2200" dirty="0"/>
              <a:t>. Towards the end of the century, sugar-cane plantations, the first </a:t>
            </a:r>
            <a:r>
              <a:rPr lang="en-GB" sz="2200" dirty="0" smtClean="0"/>
              <a:t>in Europe</a:t>
            </a:r>
            <a:r>
              <a:rPr lang="en-GB" sz="2200" dirty="0"/>
              <a:t>, were established there and vines were planted on the steep slopes. </a:t>
            </a:r>
            <a:r>
              <a:rPr lang="en-GB" sz="2200" dirty="0" smtClean="0"/>
              <a:t>In 1508 </a:t>
            </a:r>
            <a:r>
              <a:rPr lang="en-GB" sz="2200" dirty="0" err="1"/>
              <a:t>Funchal</a:t>
            </a:r>
            <a:r>
              <a:rPr lang="en-GB" sz="2200" dirty="0"/>
              <a:t> was granted the privileges of a town and its </a:t>
            </a:r>
            <a:r>
              <a:rPr lang="en-GB" sz="2200" dirty="0" smtClean="0"/>
              <a:t>economic development </a:t>
            </a:r>
            <a:r>
              <a:rPr lang="en-GB" sz="2200" dirty="0"/>
              <a:t>was thereby reinforced. The island was described by </a:t>
            </a:r>
            <a:r>
              <a:rPr lang="en-GB" sz="2200" dirty="0" err="1"/>
              <a:t>Camões</a:t>
            </a:r>
            <a:r>
              <a:rPr lang="en-GB" sz="2200" dirty="0"/>
              <a:t> </a:t>
            </a:r>
            <a:r>
              <a:rPr lang="en-GB" sz="2200" dirty="0" smtClean="0"/>
              <a:t>in The </a:t>
            </a:r>
            <a:r>
              <a:rPr lang="en-GB" sz="2200" dirty="0" err="1"/>
              <a:t>Lusiads</a:t>
            </a:r>
            <a:r>
              <a:rPr lang="en-GB" sz="2200" dirty="0"/>
              <a:t> as a terrestrial paradise</a:t>
            </a:r>
            <a:r>
              <a:rPr lang="en-GB" sz="2200" dirty="0" smtClean="0"/>
              <a:t>.”</a:t>
            </a:r>
          </a:p>
          <a:p>
            <a:pPr marL="0" indent="0" algn="r">
              <a:buNone/>
            </a:pPr>
            <a:r>
              <a:rPr lang="pt-PT" b="1" dirty="0" smtClean="0"/>
              <a:t>(Saraiva, 1997, p.38)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4535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expansion: </a:t>
            </a:r>
            <a:r>
              <a:rPr lang="pt-PT" sz="3200" b="1" dirty="0"/>
              <a:t>The African coast explored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2"/>
            <a:ext cx="11666525" cy="59119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/>
              <a:t>“The first expedition down the west African coast took place in 1434, with</a:t>
            </a:r>
          </a:p>
          <a:p>
            <a:pPr marL="0" indent="0" algn="just">
              <a:buNone/>
            </a:pPr>
            <a:r>
              <a:rPr lang="en-GB" sz="2200" dirty="0"/>
              <a:t>scientific enquiry high on the list of motives. It was led by Gil </a:t>
            </a:r>
            <a:r>
              <a:rPr lang="en-GB" sz="2200" dirty="0" err="1"/>
              <a:t>Eanes</a:t>
            </a:r>
            <a:r>
              <a:rPr lang="en-GB" sz="2200" dirty="0"/>
              <a:t>, a young</a:t>
            </a:r>
          </a:p>
          <a:p>
            <a:pPr marL="0" indent="0" algn="just">
              <a:buNone/>
            </a:pPr>
            <a:r>
              <a:rPr lang="en-GB" sz="2200" dirty="0"/>
              <a:t>man in Prince Henry’s company, who had the temerity to sail beyond Cape</a:t>
            </a:r>
          </a:p>
          <a:p>
            <a:pPr marL="0" indent="0" algn="just">
              <a:buNone/>
            </a:pPr>
            <a:r>
              <a:rPr lang="en-GB" sz="2200" dirty="0" err="1" smtClean="0"/>
              <a:t>Bojador</a:t>
            </a:r>
            <a:r>
              <a:rPr lang="en-GB" sz="2200" dirty="0" smtClean="0"/>
              <a:t>. This </a:t>
            </a:r>
            <a:r>
              <a:rPr lang="en-GB" sz="2200" dirty="0"/>
              <a:t>epic voyage was followed in each succeeding year by other expeditions,</a:t>
            </a:r>
          </a:p>
          <a:p>
            <a:pPr marL="0" indent="0" algn="just">
              <a:buNone/>
            </a:pPr>
            <a:r>
              <a:rPr lang="en-GB" sz="2200" dirty="0"/>
              <a:t>each attempting to sail further south. As early as 1457 Dom Henrique had</a:t>
            </a:r>
          </a:p>
          <a:p>
            <a:pPr marL="0" indent="0" algn="just">
              <a:buNone/>
            </a:pPr>
            <a:r>
              <a:rPr lang="en-GB" sz="2200" dirty="0"/>
              <a:t>referred to navigators as engaged ‘in trading, and bartering merchandise’, and</a:t>
            </a:r>
          </a:p>
          <a:p>
            <a:pPr marL="0" indent="0" algn="just">
              <a:buNone/>
            </a:pPr>
            <a:r>
              <a:rPr lang="en-GB" sz="2200" dirty="0"/>
              <a:t>in 1496 a Lisbon merchant was granted a five-year monopoly to trade south of</a:t>
            </a:r>
          </a:p>
          <a:p>
            <a:pPr marL="0" indent="0" algn="just">
              <a:buNone/>
            </a:pPr>
            <a:r>
              <a:rPr lang="en-GB" sz="2200" dirty="0"/>
              <a:t>the dread Cape, in return for which he paid an annual fee and undertook to</a:t>
            </a:r>
          </a:p>
          <a:p>
            <a:pPr marL="0" indent="0" algn="just">
              <a:buNone/>
            </a:pPr>
            <a:r>
              <a:rPr lang="en-GB" sz="2200" dirty="0"/>
              <a:t>explore a hundred leagues of coast-line each year..”</a:t>
            </a:r>
          </a:p>
          <a:p>
            <a:pPr marL="0" indent="0" algn="r">
              <a:buNone/>
            </a:pPr>
            <a:r>
              <a:rPr lang="pt-PT" b="1" dirty="0" smtClean="0"/>
              <a:t>(Saraiva, 1997, p.39)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90895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622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expansion: Columbus and the Treaty of </a:t>
            </a:r>
            <a:r>
              <a:rPr lang="en-GB" sz="3200" b="1" dirty="0" err="1"/>
              <a:t>Tordesillas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087" y="905344"/>
            <a:ext cx="11938129" cy="604318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/>
              <a:t>“Columbus called in at Lisbon on his return voyage to inform Dom </a:t>
            </a:r>
            <a:r>
              <a:rPr lang="en-GB" sz="2200" dirty="0" err="1"/>
              <a:t>João</a:t>
            </a:r>
            <a:r>
              <a:rPr lang="en-GB" sz="2200" dirty="0"/>
              <a:t> II of his</a:t>
            </a:r>
          </a:p>
          <a:p>
            <a:pPr marL="0" indent="0" algn="just">
              <a:buNone/>
            </a:pPr>
            <a:r>
              <a:rPr lang="en-GB" sz="2200" dirty="0"/>
              <a:t>discovery of this new short sea-route to the Indies. As his landfall lay south of</a:t>
            </a:r>
          </a:p>
          <a:p>
            <a:pPr marL="0" indent="0" algn="just">
              <a:buNone/>
            </a:pPr>
            <a:r>
              <a:rPr lang="en-GB" sz="2200" dirty="0"/>
              <a:t>the latitude of the Canaries, the king immediately claimed it for Portugal under</a:t>
            </a:r>
          </a:p>
          <a:p>
            <a:pPr marL="0" indent="0" algn="just">
              <a:buNone/>
            </a:pPr>
            <a:r>
              <a:rPr lang="en-GB" sz="2200" dirty="0"/>
              <a:t>the terms of the Treaty of </a:t>
            </a:r>
            <a:r>
              <a:rPr lang="en-GB" sz="2200" dirty="0" err="1"/>
              <a:t>Alcáçovas</a:t>
            </a:r>
            <a:r>
              <a:rPr lang="en-GB" sz="2200" dirty="0"/>
              <a:t>, of which Columbus was ostensibly</a:t>
            </a:r>
          </a:p>
          <a:p>
            <a:pPr marL="0" indent="0" algn="just">
              <a:buNone/>
            </a:pPr>
            <a:r>
              <a:rPr lang="en-GB" sz="2200" dirty="0"/>
              <a:t>ignorant. To resolve the disputed question of the ownership of lands discovered,</a:t>
            </a:r>
          </a:p>
          <a:p>
            <a:pPr marL="0" indent="0" algn="just">
              <a:buNone/>
            </a:pPr>
            <a:r>
              <a:rPr lang="en-GB" sz="2200" dirty="0"/>
              <a:t>a new treaty was signed at </a:t>
            </a:r>
            <a:r>
              <a:rPr lang="en-GB" sz="2200" dirty="0" err="1"/>
              <a:t>Tordesillas</a:t>
            </a:r>
            <a:r>
              <a:rPr lang="en-GB" sz="2200" dirty="0"/>
              <a:t> on 7 June 1494. </a:t>
            </a:r>
            <a:endParaRPr lang="en-GB" sz="2200" dirty="0" smtClean="0"/>
          </a:p>
          <a:p>
            <a:pPr marL="0" indent="0" algn="just">
              <a:buNone/>
            </a:pPr>
            <a:endParaRPr lang="en-GB" sz="2200" dirty="0"/>
          </a:p>
          <a:p>
            <a:pPr marL="0" indent="0" algn="just">
              <a:buNone/>
            </a:pPr>
            <a:r>
              <a:rPr lang="en-GB" sz="2200" dirty="0" smtClean="0"/>
              <a:t>It </a:t>
            </a:r>
            <a:r>
              <a:rPr lang="en-GB" sz="2200" dirty="0"/>
              <a:t>superseded </a:t>
            </a:r>
            <a:r>
              <a:rPr lang="en-GB" sz="2200" dirty="0" smtClean="0"/>
              <a:t>the previous </a:t>
            </a:r>
            <a:r>
              <a:rPr lang="en-GB" sz="2200" dirty="0"/>
              <a:t>agreement: no longer would the division between the two </a:t>
            </a:r>
            <a:r>
              <a:rPr lang="en-GB" sz="2200" dirty="0" smtClean="0"/>
              <a:t>great maritime </a:t>
            </a:r>
            <a:r>
              <a:rPr lang="en-GB" sz="2200" dirty="0"/>
              <a:t>nations be formed by a latitude or horizontal line, but rather by one </a:t>
            </a:r>
            <a:r>
              <a:rPr lang="en-GB" sz="2200" dirty="0" smtClean="0"/>
              <a:t>of longitude</a:t>
            </a:r>
            <a:r>
              <a:rPr lang="en-GB" sz="2200" dirty="0"/>
              <a:t>, vertically, drawn 370° west of the Cape Verde </a:t>
            </a:r>
            <a:r>
              <a:rPr lang="en-GB" sz="2200" dirty="0" smtClean="0"/>
              <a:t>Islands. Historians </a:t>
            </a:r>
            <a:r>
              <a:rPr lang="en-GB" sz="2200" dirty="0"/>
              <a:t>have argued over the reasons why the Portuguese insisted </a:t>
            </a:r>
            <a:r>
              <a:rPr lang="en-GB" sz="2200" dirty="0" smtClean="0"/>
              <a:t>on moving </a:t>
            </a:r>
            <a:r>
              <a:rPr lang="en-GB" sz="2200" dirty="0"/>
              <a:t>the line first proposed – through the Cape Verde Islands – much </a:t>
            </a:r>
            <a:r>
              <a:rPr lang="en-GB" sz="2200" dirty="0" smtClean="0"/>
              <a:t>further west</a:t>
            </a:r>
            <a:r>
              <a:rPr lang="en-GB" sz="2200" dirty="0"/>
              <a:t>, to a position apparently chosen arbitrarily, passing through </a:t>
            </a:r>
            <a:r>
              <a:rPr lang="en-GB" sz="2200" dirty="0" smtClean="0"/>
              <a:t>uncharted ocean</a:t>
            </a:r>
            <a:r>
              <a:rPr lang="en-GB" sz="2200" dirty="0"/>
              <a:t>. </a:t>
            </a: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 smtClean="0"/>
              <a:t>Some </a:t>
            </a:r>
            <a:r>
              <a:rPr lang="en-GB" sz="2200" dirty="0"/>
              <a:t>have argued that the Portuguese already knew of the existence </a:t>
            </a:r>
            <a:r>
              <a:rPr lang="en-GB" sz="2200" dirty="0" smtClean="0"/>
              <a:t>of land </a:t>
            </a:r>
            <a:r>
              <a:rPr lang="en-GB" sz="2200" dirty="0"/>
              <a:t>east of the dividing longitude in the region of north-eastern Brazil, </a:t>
            </a:r>
            <a:r>
              <a:rPr lang="en-GB" sz="2200" dirty="0" smtClean="0"/>
              <a:t>although they </a:t>
            </a:r>
            <a:r>
              <a:rPr lang="en-GB" sz="2200" dirty="0"/>
              <a:t>chose to keep the matter </a:t>
            </a:r>
            <a:r>
              <a:rPr lang="en-GB" sz="2200" dirty="0" smtClean="0"/>
              <a:t>secret”</a:t>
            </a:r>
          </a:p>
          <a:p>
            <a:pPr marL="0" indent="0" algn="r">
              <a:buNone/>
            </a:pPr>
            <a:r>
              <a:rPr lang="pt-PT" b="1" dirty="0" smtClean="0"/>
              <a:t>(Saraiva, 1997, p.41)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18570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622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Maritime expansion: </a:t>
            </a:r>
            <a:r>
              <a:rPr lang="pt-PT" sz="3200" b="1" dirty="0"/>
              <a:t>Vasco da Gama reaches India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087" y="905344"/>
            <a:ext cx="11938129" cy="604318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/>
              <a:t>“Vasco da Gama, the second son of a provincial official who had been</a:t>
            </a:r>
          </a:p>
          <a:p>
            <a:pPr marL="0" indent="0" algn="just">
              <a:buNone/>
            </a:pPr>
            <a:r>
              <a:rPr lang="en-GB" sz="2200" dirty="0"/>
              <a:t>employed by Dom </a:t>
            </a:r>
            <a:r>
              <a:rPr lang="en-GB" sz="2200" dirty="0" err="1"/>
              <a:t>Afonso</a:t>
            </a:r>
            <a:r>
              <a:rPr lang="en-GB" sz="2200" dirty="0"/>
              <a:t> V and had become governor of </a:t>
            </a:r>
            <a:r>
              <a:rPr lang="en-GB" sz="2200" dirty="0" err="1"/>
              <a:t>Sines</a:t>
            </a:r>
            <a:r>
              <a:rPr lang="en-GB" sz="2200" dirty="0"/>
              <a:t>. It was the first</a:t>
            </a:r>
          </a:p>
          <a:p>
            <a:pPr marL="0" indent="0" algn="just">
              <a:buNone/>
            </a:pPr>
            <a:r>
              <a:rPr lang="en-GB" sz="2200" dirty="0"/>
              <a:t>time a member of the minor bureaucratic élite had directed a voyage of</a:t>
            </a:r>
          </a:p>
          <a:p>
            <a:pPr marL="0" indent="0" algn="just">
              <a:buNone/>
            </a:pPr>
            <a:r>
              <a:rPr lang="en-GB" sz="2200" dirty="0"/>
              <a:t>discovery.</a:t>
            </a:r>
          </a:p>
          <a:p>
            <a:pPr marL="0" indent="0" algn="just">
              <a:buNone/>
            </a:pPr>
            <a:endParaRPr lang="en-GB" sz="2200" dirty="0" smtClean="0"/>
          </a:p>
          <a:p>
            <a:pPr marL="0" indent="0" algn="just">
              <a:buNone/>
            </a:pPr>
            <a:r>
              <a:rPr lang="en-GB" sz="2200" dirty="0" smtClean="0"/>
              <a:t>The </a:t>
            </a:r>
            <a:r>
              <a:rPr lang="en-GB" sz="2200" dirty="0"/>
              <a:t>flotilla set out from the Tagus estuary on 8 July 1497. da Gama’s ship’s</a:t>
            </a:r>
          </a:p>
          <a:p>
            <a:pPr marL="0" indent="0" algn="just">
              <a:buNone/>
            </a:pPr>
            <a:r>
              <a:rPr lang="en-GB" sz="2200" dirty="0"/>
              <a:t>log has survived, authenticating the route followed. Once the fleet had passed</a:t>
            </a:r>
          </a:p>
          <a:p>
            <a:pPr marL="0" indent="0" algn="just">
              <a:buNone/>
            </a:pPr>
            <a:r>
              <a:rPr lang="en-GB" sz="2200" dirty="0"/>
              <a:t>the Cape Verde Islands, it tacked west, sailing close to the Brazilian coast</a:t>
            </a:r>
          </a:p>
          <a:p>
            <a:pPr marL="0" indent="0" algn="just">
              <a:buNone/>
            </a:pPr>
            <a:r>
              <a:rPr lang="en-GB" sz="2200" dirty="0"/>
              <a:t>thereby profiting from prevailing winds and currents – previously explored by</a:t>
            </a:r>
          </a:p>
          <a:p>
            <a:pPr marL="0" indent="0" algn="just">
              <a:buNone/>
            </a:pPr>
            <a:r>
              <a:rPr lang="en-GB" sz="2200" dirty="0"/>
              <a:t>Portuguese navigations – before bearing south-east to round the Cape of Good</a:t>
            </a:r>
          </a:p>
          <a:p>
            <a:pPr marL="0" indent="0" algn="just">
              <a:buNone/>
            </a:pPr>
            <a:r>
              <a:rPr lang="en-GB" sz="2200" dirty="0"/>
              <a:t>Hope. Not until 20 May the following year did da Gama cast anchor at Calicut,</a:t>
            </a:r>
          </a:p>
          <a:p>
            <a:pPr marL="0" indent="0" algn="just">
              <a:buNone/>
            </a:pPr>
            <a:r>
              <a:rPr lang="en-GB" sz="2200" dirty="0"/>
              <a:t>one of the largest emporiums of India</a:t>
            </a:r>
            <a:r>
              <a:rPr lang="en-GB" sz="2200" dirty="0" smtClean="0"/>
              <a:t>.”</a:t>
            </a:r>
          </a:p>
          <a:p>
            <a:pPr marL="0" indent="0" algn="r">
              <a:buNone/>
            </a:pPr>
            <a:r>
              <a:rPr lang="pt-PT" b="1" dirty="0" smtClean="0"/>
              <a:t>(Saraiva, 1997, p.41)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692553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1223</Words>
  <Application>Microsoft Office PowerPoint</Application>
  <PresentationFormat>Widescreen</PresentationFormat>
  <Paragraphs>102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Portuguese in North Africa</vt:lpstr>
      <vt:lpstr>Maritime expansion</vt:lpstr>
      <vt:lpstr>Maritime expansion: The Canaries</vt:lpstr>
      <vt:lpstr>Maritime expansion: Madeira, Porto Santo and the Azores</vt:lpstr>
      <vt:lpstr>Maritime expansion: The African coast explored</vt:lpstr>
      <vt:lpstr>Maritime expansion: Columbus and the Treaty of Tordesillas</vt:lpstr>
      <vt:lpstr>Maritime expansion: Vasco da Gama reaches India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14</cp:revision>
  <dcterms:created xsi:type="dcterms:W3CDTF">2018-11-18T11:57:52Z</dcterms:created>
  <dcterms:modified xsi:type="dcterms:W3CDTF">2018-11-18T14:08:46Z</dcterms:modified>
</cp:coreProperties>
</file>