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70" r:id="rId4"/>
    <p:sldId id="269" r:id="rId5"/>
    <p:sldId id="265" r:id="rId6"/>
    <p:sldId id="262" r:id="rId7"/>
    <p:sldId id="27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9.10.2018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9.10.2018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9</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a:xfrm>
            <a:off x="899592" y="3886200"/>
            <a:ext cx="7344816" cy="1752600"/>
          </a:xfrm>
        </p:spPr>
        <p:txBody>
          <a:bodyPr>
            <a:noAutofit/>
          </a:bodyPr>
          <a:lstStyle/>
          <a:p>
            <a:r>
              <a:rPr lang="tr-TR" sz="3100" dirty="0" smtClean="0">
                <a:latin typeface="Bell MT" pitchFamily="18" charset="0"/>
                <a:cs typeface="Andalus" pitchFamily="18" charset="-78"/>
              </a:rPr>
              <a:t>Yaşam Hikayelerini ve Tarihlerini Toplama - Yarı-Yapılandırılmış Mülakatlar </a:t>
            </a:r>
            <a:r>
              <a:rPr lang="tr-TR" sz="3100" dirty="0" smtClean="0">
                <a:latin typeface="Bell MT" pitchFamily="18" charset="0"/>
                <a:cs typeface="Andalus" pitchFamily="18" charset="-78"/>
              </a:rPr>
              <a:t>II: </a:t>
            </a:r>
            <a:r>
              <a:rPr lang="tr-TR" sz="3100" dirty="0" smtClean="0">
                <a:latin typeface="Bell MT" pitchFamily="18" charset="0"/>
                <a:cs typeface="Andalus" pitchFamily="18" charset="-78"/>
              </a:rPr>
              <a:t>Ankara’da Gündelik Hayat ve Yemek</a:t>
            </a:r>
            <a:endParaRPr lang="tr-TR" sz="31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anose="02020503060305020303" pitchFamily="18" charset="0"/>
              </a:rPr>
              <a:t>Y</a:t>
            </a:r>
            <a:r>
              <a:rPr lang="tr-TR" sz="2400" dirty="0" smtClean="0">
                <a:latin typeface="Bell MT" panose="02020503060305020303" pitchFamily="18" charset="0"/>
              </a:rPr>
              <a:t>arı </a:t>
            </a:r>
            <a:r>
              <a:rPr lang="tr-TR" sz="2400" dirty="0" smtClean="0">
                <a:latin typeface="Bell MT" panose="02020503060305020303" pitchFamily="18" charset="0"/>
              </a:rPr>
              <a:t>yapılandırılmış derinlemesine mülakatlara ve bunun farklı uygulama biçimlerine </a:t>
            </a:r>
            <a:r>
              <a:rPr lang="tr-TR" sz="2400" dirty="0" smtClean="0">
                <a:latin typeface="Bell MT" panose="02020503060305020303" pitchFamily="18" charset="0"/>
              </a:rPr>
              <a:t>döndüğümüz bu ikinci haftada </a:t>
            </a:r>
            <a:r>
              <a:rPr lang="tr-TR" sz="2400" dirty="0" smtClean="0">
                <a:latin typeface="Bell MT" panose="02020503060305020303" pitchFamily="18" charset="0"/>
              </a:rPr>
              <a:t>m</a:t>
            </a:r>
            <a:r>
              <a:rPr lang="en-GB" sz="2400" dirty="0" err="1" smtClean="0">
                <a:latin typeface="Bell MT" panose="02020503060305020303" pitchFamily="18" charset="0"/>
              </a:rPr>
              <a:t>ülakat</a:t>
            </a:r>
            <a:r>
              <a:rPr lang="en-GB" sz="2400" dirty="0" smtClean="0">
                <a:latin typeface="Bell MT" panose="02020503060305020303" pitchFamily="18" charset="0"/>
              </a:rPr>
              <a:t> </a:t>
            </a:r>
            <a:r>
              <a:rPr lang="en-GB" sz="2400" dirty="0" err="1" smtClean="0">
                <a:latin typeface="Bell MT" panose="02020503060305020303" pitchFamily="18" charset="0"/>
              </a:rPr>
              <a:t>notları</a:t>
            </a:r>
            <a:r>
              <a:rPr lang="en-GB" sz="2400" dirty="0" smtClean="0">
                <a:latin typeface="Bell MT" panose="02020503060305020303" pitchFamily="18" charset="0"/>
              </a:rPr>
              <a:t> </a:t>
            </a:r>
            <a:r>
              <a:rPr lang="en-GB" sz="2400" dirty="0" err="1" smtClean="0">
                <a:latin typeface="Bell MT" panose="02020503060305020303" pitchFamily="18" charset="0"/>
              </a:rPr>
              <a:t>yazma</a:t>
            </a:r>
            <a:r>
              <a:rPr lang="en-GB" sz="2400" dirty="0" smtClean="0">
                <a:latin typeface="Bell MT" panose="02020503060305020303" pitchFamily="18" charset="0"/>
              </a:rPr>
              <a:t> </a:t>
            </a:r>
            <a:r>
              <a:rPr lang="en-GB" sz="2400" dirty="0" err="1" smtClean="0">
                <a:latin typeface="Bell MT" panose="02020503060305020303" pitchFamily="18" charset="0"/>
              </a:rPr>
              <a:t>ve</a:t>
            </a:r>
            <a:r>
              <a:rPr lang="en-GB" sz="2400" dirty="0" smtClean="0">
                <a:latin typeface="Bell MT" panose="02020503060305020303" pitchFamily="18" charset="0"/>
              </a:rPr>
              <a:t> </a:t>
            </a:r>
            <a:r>
              <a:rPr lang="tr-TR" sz="2400" dirty="0" smtClean="0">
                <a:latin typeface="Bell MT" panose="02020503060305020303" pitchFamily="18" charset="0"/>
              </a:rPr>
              <a:t>konuşulan</a:t>
            </a:r>
            <a:r>
              <a:rPr lang="en-GB" sz="2400" dirty="0" smtClean="0">
                <a:latin typeface="Bell MT" panose="02020503060305020303" pitchFamily="18" charset="0"/>
              </a:rPr>
              <a:t> </a:t>
            </a:r>
            <a:r>
              <a:rPr lang="en-GB" sz="2400" dirty="0" err="1" smtClean="0">
                <a:latin typeface="Bell MT" panose="02020503060305020303" pitchFamily="18" charset="0"/>
              </a:rPr>
              <a:t>informantla</a:t>
            </a:r>
            <a:r>
              <a:rPr lang="en-GB" sz="2400" dirty="0" smtClean="0">
                <a:latin typeface="Bell MT" panose="02020503060305020303" pitchFamily="18" charset="0"/>
              </a:rPr>
              <a:t> </a:t>
            </a:r>
            <a:r>
              <a:rPr lang="en-GB" sz="2400" dirty="0" err="1" smtClean="0">
                <a:latin typeface="Bell MT" panose="02020503060305020303" pitchFamily="18" charset="0"/>
              </a:rPr>
              <a:t>ilgili</a:t>
            </a:r>
            <a:r>
              <a:rPr lang="en-GB" sz="2400" dirty="0" smtClean="0">
                <a:latin typeface="Bell MT" panose="02020503060305020303" pitchFamily="18" charset="0"/>
              </a:rPr>
              <a:t> </a:t>
            </a:r>
            <a:r>
              <a:rPr lang="en-GB" sz="2400" dirty="0" err="1" smtClean="0">
                <a:latin typeface="Bell MT" panose="02020503060305020303" pitchFamily="18" charset="0"/>
              </a:rPr>
              <a:t>bir</a:t>
            </a:r>
            <a:r>
              <a:rPr lang="en-GB" sz="2400" dirty="0" smtClean="0">
                <a:latin typeface="Bell MT" panose="02020503060305020303" pitchFamily="18" charset="0"/>
              </a:rPr>
              <a:t> </a:t>
            </a:r>
            <a:r>
              <a:rPr lang="en-GB" sz="2400" dirty="0" err="1" smtClean="0">
                <a:latin typeface="Bell MT" panose="02020503060305020303" pitchFamily="18" charset="0"/>
              </a:rPr>
              <a:t>anlatı</a:t>
            </a:r>
            <a:r>
              <a:rPr lang="en-GB" sz="2400" dirty="0" smtClean="0">
                <a:latin typeface="Bell MT" panose="02020503060305020303" pitchFamily="18" charset="0"/>
              </a:rPr>
              <a:t> </a:t>
            </a:r>
            <a:r>
              <a:rPr lang="en-GB" sz="2400" dirty="0" err="1" smtClean="0">
                <a:latin typeface="Bell MT" panose="02020503060305020303" pitchFamily="18" charset="0"/>
              </a:rPr>
              <a:t>haline</a:t>
            </a:r>
            <a:r>
              <a:rPr lang="en-GB" sz="2400" dirty="0" smtClean="0">
                <a:latin typeface="Bell MT" panose="02020503060305020303" pitchFamily="18" charset="0"/>
              </a:rPr>
              <a:t> </a:t>
            </a:r>
            <a:r>
              <a:rPr lang="en-GB" sz="2400" dirty="0" err="1" smtClean="0">
                <a:latin typeface="Bell MT" panose="02020503060305020303" pitchFamily="18" charset="0"/>
              </a:rPr>
              <a:t>dönüştürme</a:t>
            </a:r>
            <a:r>
              <a:rPr lang="en-GB" sz="2400" dirty="0" smtClean="0">
                <a:latin typeface="Bell MT" panose="02020503060305020303" pitchFamily="18" charset="0"/>
              </a:rPr>
              <a:t> </a:t>
            </a:r>
            <a:r>
              <a:rPr lang="tr-TR" sz="2400" dirty="0" smtClean="0">
                <a:latin typeface="Bell MT" panose="02020503060305020303" pitchFamily="18" charset="0"/>
              </a:rPr>
              <a:t>üzerinde çalışacağız</a:t>
            </a:r>
            <a:r>
              <a:rPr lang="tr-TR" sz="2400" dirty="0" smtClean="0">
                <a:latin typeface="Bell MT" panose="02020503060305020303" pitchFamily="18" charset="0"/>
              </a:rPr>
              <a:t>.</a:t>
            </a:r>
          </a:p>
          <a:p>
            <a:r>
              <a:rPr lang="tr-TR" sz="2400" dirty="0" smtClean="0">
                <a:latin typeface="Bell MT" panose="02020503060305020303" pitchFamily="18" charset="0"/>
              </a:rPr>
              <a:t>Ayrıca bu defa mülakatlarımızı ses kayıt cihazına kaydetme ve kaydettiklerimizi deşifre etme alıştırmaları yapacağız. </a:t>
            </a:r>
            <a:endParaRPr lang="tr-TR" sz="2400" dirty="0" smtClean="0">
              <a:latin typeface="Bell MT" panose="02020503060305020303" pitchFamily="18" charset="0"/>
            </a:endParaRPr>
          </a:p>
          <a:p>
            <a:r>
              <a:rPr lang="tr-TR" sz="2400" dirty="0" smtClean="0">
                <a:latin typeface="Bell MT" panose="02020503060305020303" pitchFamily="18" charset="0"/>
              </a:rPr>
              <a:t>M</a:t>
            </a:r>
            <a:r>
              <a:rPr lang="en-GB" sz="2400" dirty="0" err="1" smtClean="0">
                <a:latin typeface="Bell MT" panose="02020503060305020303" pitchFamily="18" charset="0"/>
              </a:rPr>
              <a:t>ülakat</a:t>
            </a:r>
            <a:r>
              <a:rPr lang="en-GB" sz="2400" dirty="0" smtClean="0">
                <a:latin typeface="Bell MT" panose="02020503060305020303" pitchFamily="18" charset="0"/>
              </a:rPr>
              <a:t> </a:t>
            </a:r>
            <a:r>
              <a:rPr lang="en-GB" sz="2400" dirty="0" err="1" smtClean="0">
                <a:latin typeface="Bell MT" panose="02020503060305020303" pitchFamily="18" charset="0"/>
              </a:rPr>
              <a:t>notlarınızdan</a:t>
            </a:r>
            <a:r>
              <a:rPr lang="en-GB" sz="2400" dirty="0" smtClean="0">
                <a:latin typeface="Bell MT" panose="02020503060305020303" pitchFamily="18" charset="0"/>
              </a:rPr>
              <a:t> </a:t>
            </a:r>
            <a:r>
              <a:rPr lang="en-GB" sz="2400" dirty="0" err="1" smtClean="0">
                <a:latin typeface="Bell MT" panose="02020503060305020303" pitchFamily="18" charset="0"/>
              </a:rPr>
              <a:t>informantın</a:t>
            </a:r>
            <a:r>
              <a:rPr lang="en-GB" sz="2400" dirty="0" smtClean="0">
                <a:latin typeface="Bell MT" panose="02020503060305020303" pitchFamily="18" charset="0"/>
              </a:rPr>
              <a:t> </a:t>
            </a:r>
            <a:r>
              <a:rPr lang="en-GB" sz="2400" dirty="0" err="1" smtClean="0">
                <a:latin typeface="Bell MT" panose="02020503060305020303" pitchFamily="18" charset="0"/>
              </a:rPr>
              <a:t>söylediği</a:t>
            </a:r>
            <a:r>
              <a:rPr lang="en-GB" sz="2400" dirty="0" smtClean="0">
                <a:latin typeface="Bell MT" panose="02020503060305020303" pitchFamily="18" charset="0"/>
              </a:rPr>
              <a:t> </a:t>
            </a:r>
            <a:r>
              <a:rPr lang="en-GB" sz="2400" dirty="0" err="1" smtClean="0">
                <a:latin typeface="Bell MT" panose="02020503060305020303" pitchFamily="18" charset="0"/>
              </a:rPr>
              <a:t>bir</a:t>
            </a:r>
            <a:r>
              <a:rPr lang="en-GB" sz="2400" dirty="0" smtClean="0">
                <a:latin typeface="Bell MT" panose="02020503060305020303" pitchFamily="18" charset="0"/>
              </a:rPr>
              <a:t> </a:t>
            </a:r>
            <a:r>
              <a:rPr lang="en-GB" sz="2400" dirty="0" err="1" smtClean="0">
                <a:latin typeface="Bell MT" panose="02020503060305020303" pitchFamily="18" charset="0"/>
              </a:rPr>
              <a:t>kısmı</a:t>
            </a:r>
            <a:r>
              <a:rPr lang="en-GB" sz="2400" dirty="0" smtClean="0">
                <a:latin typeface="Bell MT" panose="02020503060305020303" pitchFamily="18" charset="0"/>
              </a:rPr>
              <a:t> </a:t>
            </a:r>
            <a:r>
              <a:rPr lang="en-GB" sz="2400" dirty="0" err="1" smtClean="0">
                <a:latin typeface="Bell MT" panose="02020503060305020303" pitchFamily="18" charset="0"/>
              </a:rPr>
              <a:t>direk</a:t>
            </a:r>
            <a:r>
              <a:rPr lang="tr-TR" sz="2400" dirty="0" smtClean="0">
                <a:latin typeface="Bell MT" panose="02020503060305020303" pitchFamily="18" charset="0"/>
              </a:rPr>
              <a:t>t</a:t>
            </a:r>
            <a:r>
              <a:rPr lang="en-GB" sz="2400" dirty="0" smtClean="0">
                <a:latin typeface="Bell MT" panose="02020503060305020303" pitchFamily="18" charset="0"/>
              </a:rPr>
              <a:t> </a:t>
            </a:r>
            <a:r>
              <a:rPr lang="en-GB" sz="2400" dirty="0" err="1" smtClean="0">
                <a:latin typeface="Bell MT" panose="02020503060305020303" pitchFamily="18" charset="0"/>
              </a:rPr>
              <a:t>alıntıla</a:t>
            </a:r>
            <a:r>
              <a:rPr lang="tr-TR" sz="2400" dirty="0" err="1" smtClean="0">
                <a:latin typeface="Bell MT" panose="02020503060305020303" pitchFamily="18" charset="0"/>
              </a:rPr>
              <a:t>ma</a:t>
            </a:r>
            <a:r>
              <a:rPr lang="en-GB" sz="2400" dirty="0" smtClean="0">
                <a:latin typeface="Bell MT" panose="02020503060305020303" pitchFamily="18" charset="0"/>
              </a:rPr>
              <a:t> </a:t>
            </a:r>
            <a:r>
              <a:rPr lang="en-GB" sz="2400" dirty="0" err="1" smtClean="0">
                <a:latin typeface="Bell MT" panose="02020503060305020303" pitchFamily="18" charset="0"/>
              </a:rPr>
              <a:t>veya</a:t>
            </a:r>
            <a:r>
              <a:rPr lang="en-GB" sz="2400" dirty="0" smtClean="0">
                <a:latin typeface="Bell MT" panose="02020503060305020303" pitchFamily="18" charset="0"/>
              </a:rPr>
              <a:t> </a:t>
            </a:r>
            <a:r>
              <a:rPr lang="en-GB" sz="2400" dirty="0" err="1" smtClean="0">
                <a:latin typeface="Bell MT" panose="02020503060305020303" pitchFamily="18" charset="0"/>
              </a:rPr>
              <a:t>anlamlı</a:t>
            </a:r>
            <a:r>
              <a:rPr lang="en-GB" sz="2400" dirty="0" smtClean="0">
                <a:latin typeface="Bell MT" panose="02020503060305020303" pitchFamily="18" charset="0"/>
              </a:rPr>
              <a:t> </a:t>
            </a:r>
            <a:r>
              <a:rPr lang="en-GB" sz="2400" dirty="0" err="1" smtClean="0">
                <a:latin typeface="Bell MT" panose="02020503060305020303" pitchFamily="18" charset="0"/>
              </a:rPr>
              <a:t>olduğunu</a:t>
            </a:r>
            <a:r>
              <a:rPr lang="en-GB" sz="2400" dirty="0" smtClean="0">
                <a:latin typeface="Bell MT" panose="02020503060305020303" pitchFamily="18" charset="0"/>
              </a:rPr>
              <a:t> </a:t>
            </a:r>
            <a:r>
              <a:rPr lang="en-GB" sz="2400" dirty="0" err="1" smtClean="0">
                <a:latin typeface="Bell MT" panose="02020503060305020303" pitchFamily="18" charset="0"/>
              </a:rPr>
              <a:t>düşündüğünüz</a:t>
            </a:r>
            <a:r>
              <a:rPr lang="en-GB" sz="2400" dirty="0" smtClean="0">
                <a:latin typeface="Bell MT" panose="02020503060305020303" pitchFamily="18" charset="0"/>
              </a:rPr>
              <a:t> </a:t>
            </a:r>
            <a:r>
              <a:rPr lang="en-GB" sz="2400" dirty="0" err="1" smtClean="0">
                <a:latin typeface="Bell MT" panose="02020503060305020303" pitchFamily="18" charset="0"/>
              </a:rPr>
              <a:t>bir</a:t>
            </a:r>
            <a:r>
              <a:rPr lang="en-GB" sz="2400" dirty="0" smtClean="0">
                <a:latin typeface="Bell MT" panose="02020503060305020303" pitchFamily="18" charset="0"/>
              </a:rPr>
              <a:t> </a:t>
            </a:r>
            <a:r>
              <a:rPr lang="en-GB" sz="2400" dirty="0" err="1" smtClean="0">
                <a:latin typeface="Bell MT" panose="02020503060305020303" pitchFamily="18" charset="0"/>
              </a:rPr>
              <a:t>parçayı</a:t>
            </a:r>
            <a:r>
              <a:rPr lang="en-GB" sz="2400" dirty="0" smtClean="0">
                <a:latin typeface="Bell MT" panose="02020503060305020303" pitchFamily="18" charset="0"/>
              </a:rPr>
              <a:t> </a:t>
            </a:r>
            <a:r>
              <a:rPr lang="en-GB" sz="2400" dirty="0" err="1" smtClean="0">
                <a:latin typeface="Bell MT" panose="02020503060305020303" pitchFamily="18" charset="0"/>
              </a:rPr>
              <a:t>özetleyerek</a:t>
            </a:r>
            <a:r>
              <a:rPr lang="en-GB" sz="2400" dirty="0" smtClean="0">
                <a:latin typeface="Bell MT" panose="02020503060305020303" pitchFamily="18" charset="0"/>
              </a:rPr>
              <a:t> </a:t>
            </a:r>
            <a:r>
              <a:rPr lang="en-GB" sz="2400" dirty="0" err="1" smtClean="0">
                <a:latin typeface="Bell MT" panose="02020503060305020303" pitchFamily="18" charset="0"/>
              </a:rPr>
              <a:t>ver</a:t>
            </a:r>
            <a:r>
              <a:rPr lang="tr-TR" sz="2400" dirty="0" err="1" smtClean="0">
                <a:latin typeface="Bell MT" panose="02020503060305020303" pitchFamily="18" charset="0"/>
              </a:rPr>
              <a:t>me</a:t>
            </a:r>
            <a:r>
              <a:rPr lang="tr-TR" sz="2400" dirty="0" smtClean="0">
                <a:latin typeface="Bell MT" panose="02020503060305020303" pitchFamily="18" charset="0"/>
              </a:rPr>
              <a:t>, mülakata dayalı alan notlarının yazımı için kritik önemdedir</a:t>
            </a:r>
            <a:r>
              <a:rPr lang="tr-TR" sz="2400" dirty="0" smtClean="0">
                <a:latin typeface="Bell MT" panose="02020503060305020303" pitchFamily="18" charset="0"/>
              </a:rPr>
              <a:t>.</a:t>
            </a:r>
            <a:endParaRPr lang="tr-TR" sz="2400" dirty="0" smtClean="0">
              <a:latin typeface="Bell MT" panose="020205030603050203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lstStyle/>
          <a:p>
            <a:r>
              <a:rPr lang="en-GB" sz="2400" dirty="0" smtClean="0">
                <a:latin typeface="Bell MT" panose="02020503060305020303" pitchFamily="18" charset="0"/>
              </a:rPr>
              <a:t>Bu </a:t>
            </a:r>
            <a:r>
              <a:rPr lang="en-GB" sz="2400" dirty="0" err="1" smtClean="0">
                <a:latin typeface="Bell MT" panose="02020503060305020303" pitchFamily="18" charset="0"/>
              </a:rPr>
              <a:t>kısımların</a:t>
            </a:r>
            <a:r>
              <a:rPr lang="en-GB" sz="2400" dirty="0" smtClean="0">
                <a:latin typeface="Bell MT" panose="02020503060305020303" pitchFamily="18" charset="0"/>
              </a:rPr>
              <a:t> </a:t>
            </a:r>
            <a:r>
              <a:rPr lang="en-GB" sz="2400" dirty="0" err="1" smtClean="0">
                <a:latin typeface="Bell MT" panose="02020503060305020303" pitchFamily="18" charset="0"/>
              </a:rPr>
              <a:t>veya</a:t>
            </a:r>
            <a:r>
              <a:rPr lang="en-GB" sz="2400" dirty="0" smtClean="0">
                <a:latin typeface="Bell MT" panose="02020503060305020303" pitchFamily="18" charset="0"/>
              </a:rPr>
              <a:t> </a:t>
            </a:r>
            <a:r>
              <a:rPr lang="en-GB" sz="2400" dirty="0" err="1" smtClean="0">
                <a:latin typeface="Bell MT" panose="02020503060305020303" pitchFamily="18" charset="0"/>
              </a:rPr>
              <a:t>alıntının</a:t>
            </a:r>
            <a:r>
              <a:rPr lang="en-GB" sz="2400" dirty="0" smtClean="0">
                <a:latin typeface="Bell MT" panose="02020503060305020303" pitchFamily="18" charset="0"/>
              </a:rPr>
              <a:t> </a:t>
            </a:r>
            <a:r>
              <a:rPr lang="en-GB" sz="2400" dirty="0" err="1" smtClean="0">
                <a:latin typeface="Bell MT" panose="02020503060305020303" pitchFamily="18" charset="0"/>
              </a:rPr>
              <a:t>neden</a:t>
            </a:r>
            <a:r>
              <a:rPr lang="en-GB" sz="2400" dirty="0" smtClean="0">
                <a:latin typeface="Bell MT" panose="02020503060305020303" pitchFamily="18" charset="0"/>
              </a:rPr>
              <a:t> </a:t>
            </a:r>
            <a:r>
              <a:rPr lang="en-GB" sz="2400" dirty="0" err="1" smtClean="0">
                <a:latin typeface="Bell MT" panose="02020503060305020303" pitchFamily="18" charset="0"/>
              </a:rPr>
              <a:t>orada</a:t>
            </a:r>
            <a:r>
              <a:rPr lang="en-GB" sz="2400" dirty="0" smtClean="0">
                <a:latin typeface="Bell MT" panose="02020503060305020303" pitchFamily="18" charset="0"/>
              </a:rPr>
              <a:t> </a:t>
            </a:r>
            <a:r>
              <a:rPr lang="en-GB" sz="2400" dirty="0" err="1" smtClean="0">
                <a:latin typeface="Bell MT" panose="02020503060305020303" pitchFamily="18" charset="0"/>
              </a:rPr>
              <a:t>olması</a:t>
            </a:r>
            <a:r>
              <a:rPr lang="en-GB" sz="2400" dirty="0" smtClean="0">
                <a:latin typeface="Bell MT" panose="02020503060305020303" pitchFamily="18" charset="0"/>
              </a:rPr>
              <a:t> </a:t>
            </a:r>
            <a:r>
              <a:rPr lang="en-GB" sz="2400" dirty="0" err="1" smtClean="0">
                <a:latin typeface="Bell MT" panose="02020503060305020303" pitchFamily="18" charset="0"/>
              </a:rPr>
              <a:t>gerektiğini</a:t>
            </a:r>
            <a:r>
              <a:rPr lang="en-GB" sz="2400" dirty="0" smtClean="0">
                <a:latin typeface="Bell MT" panose="02020503060305020303" pitchFamily="18" charset="0"/>
              </a:rPr>
              <a:t>, informant </a:t>
            </a:r>
            <a:r>
              <a:rPr lang="en-GB" sz="2400" dirty="0" err="1" smtClean="0">
                <a:latin typeface="Bell MT" panose="02020503060305020303" pitchFamily="18" charset="0"/>
              </a:rPr>
              <a:t>ile</a:t>
            </a:r>
            <a:r>
              <a:rPr lang="en-GB" sz="2400" dirty="0" smtClean="0">
                <a:latin typeface="Bell MT" panose="02020503060305020303" pitchFamily="18" charset="0"/>
              </a:rPr>
              <a:t> </a:t>
            </a:r>
            <a:r>
              <a:rPr lang="en-GB" sz="2400" dirty="0" err="1" smtClean="0">
                <a:latin typeface="Bell MT" panose="02020503060305020303" pitchFamily="18" charset="0"/>
              </a:rPr>
              <a:t>ilgili</a:t>
            </a:r>
            <a:r>
              <a:rPr lang="en-GB" sz="2400" dirty="0" smtClean="0">
                <a:latin typeface="Bell MT" panose="02020503060305020303" pitchFamily="18" charset="0"/>
              </a:rPr>
              <a:t> </a:t>
            </a:r>
            <a:r>
              <a:rPr lang="en-GB" sz="2400" dirty="0" err="1" smtClean="0">
                <a:latin typeface="Bell MT" panose="02020503060305020303" pitchFamily="18" charset="0"/>
              </a:rPr>
              <a:t>neyi</a:t>
            </a:r>
            <a:r>
              <a:rPr lang="en-GB" sz="2400" dirty="0" smtClean="0">
                <a:latin typeface="Bell MT" panose="02020503060305020303" pitchFamily="18" charset="0"/>
              </a:rPr>
              <a:t> </a:t>
            </a:r>
            <a:r>
              <a:rPr lang="en-GB" sz="2400" dirty="0" err="1" smtClean="0">
                <a:latin typeface="Bell MT" panose="02020503060305020303" pitchFamily="18" charset="0"/>
              </a:rPr>
              <a:t>yansıttığını</a:t>
            </a:r>
            <a:r>
              <a:rPr lang="en-GB" sz="2400" dirty="0" smtClean="0">
                <a:latin typeface="Bell MT" panose="02020503060305020303" pitchFamily="18" charset="0"/>
              </a:rPr>
              <a:t> </a:t>
            </a:r>
            <a:r>
              <a:rPr lang="en-GB" sz="2400" dirty="0" err="1" smtClean="0">
                <a:latin typeface="Bell MT" panose="02020503060305020303" pitchFamily="18" charset="0"/>
              </a:rPr>
              <a:t>ve</a:t>
            </a:r>
            <a:r>
              <a:rPr lang="en-GB" sz="2400" dirty="0" smtClean="0">
                <a:latin typeface="Bell MT" panose="02020503060305020303" pitchFamily="18" charset="0"/>
              </a:rPr>
              <a:t> size </a:t>
            </a:r>
            <a:r>
              <a:rPr lang="en-GB" sz="2400" dirty="0" err="1" smtClean="0">
                <a:latin typeface="Bell MT" panose="02020503060305020303" pitchFamily="18" charset="0"/>
              </a:rPr>
              <a:t>ilginç</a:t>
            </a:r>
            <a:r>
              <a:rPr lang="en-GB" sz="2400" dirty="0" smtClean="0">
                <a:latin typeface="Bell MT" panose="02020503060305020303" pitchFamily="18" charset="0"/>
              </a:rPr>
              <a:t> </a:t>
            </a:r>
            <a:r>
              <a:rPr lang="en-GB" sz="2400" dirty="0" err="1" smtClean="0">
                <a:latin typeface="Bell MT" panose="02020503060305020303" pitchFamily="18" charset="0"/>
              </a:rPr>
              <a:t>gelme</a:t>
            </a:r>
            <a:r>
              <a:rPr lang="en-GB" sz="2400" dirty="0" smtClean="0">
                <a:latin typeface="Bell MT" panose="02020503060305020303" pitchFamily="18" charset="0"/>
              </a:rPr>
              <a:t> </a:t>
            </a:r>
            <a:r>
              <a:rPr lang="en-GB" sz="2400" dirty="0" err="1" smtClean="0">
                <a:latin typeface="Bell MT" panose="02020503060305020303" pitchFamily="18" charset="0"/>
              </a:rPr>
              <a:t>nedenini</a:t>
            </a:r>
            <a:r>
              <a:rPr lang="en-GB" sz="2400" dirty="0" smtClean="0">
                <a:latin typeface="Bell MT" panose="02020503060305020303" pitchFamily="18" charset="0"/>
              </a:rPr>
              <a:t> </a:t>
            </a:r>
            <a:r>
              <a:rPr lang="en-GB" sz="2400" dirty="0" err="1" smtClean="0">
                <a:latin typeface="Bell MT" panose="02020503060305020303" pitchFamily="18" charset="0"/>
              </a:rPr>
              <a:t>devamlı</a:t>
            </a:r>
            <a:r>
              <a:rPr lang="en-GB" sz="2400" dirty="0" smtClean="0">
                <a:latin typeface="Bell MT" panose="02020503060305020303" pitchFamily="18" charset="0"/>
              </a:rPr>
              <a:t> </a:t>
            </a:r>
            <a:r>
              <a:rPr lang="en-GB" sz="2400" dirty="0" err="1" smtClean="0">
                <a:latin typeface="Bell MT" panose="02020503060305020303" pitchFamily="18" charset="0"/>
              </a:rPr>
              <a:t>aklınızda</a:t>
            </a:r>
            <a:r>
              <a:rPr lang="en-GB" sz="2400" dirty="0" smtClean="0">
                <a:latin typeface="Bell MT" panose="02020503060305020303" pitchFamily="18" charset="0"/>
              </a:rPr>
              <a:t> </a:t>
            </a:r>
            <a:r>
              <a:rPr lang="en-GB" sz="2400" dirty="0" err="1" smtClean="0">
                <a:latin typeface="Bell MT" panose="02020503060305020303" pitchFamily="18" charset="0"/>
              </a:rPr>
              <a:t>tutun</a:t>
            </a:r>
            <a:r>
              <a:rPr lang="en-GB" sz="2400" dirty="0" smtClean="0">
                <a:latin typeface="Bell MT" panose="02020503060305020303" pitchFamily="18" charset="0"/>
              </a:rPr>
              <a:t> </a:t>
            </a:r>
            <a:r>
              <a:rPr lang="en-GB" sz="2400" dirty="0" err="1" smtClean="0">
                <a:latin typeface="Bell MT" panose="02020503060305020303" pitchFamily="18" charset="0"/>
              </a:rPr>
              <a:t>ve</a:t>
            </a:r>
            <a:r>
              <a:rPr lang="en-GB" sz="2400" dirty="0" smtClean="0">
                <a:latin typeface="Bell MT" panose="02020503060305020303" pitchFamily="18" charset="0"/>
              </a:rPr>
              <a:t> </a:t>
            </a:r>
            <a:r>
              <a:rPr lang="en-GB" sz="2400" dirty="0" err="1" smtClean="0">
                <a:latin typeface="Bell MT" panose="02020503060305020303" pitchFamily="18" charset="0"/>
              </a:rPr>
              <a:t>anlatıya</a:t>
            </a:r>
            <a:r>
              <a:rPr lang="en-GB" sz="2400" dirty="0" smtClean="0">
                <a:latin typeface="Bell MT" panose="02020503060305020303" pitchFamily="18" charset="0"/>
              </a:rPr>
              <a:t> </a:t>
            </a:r>
            <a:r>
              <a:rPr lang="en-GB" sz="2400" dirty="0" err="1" smtClean="0">
                <a:latin typeface="Bell MT" panose="02020503060305020303" pitchFamily="18" charset="0"/>
              </a:rPr>
              <a:t>yerleştirin</a:t>
            </a:r>
            <a:r>
              <a:rPr lang="en-GB" sz="2400" dirty="0" smtClean="0">
                <a:latin typeface="Bell MT" panose="02020503060305020303" pitchFamily="18" charset="0"/>
              </a:rPr>
              <a:t>. </a:t>
            </a:r>
            <a:r>
              <a:rPr lang="en-GB" sz="2400" dirty="0" err="1" smtClean="0">
                <a:latin typeface="Bell MT" panose="02020503060305020303" pitchFamily="18" charset="0"/>
              </a:rPr>
              <a:t>Unutmayın</a:t>
            </a:r>
            <a:r>
              <a:rPr lang="en-GB" sz="2400" dirty="0" smtClean="0">
                <a:latin typeface="Bell MT" panose="02020503060305020303" pitchFamily="18" charset="0"/>
              </a:rPr>
              <a:t> </a:t>
            </a:r>
            <a:r>
              <a:rPr lang="en-GB" sz="2400" dirty="0" err="1" smtClean="0">
                <a:latin typeface="Bell MT" panose="02020503060305020303" pitchFamily="18" charset="0"/>
              </a:rPr>
              <a:t>mülakat</a:t>
            </a:r>
            <a:r>
              <a:rPr lang="en-GB" sz="2400" dirty="0" smtClean="0">
                <a:latin typeface="Bell MT" panose="02020503060305020303" pitchFamily="18" charset="0"/>
              </a:rPr>
              <a:t> </a:t>
            </a:r>
            <a:r>
              <a:rPr lang="en-GB" sz="2400" dirty="0" err="1" smtClean="0">
                <a:latin typeface="Bell MT" panose="02020503060305020303" pitchFamily="18" charset="0"/>
              </a:rPr>
              <a:t>anlatısı</a:t>
            </a:r>
            <a:r>
              <a:rPr lang="en-GB" sz="2400" dirty="0" smtClean="0">
                <a:latin typeface="Bell MT" panose="02020503060305020303" pitchFamily="18" charset="0"/>
              </a:rPr>
              <a:t> </a:t>
            </a:r>
            <a:r>
              <a:rPr lang="en-GB" sz="2400" dirty="0" err="1" smtClean="0">
                <a:latin typeface="Bell MT" panose="02020503060305020303" pitchFamily="18" charset="0"/>
              </a:rPr>
              <a:t>yaratmanın</a:t>
            </a:r>
            <a:r>
              <a:rPr lang="en-GB" sz="2400" dirty="0" smtClean="0">
                <a:latin typeface="Bell MT" panose="02020503060305020303" pitchFamily="18" charset="0"/>
              </a:rPr>
              <a:t> (</a:t>
            </a:r>
            <a:r>
              <a:rPr lang="en-GB" sz="2400" dirty="0" err="1" smtClean="0">
                <a:latin typeface="Bell MT" panose="02020503060305020303" pitchFamily="18" charset="0"/>
              </a:rPr>
              <a:t>ve</a:t>
            </a:r>
            <a:r>
              <a:rPr lang="en-GB" sz="2400" dirty="0" smtClean="0">
                <a:latin typeface="Bell MT" panose="02020503060305020303" pitchFamily="18" charset="0"/>
              </a:rPr>
              <a:t> </a:t>
            </a:r>
            <a:r>
              <a:rPr lang="en-GB" sz="2400" dirty="0" err="1" smtClean="0">
                <a:latin typeface="Bell MT" panose="02020503060305020303" pitchFamily="18" charset="0"/>
              </a:rPr>
              <a:t>hatta</a:t>
            </a:r>
            <a:r>
              <a:rPr lang="en-GB" sz="2400" dirty="0" smtClean="0">
                <a:latin typeface="Bell MT" panose="02020503060305020303" pitchFamily="18" charset="0"/>
              </a:rPr>
              <a:t> </a:t>
            </a:r>
            <a:r>
              <a:rPr lang="en-GB" sz="2400" dirty="0" err="1" smtClean="0">
                <a:latin typeface="Bell MT" panose="02020503060305020303" pitchFamily="18" charset="0"/>
              </a:rPr>
              <a:t>alan</a:t>
            </a:r>
            <a:r>
              <a:rPr lang="en-GB" sz="2400" dirty="0" smtClean="0">
                <a:latin typeface="Bell MT" panose="02020503060305020303" pitchFamily="18" charset="0"/>
              </a:rPr>
              <a:t> </a:t>
            </a:r>
            <a:r>
              <a:rPr lang="en-GB" sz="2400" dirty="0" err="1" smtClean="0">
                <a:latin typeface="Bell MT" panose="02020503060305020303" pitchFamily="18" charset="0"/>
              </a:rPr>
              <a:t>notu</a:t>
            </a:r>
            <a:r>
              <a:rPr lang="en-GB" sz="2400" dirty="0" smtClean="0">
                <a:latin typeface="Bell MT" panose="02020503060305020303" pitchFamily="18" charset="0"/>
              </a:rPr>
              <a:t> </a:t>
            </a:r>
            <a:r>
              <a:rPr lang="en-GB" sz="2400" dirty="0" err="1" smtClean="0">
                <a:latin typeface="Bell MT" panose="02020503060305020303" pitchFamily="18" charset="0"/>
              </a:rPr>
              <a:t>yazmanın</a:t>
            </a:r>
            <a:r>
              <a:rPr lang="en-GB" sz="2400" dirty="0" smtClean="0">
                <a:latin typeface="Bell MT" panose="02020503060305020303" pitchFamily="18" charset="0"/>
              </a:rPr>
              <a:t>) en </a:t>
            </a:r>
            <a:r>
              <a:rPr lang="en-GB" sz="2400" dirty="0" err="1" smtClean="0">
                <a:latin typeface="Bell MT" panose="02020503060305020303" pitchFamily="18" charset="0"/>
              </a:rPr>
              <a:t>önemli</a:t>
            </a:r>
            <a:r>
              <a:rPr lang="en-GB" sz="2400" dirty="0" smtClean="0">
                <a:latin typeface="Bell MT" panose="02020503060305020303" pitchFamily="18" charset="0"/>
              </a:rPr>
              <a:t> </a:t>
            </a:r>
            <a:r>
              <a:rPr lang="en-GB" sz="2400" dirty="0" err="1" smtClean="0">
                <a:latin typeface="Bell MT" panose="02020503060305020303" pitchFamily="18" charset="0"/>
              </a:rPr>
              <a:t>kısmını</a:t>
            </a:r>
            <a:r>
              <a:rPr lang="en-GB" sz="2400" dirty="0" smtClean="0">
                <a:latin typeface="Bell MT" panose="02020503060305020303" pitchFamily="18" charset="0"/>
              </a:rPr>
              <a:t> </a:t>
            </a:r>
            <a:r>
              <a:rPr lang="en-GB" sz="2400" dirty="0" err="1" smtClean="0">
                <a:latin typeface="Bell MT" panose="02020503060305020303" pitchFamily="18" charset="0"/>
              </a:rPr>
              <a:t>bu</a:t>
            </a:r>
            <a:r>
              <a:rPr lang="en-GB" sz="2400" dirty="0" smtClean="0">
                <a:latin typeface="Bell MT" panose="02020503060305020303" pitchFamily="18" charset="0"/>
              </a:rPr>
              <a:t> </a:t>
            </a:r>
            <a:r>
              <a:rPr lang="en-GB" sz="2400" dirty="0" err="1" smtClean="0">
                <a:latin typeface="Bell MT" panose="02020503060305020303" pitchFamily="18" charset="0"/>
              </a:rPr>
              <a:t>alıntılama</a:t>
            </a:r>
            <a:r>
              <a:rPr lang="en-GB" sz="2400" dirty="0" smtClean="0">
                <a:latin typeface="Bell MT" panose="02020503060305020303" pitchFamily="18" charset="0"/>
              </a:rPr>
              <a:t> </a:t>
            </a:r>
            <a:r>
              <a:rPr lang="en-GB" sz="2400" dirty="0" err="1" smtClean="0">
                <a:latin typeface="Bell MT" panose="02020503060305020303" pitchFamily="18" charset="0"/>
              </a:rPr>
              <a:t>veya</a:t>
            </a:r>
            <a:r>
              <a:rPr lang="en-GB" sz="2400" dirty="0" smtClean="0">
                <a:latin typeface="Bell MT" panose="02020503060305020303" pitchFamily="18" charset="0"/>
              </a:rPr>
              <a:t> </a:t>
            </a:r>
            <a:r>
              <a:rPr lang="en-GB" sz="2400" dirty="0" err="1" smtClean="0">
                <a:latin typeface="Bell MT" panose="02020503060305020303" pitchFamily="18" charset="0"/>
              </a:rPr>
              <a:t>aktarma</a:t>
            </a:r>
            <a:r>
              <a:rPr lang="en-GB" sz="2400" dirty="0" smtClean="0">
                <a:latin typeface="Bell MT" panose="02020503060305020303" pitchFamily="18" charset="0"/>
              </a:rPr>
              <a:t> </a:t>
            </a:r>
            <a:r>
              <a:rPr lang="en-GB" sz="2400" dirty="0" err="1" smtClean="0">
                <a:latin typeface="Bell MT" panose="02020503060305020303" pitchFamily="18" charset="0"/>
              </a:rPr>
              <a:t>aktivitesi</a:t>
            </a:r>
            <a:r>
              <a:rPr lang="en-GB" sz="2400" dirty="0" smtClean="0">
                <a:latin typeface="Bell MT" panose="02020503060305020303" pitchFamily="18" charset="0"/>
              </a:rPr>
              <a:t> </a:t>
            </a:r>
            <a:r>
              <a:rPr lang="en-GB" sz="2400" dirty="0" err="1" smtClean="0">
                <a:latin typeface="Bell MT" panose="02020503060305020303" pitchFamily="18" charset="0"/>
              </a:rPr>
              <a:t>ve</a:t>
            </a:r>
            <a:r>
              <a:rPr lang="en-GB" sz="2400" dirty="0" smtClean="0">
                <a:latin typeface="Bell MT" panose="02020503060305020303" pitchFamily="18" charset="0"/>
              </a:rPr>
              <a:t> </a:t>
            </a:r>
            <a:r>
              <a:rPr lang="en-GB" sz="2400" dirty="0" err="1" smtClean="0">
                <a:latin typeface="Bell MT" panose="02020503060305020303" pitchFamily="18" charset="0"/>
              </a:rPr>
              <a:t>sizin</a:t>
            </a:r>
            <a:r>
              <a:rPr lang="en-GB" sz="2400" dirty="0" smtClean="0">
                <a:latin typeface="Bell MT" panose="02020503060305020303" pitchFamily="18" charset="0"/>
              </a:rPr>
              <a:t> </a:t>
            </a:r>
            <a:r>
              <a:rPr lang="en-GB" sz="2400" dirty="0" err="1" smtClean="0">
                <a:latin typeface="Bell MT" panose="02020503060305020303" pitchFamily="18" charset="0"/>
              </a:rPr>
              <a:t>bunu</a:t>
            </a:r>
            <a:r>
              <a:rPr lang="en-GB" sz="2400" dirty="0" smtClean="0">
                <a:latin typeface="Bell MT" panose="02020503060305020303" pitchFamily="18" charset="0"/>
              </a:rPr>
              <a:t> </a:t>
            </a:r>
            <a:r>
              <a:rPr lang="en-GB" sz="2400" dirty="0" err="1" smtClean="0">
                <a:latin typeface="Bell MT" panose="02020503060305020303" pitchFamily="18" charset="0"/>
              </a:rPr>
              <a:t>yaparken</a:t>
            </a:r>
            <a:r>
              <a:rPr lang="en-GB" sz="2400" dirty="0" smtClean="0">
                <a:latin typeface="Bell MT" panose="02020503060305020303" pitchFamily="18" charset="0"/>
              </a:rPr>
              <a:t> </a:t>
            </a:r>
            <a:r>
              <a:rPr lang="en-GB" sz="2400" dirty="0" err="1" smtClean="0">
                <a:latin typeface="Bell MT" panose="02020503060305020303" pitchFamily="18" charset="0"/>
              </a:rPr>
              <a:t>kafanızdaki</a:t>
            </a:r>
            <a:r>
              <a:rPr lang="en-GB" sz="2400" dirty="0" smtClean="0">
                <a:latin typeface="Bell MT" panose="02020503060305020303" pitchFamily="18" charset="0"/>
              </a:rPr>
              <a:t> </a:t>
            </a:r>
            <a:r>
              <a:rPr lang="en-GB" sz="2400" dirty="0" err="1" smtClean="0">
                <a:latin typeface="Bell MT" panose="02020503060305020303" pitchFamily="18" charset="0"/>
              </a:rPr>
              <a:t>motivasyonun</a:t>
            </a:r>
            <a:r>
              <a:rPr lang="en-GB" sz="2400" dirty="0" smtClean="0">
                <a:latin typeface="Bell MT" panose="02020503060305020303" pitchFamily="18" charset="0"/>
              </a:rPr>
              <a:t> </a:t>
            </a:r>
            <a:r>
              <a:rPr lang="en-GB" sz="2400" dirty="0" err="1" smtClean="0">
                <a:latin typeface="Bell MT" panose="02020503060305020303" pitchFamily="18" charset="0"/>
              </a:rPr>
              <a:t>açığa</a:t>
            </a:r>
            <a:r>
              <a:rPr lang="en-GB" sz="2400" dirty="0" smtClean="0">
                <a:latin typeface="Bell MT" panose="02020503060305020303" pitchFamily="18" charset="0"/>
              </a:rPr>
              <a:t> </a:t>
            </a:r>
            <a:r>
              <a:rPr lang="en-GB" sz="2400" dirty="0" err="1" smtClean="0">
                <a:latin typeface="Bell MT" panose="02020503060305020303" pitchFamily="18" charset="0"/>
              </a:rPr>
              <a:t>çıkar</a:t>
            </a:r>
            <a:r>
              <a:rPr lang="tr-TR" sz="2400" dirty="0" smtClean="0">
                <a:latin typeface="Bell MT" panose="02020503060305020303" pitchFamily="18" charset="0"/>
              </a:rPr>
              <a:t>t</a:t>
            </a:r>
            <a:r>
              <a:rPr lang="en-GB" sz="2400" dirty="0" err="1" smtClean="0">
                <a:latin typeface="Bell MT" panose="02020503060305020303" pitchFamily="18" charset="0"/>
              </a:rPr>
              <a:t>ılması</a:t>
            </a:r>
            <a:r>
              <a:rPr lang="en-GB" sz="2400" dirty="0" smtClean="0">
                <a:latin typeface="Bell MT" panose="02020503060305020303" pitchFamily="18" charset="0"/>
              </a:rPr>
              <a:t> </a:t>
            </a:r>
            <a:r>
              <a:rPr lang="en-GB" sz="2400" dirty="0" err="1" smtClean="0">
                <a:latin typeface="Bell MT" panose="02020503060305020303" pitchFamily="18" charset="0"/>
              </a:rPr>
              <a:t>oluşturur</a:t>
            </a:r>
            <a:r>
              <a:rPr lang="en-GB" sz="2400" dirty="0" smtClean="0">
                <a:latin typeface="Bell MT" panose="02020503060305020303" pitchFamily="18" charset="0"/>
              </a:rPr>
              <a:t>.</a:t>
            </a:r>
            <a:endParaRPr lang="tr-TR" sz="2400" dirty="0" smtClean="0">
              <a:latin typeface="Bell MT" panose="02020503060305020303" pitchFamily="18" charset="0"/>
            </a:endParaRPr>
          </a:p>
          <a:p>
            <a:endParaRPr lang="tr-TR" sz="2400" dirty="0" smtClean="0">
              <a:latin typeface="Bell MT" panose="02020503060305020303" pitchFamily="18" charset="0"/>
            </a:endParaRP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74940-50F1-4057-8D1E-F6C003B9F6DA}"/>
              </a:ext>
            </a:extLst>
          </p:cNvPr>
          <p:cNvSpPr>
            <a:spLocks noGrp="1"/>
          </p:cNvSpPr>
          <p:nvPr>
            <p:ph type="title"/>
          </p:nvPr>
        </p:nvSpPr>
        <p:spPr/>
        <p:txBody>
          <a:bodyPr/>
          <a:lstStyle/>
          <a:p>
            <a:r>
              <a:rPr lang="tr-TR" dirty="0">
                <a:latin typeface="Andalus" pitchFamily="18" charset="-78"/>
                <a:cs typeface="Andalus" pitchFamily="18" charset="-78"/>
              </a:rPr>
              <a:t>9</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Content Placeholder 2">
            <a:extLst>
              <a:ext uri="{FF2B5EF4-FFF2-40B4-BE49-F238E27FC236}">
                <a16:creationId xmlns:a16="http://schemas.microsoft.com/office/drawing/2014/main" xmlns="" id="{C989C00B-6970-4EE1-9A04-D57851096A35}"/>
              </a:ext>
            </a:extLst>
          </p:cNvPr>
          <p:cNvSpPr>
            <a:spLocks noGrp="1"/>
          </p:cNvSpPr>
          <p:nvPr>
            <p:ph idx="1"/>
          </p:nvPr>
        </p:nvSpPr>
        <p:spPr/>
        <p:txBody>
          <a:bodyPr>
            <a:normAutofit/>
          </a:bodyPr>
          <a:lstStyle/>
          <a:p>
            <a:r>
              <a:rPr lang="tr-TR" sz="2400" dirty="0">
                <a:latin typeface="Bell MT" panose="02020503060305020303" pitchFamily="18" charset="0"/>
              </a:rPr>
              <a:t>Bu hafta nitel veri analizine dair tartışma esnasında öne çıkan </a:t>
            </a:r>
            <a:r>
              <a:rPr lang="tr-TR" sz="2400" dirty="0" smtClean="0">
                <a:latin typeface="Bell MT" panose="02020503060305020303" pitchFamily="18" charset="0"/>
              </a:rPr>
              <a:t>noktalar:</a:t>
            </a:r>
            <a:endParaRPr lang="tr-TR" sz="2400" dirty="0">
              <a:latin typeface="Bell MT" panose="02020503060305020303" pitchFamily="18" charset="0"/>
            </a:endParaRPr>
          </a:p>
          <a:p>
            <a:r>
              <a:rPr lang="tr-TR" sz="2400" dirty="0" smtClean="0">
                <a:latin typeface="Bell MT" panose="02020503060305020303" pitchFamily="18" charset="0"/>
              </a:rPr>
              <a:t>Mülakata dayalı bir nitel araştırma ile </a:t>
            </a:r>
            <a:r>
              <a:rPr lang="tr-TR" sz="2400" dirty="0" err="1" smtClean="0">
                <a:latin typeface="Bell MT" panose="02020503060305020303" pitchFamily="18" charset="0"/>
              </a:rPr>
              <a:t>etnografik</a:t>
            </a:r>
            <a:r>
              <a:rPr lang="tr-TR" sz="2400" dirty="0" smtClean="0">
                <a:latin typeface="Bell MT" panose="02020503060305020303" pitchFamily="18" charset="0"/>
              </a:rPr>
              <a:t> bi</a:t>
            </a:r>
            <a:r>
              <a:rPr lang="tr-TR" sz="2400" dirty="0" smtClean="0">
                <a:latin typeface="Bell MT" panose="02020503060305020303" pitchFamily="18" charset="0"/>
              </a:rPr>
              <a:t>r araştırma arasındaki, başta bilgi vericinin (</a:t>
            </a:r>
            <a:r>
              <a:rPr lang="tr-TR" sz="2400" dirty="0" err="1" smtClean="0">
                <a:latin typeface="Bell MT" panose="02020503060305020303" pitchFamily="18" charset="0"/>
              </a:rPr>
              <a:t>informant</a:t>
            </a:r>
            <a:r>
              <a:rPr lang="tr-TR" sz="2400" dirty="0" smtClean="0">
                <a:latin typeface="Bell MT" panose="02020503060305020303" pitchFamily="18" charset="0"/>
              </a:rPr>
              <a:t>) konumlandırılması olmak üzere temel farklılıklar</a:t>
            </a:r>
          </a:p>
          <a:p>
            <a:r>
              <a:rPr lang="tr-TR" sz="2400" dirty="0" smtClean="0">
                <a:latin typeface="Bell MT" panose="02020503060305020303" pitchFamily="18" charset="0"/>
              </a:rPr>
              <a:t>Mülakata dayalı araştırma biçimleri ve bunların olası kullanım alanları</a:t>
            </a:r>
            <a:endParaRPr lang="tr-TR" sz="2400" dirty="0">
              <a:latin typeface="Bell MT" panose="02020503060305020303" pitchFamily="18" charset="0"/>
            </a:endParaRPr>
          </a:p>
        </p:txBody>
      </p:sp>
    </p:spTree>
    <p:extLst>
      <p:ext uri="{BB962C8B-B14F-4D97-AF65-F5344CB8AC3E}">
        <p14:creationId xmlns:p14="http://schemas.microsoft.com/office/powerpoint/2010/main" xmlns="" val="3929276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Ankara’da gündelik hayat ve yemek yemek teması etrafındaki </a:t>
            </a:r>
            <a:r>
              <a:rPr lang="tr-TR" sz="2400" dirty="0" smtClean="0">
                <a:latin typeface="Bell MT" panose="02020503060305020303" pitchFamily="18" charset="0"/>
              </a:rPr>
              <a:t>alıştırmalarımızın son evresinde mülakat soruları ve elimizde bulunan bir mülakat izlencesi ile çalışma pratiğine odaklanıyoruz.</a:t>
            </a:r>
            <a:endParaRPr lang="tr-TR" sz="2400" dirty="0">
              <a:latin typeface="Bell MT" panose="02020503060305020303" pitchFamily="18" charset="0"/>
            </a:endParaRPr>
          </a:p>
          <a:p>
            <a:r>
              <a:rPr lang="tr-TR" sz="2400" dirty="0" smtClean="0">
                <a:latin typeface="Bell MT" panose="02020503060305020303" pitchFamily="18" charset="0"/>
              </a:rPr>
              <a:t>Bu aşama aynı zamanda derinlemesine mülakatı sosyal antropolojinin sınırları içerisinde yeniden değerlendirmeye dönük arayışımın bir parçasını oluşturuyor. Bu manada, bilgi vericilerin cevap verme istek ve içtenliklerini arttırmaya dönük stratejiler geliştirmek ve diğer sosyal disiplinlerden farklı bir bilgi verici çerçevesi çizmenin yollarını arayacağız. </a:t>
            </a:r>
            <a:endParaRPr lang="tr-TR" sz="2400" dirty="0">
              <a:latin typeface="Bell MT" panose="02020503060305020303" pitchFamily="18" charset="0"/>
            </a:endParaRPr>
          </a:p>
        </p:txBody>
      </p:sp>
    </p:spTree>
    <p:extLst>
      <p:ext uri="{BB962C8B-B14F-4D97-AF65-F5344CB8AC3E}">
        <p14:creationId xmlns:p14="http://schemas.microsoft.com/office/powerpoint/2010/main" xmlns="" val="524502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CBEDD2-169B-4FA2-8290-0AB655937F85}"/>
              </a:ext>
            </a:extLst>
          </p:cNvPr>
          <p:cNvSpPr>
            <a:spLocks noGrp="1"/>
          </p:cNvSpPr>
          <p:nvPr>
            <p:ph type="title"/>
          </p:nvPr>
        </p:nvSpPr>
        <p:spPr/>
        <p:txBody>
          <a:bodyPr/>
          <a:lstStyle/>
          <a:p>
            <a:r>
              <a:rPr lang="tr-TR" dirty="0">
                <a:latin typeface="Andalus" pitchFamily="18" charset="-78"/>
                <a:cs typeface="Andalus" pitchFamily="18" charset="-78"/>
              </a:rPr>
              <a:t>9</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Content Placeholder 2">
            <a:extLst>
              <a:ext uri="{FF2B5EF4-FFF2-40B4-BE49-F238E27FC236}">
                <a16:creationId xmlns:a16="http://schemas.microsoft.com/office/drawing/2014/main" xmlns="" id="{547E0BBE-6C00-4121-B838-D339D51F746C}"/>
              </a:ext>
            </a:extLst>
          </p:cNvPr>
          <p:cNvSpPr>
            <a:spLocks noGrp="1"/>
          </p:cNvSpPr>
          <p:nvPr>
            <p:ph idx="1"/>
          </p:nvPr>
        </p:nvSpPr>
        <p:spPr/>
        <p:txBody>
          <a:bodyPr>
            <a:normAutofit/>
          </a:bodyPr>
          <a:lstStyle/>
          <a:p>
            <a:r>
              <a:rPr lang="tr-TR" sz="2400" dirty="0">
                <a:latin typeface="Bell MT" panose="02020503060305020303" pitchFamily="18" charset="0"/>
              </a:rPr>
              <a:t>Bir sonraki haftaya kadar yapmanız gereken ders dışı </a:t>
            </a:r>
            <a:r>
              <a:rPr lang="tr-TR" sz="2400" dirty="0" smtClean="0">
                <a:latin typeface="Bell MT" panose="02020503060305020303" pitchFamily="18" charset="0"/>
              </a:rPr>
              <a:t>alıştırmalar:</a:t>
            </a:r>
            <a:endParaRPr lang="tr-TR" sz="2400" dirty="0">
              <a:latin typeface="Bell MT" panose="02020503060305020303" pitchFamily="18" charset="0"/>
            </a:endParaRPr>
          </a:p>
          <a:p>
            <a:endParaRPr lang="tr-TR" sz="2400" dirty="0">
              <a:latin typeface="Bell MT" panose="02020503060305020303" pitchFamily="18" charset="0"/>
            </a:endParaRPr>
          </a:p>
          <a:p>
            <a:endParaRPr lang="tr-TR" sz="2400" dirty="0">
              <a:latin typeface="Bell MT" panose="02020503060305020303" pitchFamily="18" charset="0"/>
            </a:endParaRPr>
          </a:p>
        </p:txBody>
      </p:sp>
      <p:graphicFrame>
        <p:nvGraphicFramePr>
          <p:cNvPr id="5" name="Table 4">
            <a:extLst>
              <a:ext uri="{FF2B5EF4-FFF2-40B4-BE49-F238E27FC236}">
                <a16:creationId xmlns:a16="http://schemas.microsoft.com/office/drawing/2014/main" xmlns="" id="{46264FD1-49AB-4737-AC50-9283571F574F}"/>
              </a:ext>
            </a:extLst>
          </p:cNvPr>
          <p:cNvGraphicFramePr>
            <a:graphicFrameLocks noGrp="1"/>
          </p:cNvGraphicFramePr>
          <p:nvPr>
            <p:extLst>
              <p:ext uri="{D42A27DB-BD31-4B8C-83A1-F6EECF244321}">
                <p14:modId xmlns:p14="http://schemas.microsoft.com/office/powerpoint/2010/main" xmlns="" val="4194575669"/>
              </p:ext>
            </p:extLst>
          </p:nvPr>
        </p:nvGraphicFramePr>
        <p:xfrm>
          <a:off x="971600" y="2564904"/>
          <a:ext cx="7056784" cy="1463040"/>
        </p:xfrm>
        <a:graphic>
          <a:graphicData uri="http://schemas.openxmlformats.org/drawingml/2006/table">
            <a:tbl>
              <a:tblPr firstRow="1" bandRow="1">
                <a:tableStyleId>{5C22544A-7EE6-4342-B048-85BDC9FD1C3A}</a:tableStyleId>
              </a:tblPr>
              <a:tblGrid>
                <a:gridCol w="7056784">
                  <a:extLst>
                    <a:ext uri="{9D8B030D-6E8A-4147-A177-3AD203B41FA5}">
                      <a16:colId xmlns:a16="http://schemas.microsoft.com/office/drawing/2014/main" xmlns="" val="1453168357"/>
                    </a:ext>
                  </a:extLst>
                </a:gridCol>
              </a:tblGrid>
              <a:tr h="370840">
                <a:tc>
                  <a:txBody>
                    <a:bodyPr/>
                    <a:lstStyle/>
                    <a:p>
                      <a:r>
                        <a:rPr lang="en-GB" sz="1800" b="1" kern="1200" dirty="0" err="1" smtClean="0">
                          <a:solidFill>
                            <a:schemeClr val="lt1"/>
                          </a:solidFill>
                          <a:latin typeface="+mn-lt"/>
                          <a:ea typeface="+mn-ea"/>
                          <a:cs typeface="+mn-cs"/>
                        </a:rPr>
                        <a:t>Egzersiz</a:t>
                      </a:r>
                      <a:r>
                        <a:rPr lang="en-GB" sz="1800" b="1" kern="1200" dirty="0" smtClean="0">
                          <a:solidFill>
                            <a:schemeClr val="lt1"/>
                          </a:solidFill>
                          <a:latin typeface="+mn-lt"/>
                          <a:ea typeface="+mn-ea"/>
                          <a:cs typeface="+mn-cs"/>
                        </a:rPr>
                        <a:t> </a:t>
                      </a:r>
                      <a:r>
                        <a:rPr lang="tr-TR" sz="1800" b="1" kern="1200" dirty="0" smtClean="0">
                          <a:solidFill>
                            <a:schemeClr val="lt1"/>
                          </a:solidFill>
                          <a:latin typeface="+mn-lt"/>
                          <a:ea typeface="+mn-ea"/>
                          <a:cs typeface="+mn-cs"/>
                        </a:rPr>
                        <a:t>20</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Önceki</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gözlem</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mülakatlarınız</a:t>
                      </a:r>
                      <a:r>
                        <a:rPr lang="tr-TR" sz="1800" b="1" kern="1200" dirty="0" err="1" smtClean="0">
                          <a:solidFill>
                            <a:schemeClr val="lt1"/>
                          </a:solidFill>
                          <a:latin typeface="+mn-lt"/>
                          <a:ea typeface="+mn-ea"/>
                          <a:cs typeface="+mn-cs"/>
                        </a:rPr>
                        <a:t>ın</a:t>
                      </a:r>
                      <a:r>
                        <a:rPr lang="tr-TR" sz="1800" b="1" kern="1200" dirty="0" smtClean="0">
                          <a:solidFill>
                            <a:schemeClr val="lt1"/>
                          </a:solidFill>
                          <a:latin typeface="+mn-lt"/>
                          <a:ea typeface="+mn-ea"/>
                          <a:cs typeface="+mn-cs"/>
                        </a:rPr>
                        <a:t> tecrübesi ile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yapılandırılmış</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soru</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kağıdı</a:t>
                      </a:r>
                      <a:r>
                        <a:rPr lang="tr-TR" sz="1800" b="1" kern="1200" dirty="0" err="1" smtClean="0">
                          <a:solidFill>
                            <a:schemeClr val="lt1"/>
                          </a:solidFill>
                          <a:latin typeface="+mn-lt"/>
                          <a:ea typeface="+mn-ea"/>
                          <a:cs typeface="+mn-cs"/>
                        </a:rPr>
                        <a:t>nızı</a:t>
                      </a:r>
                      <a:r>
                        <a:rPr lang="tr-TR" sz="1800" b="1" kern="1200" baseline="0" dirty="0" smtClean="0">
                          <a:solidFill>
                            <a:schemeClr val="lt1"/>
                          </a:solidFill>
                          <a:latin typeface="+mn-lt"/>
                          <a:ea typeface="+mn-ea"/>
                          <a:cs typeface="+mn-cs"/>
                        </a:rPr>
                        <a:t> bir kişi üzerinde daha uygulayın. Bu defa konuşulanları ses kayıt cihazına kaydetmeye çalışın. Tabii izin alarak. Yani iznini alabildiğiniz bir kişi ile ses kayıt cihazına alınmış bir mülakat gerçekleştirin.</a:t>
                      </a:r>
                      <a:endParaRPr lang="tr-TR" sz="1800" b="1" kern="1200" dirty="0">
                        <a:solidFill>
                          <a:schemeClr val="lt1"/>
                        </a:solidFill>
                        <a:latin typeface="+mn-lt"/>
                        <a:ea typeface="+mn-ea"/>
                        <a:cs typeface="+mn-cs"/>
                      </a:endParaRPr>
                    </a:p>
                  </a:txBody>
                  <a:tcPr/>
                </a:tc>
                <a:extLst>
                  <a:ext uri="{0D108BD9-81ED-4DB2-BD59-A6C34878D82A}">
                    <a16:rowId xmlns:a16="http://schemas.microsoft.com/office/drawing/2014/main" xmlns="" val="3135295919"/>
                  </a:ext>
                </a:extLst>
              </a:tr>
            </a:tbl>
          </a:graphicData>
        </a:graphic>
      </p:graphicFrame>
      <p:graphicFrame>
        <p:nvGraphicFramePr>
          <p:cNvPr id="6" name="Content Placeholder 3">
            <a:extLst>
              <a:ext uri="{FF2B5EF4-FFF2-40B4-BE49-F238E27FC236}">
                <a16:creationId xmlns:a16="http://schemas.microsoft.com/office/drawing/2014/main" xmlns="" id="{34AE7ECC-510D-4CCF-BDE5-916ECD4FD746}"/>
              </a:ext>
            </a:extLst>
          </p:cNvPr>
          <p:cNvGraphicFramePr>
            <a:graphicFrameLocks/>
          </p:cNvGraphicFramePr>
          <p:nvPr>
            <p:extLst>
              <p:ext uri="{D42A27DB-BD31-4B8C-83A1-F6EECF244321}">
                <p14:modId xmlns:p14="http://schemas.microsoft.com/office/powerpoint/2010/main" xmlns="" val="99508134"/>
              </p:ext>
            </p:extLst>
          </p:nvPr>
        </p:nvGraphicFramePr>
        <p:xfrm>
          <a:off x="971600" y="4149080"/>
          <a:ext cx="7056784" cy="1737360"/>
        </p:xfrm>
        <a:graphic>
          <a:graphicData uri="http://schemas.openxmlformats.org/drawingml/2006/table">
            <a:tbl>
              <a:tblPr firstRow="1" bandRow="1">
                <a:tableStyleId>{5C22544A-7EE6-4342-B048-85BDC9FD1C3A}</a:tableStyleId>
              </a:tblPr>
              <a:tblGrid>
                <a:gridCol w="7056784">
                  <a:extLst>
                    <a:ext uri="{9D8B030D-6E8A-4147-A177-3AD203B41FA5}">
                      <a16:colId xmlns:a16="http://schemas.microsoft.com/office/drawing/2014/main" xmlns="" val="1165933616"/>
                    </a:ext>
                  </a:extLst>
                </a:gridCol>
              </a:tblGrid>
              <a:tr h="370840">
                <a:tc>
                  <a:txBody>
                    <a:bodyPr/>
                    <a:lstStyle/>
                    <a:p>
                      <a:r>
                        <a:rPr lang="tr-TR" sz="1800" b="1" kern="1200" dirty="0" smtClean="0">
                          <a:solidFill>
                            <a:schemeClr val="lt1"/>
                          </a:solidFill>
                          <a:latin typeface="+mn-lt"/>
                          <a:ea typeface="+mn-ea"/>
                          <a:cs typeface="+mn-cs"/>
                        </a:rPr>
                        <a:t>Egzersiz</a:t>
                      </a:r>
                      <a:r>
                        <a:rPr lang="tr-TR" sz="1800" b="1" kern="1200" baseline="0" dirty="0" smtClean="0">
                          <a:solidFill>
                            <a:schemeClr val="lt1"/>
                          </a:solidFill>
                          <a:latin typeface="+mn-lt"/>
                          <a:ea typeface="+mn-ea"/>
                          <a:cs typeface="+mn-cs"/>
                        </a:rPr>
                        <a:t> 21: </a:t>
                      </a:r>
                      <a:r>
                        <a:rPr lang="tr-TR" sz="1800" b="1" kern="1200" dirty="0" smtClean="0">
                          <a:solidFill>
                            <a:schemeClr val="lt1"/>
                          </a:solidFill>
                          <a:latin typeface="+mn-lt"/>
                          <a:ea typeface="+mn-ea"/>
                          <a:cs typeface="+mn-cs"/>
                        </a:rPr>
                        <a:t>A</a:t>
                      </a:r>
                      <a:r>
                        <a:rPr lang="en-GB" sz="1800" b="1" kern="1200" dirty="0" err="1" smtClean="0">
                          <a:solidFill>
                            <a:schemeClr val="lt1"/>
                          </a:solidFill>
                          <a:latin typeface="+mn-lt"/>
                          <a:ea typeface="+mn-ea"/>
                          <a:cs typeface="+mn-cs"/>
                        </a:rPr>
                        <a:t>landa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yapmış</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olduğunuz</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görüşme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kay</a:t>
                      </a:r>
                      <a:r>
                        <a:rPr lang="tr-TR" sz="1800" b="1" kern="1200" dirty="0" err="1" smtClean="0">
                          <a:solidFill>
                            <a:schemeClr val="lt1"/>
                          </a:solidFill>
                          <a:latin typeface="+mn-lt"/>
                          <a:ea typeface="+mn-ea"/>
                          <a:cs typeface="+mn-cs"/>
                        </a:rPr>
                        <a:t>dını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kağıda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geçirin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Notlarınızı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okuyun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a:t>
                      </a:r>
                      <a:r>
                        <a:rPr lang="en-GB" sz="1800" b="1" kern="1200" dirty="0" smtClean="0">
                          <a:solidFill>
                            <a:schemeClr val="lt1"/>
                          </a:solidFill>
                          <a:latin typeface="+mn-lt"/>
                          <a:ea typeface="+mn-ea"/>
                          <a:cs typeface="+mn-cs"/>
                        </a:rPr>
                        <a:t> size </a:t>
                      </a:r>
                      <a:r>
                        <a:rPr lang="en-GB" sz="1800" b="1" kern="1200" dirty="0" err="1" smtClean="0">
                          <a:solidFill>
                            <a:schemeClr val="lt1"/>
                          </a:solidFill>
                          <a:latin typeface="+mn-lt"/>
                          <a:ea typeface="+mn-ea"/>
                          <a:cs typeface="+mn-cs"/>
                        </a:rPr>
                        <a:t>ilginç</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gelen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noktaları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belirleyin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Alanda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yapmış</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olduğunuz</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mülakatın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mülakat</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anlatısını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çıkartın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Burada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amaç</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mülakat</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yapılan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kişinin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söylediklerinin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işe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yarar</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bir</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versiyonunu</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çıkarmaktır</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İleride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bir</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araştırma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içerisinde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tek</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tek</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bu</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mülakat</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anlatılarının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sizin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kaleminizden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çıkmış</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işleyen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versiyonlarına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başvuracaksınız</a:t>
                      </a:r>
                      <a:r>
                        <a:rPr lang="en-GB" sz="1800" b="1" kern="1200" dirty="0" smtClean="0">
                          <a:solidFill>
                            <a:schemeClr val="lt1"/>
                          </a:solidFill>
                          <a:latin typeface="+mn-lt"/>
                          <a:ea typeface="+mn-ea"/>
                          <a:cs typeface="+mn-cs"/>
                        </a:rPr>
                        <a:t> (1,5 </a:t>
                      </a:r>
                      <a:r>
                        <a:rPr lang="en-GB" sz="1800" b="1" kern="1200" dirty="0" err="1" smtClean="0">
                          <a:solidFill>
                            <a:schemeClr val="lt1"/>
                          </a:solidFill>
                          <a:latin typeface="+mn-lt"/>
                          <a:ea typeface="+mn-ea"/>
                          <a:cs typeface="+mn-cs"/>
                        </a:rPr>
                        <a:t>sayfa</a:t>
                      </a:r>
                      <a:r>
                        <a:rPr lang="en-GB" sz="1800" b="1" kern="1200" dirty="0" smtClean="0">
                          <a:solidFill>
                            <a:schemeClr val="lt1"/>
                          </a:solidFill>
                          <a:latin typeface="+mn-lt"/>
                          <a:ea typeface="+mn-ea"/>
                          <a:cs typeface="+mn-cs"/>
                        </a:rPr>
                        <a:t>)</a:t>
                      </a:r>
                      <a:endParaRPr lang="tr-TR" sz="1800" b="1" kern="1200" dirty="0">
                        <a:solidFill>
                          <a:schemeClr val="lt1"/>
                        </a:solidFill>
                        <a:latin typeface="+mn-lt"/>
                        <a:ea typeface="+mn-ea"/>
                        <a:cs typeface="+mn-cs"/>
                      </a:endParaRPr>
                    </a:p>
                  </a:txBody>
                  <a:tcPr/>
                </a:tc>
                <a:extLst>
                  <a:ext uri="{0D108BD9-81ED-4DB2-BD59-A6C34878D82A}">
                    <a16:rowId xmlns:a16="http://schemas.microsoft.com/office/drawing/2014/main" xmlns="" val="2901862350"/>
                  </a:ext>
                </a:extLst>
              </a:tr>
            </a:tbl>
          </a:graphicData>
        </a:graphic>
      </p:graphicFrame>
    </p:spTree>
    <p:extLst>
      <p:ext uri="{BB962C8B-B14F-4D97-AF65-F5344CB8AC3E}">
        <p14:creationId xmlns:p14="http://schemas.microsoft.com/office/powerpoint/2010/main" xmlns="" val="3831198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lstStyle/>
          <a:p>
            <a:r>
              <a:rPr lang="tr-TR" sz="2400" dirty="0" smtClean="0">
                <a:latin typeface="Bell MT" panose="02020503060305020303" pitchFamily="18" charset="0"/>
              </a:rPr>
              <a:t>Bir sonraki haftaya kadar yapmanız gereken ders dışı alıştırmalar:</a:t>
            </a:r>
          </a:p>
          <a:p>
            <a:endParaRPr lang="tr-TR" dirty="0"/>
          </a:p>
        </p:txBody>
      </p:sp>
      <p:graphicFrame>
        <p:nvGraphicFramePr>
          <p:cNvPr id="4" name="3 Tablo"/>
          <p:cNvGraphicFramePr>
            <a:graphicFrameLocks noGrp="1"/>
          </p:cNvGraphicFramePr>
          <p:nvPr/>
        </p:nvGraphicFramePr>
        <p:xfrm>
          <a:off x="971600" y="2636912"/>
          <a:ext cx="7200800" cy="1188720"/>
        </p:xfrm>
        <a:graphic>
          <a:graphicData uri="http://schemas.openxmlformats.org/drawingml/2006/table">
            <a:tbl>
              <a:tblPr firstRow="1" bandRow="1">
                <a:tableStyleId>{5C22544A-7EE6-4342-B048-85BDC9FD1C3A}</a:tableStyleId>
              </a:tblPr>
              <a:tblGrid>
                <a:gridCol w="7200800"/>
              </a:tblGrid>
              <a:tr h="226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err="1" smtClean="0">
                          <a:solidFill>
                            <a:schemeClr val="lt1"/>
                          </a:solidFill>
                          <a:latin typeface="+mn-lt"/>
                          <a:ea typeface="+mn-ea"/>
                          <a:cs typeface="+mn-cs"/>
                        </a:rPr>
                        <a:t>Egzersiz</a:t>
                      </a:r>
                      <a:r>
                        <a:rPr lang="en-GB" sz="1800" b="1" kern="1200" dirty="0" smtClean="0">
                          <a:solidFill>
                            <a:schemeClr val="lt1"/>
                          </a:solidFill>
                          <a:latin typeface="+mn-lt"/>
                          <a:ea typeface="+mn-ea"/>
                          <a:cs typeface="+mn-cs"/>
                        </a:rPr>
                        <a:t> </a:t>
                      </a:r>
                      <a:r>
                        <a:rPr lang="tr-TR" sz="1800" b="1" kern="1200" dirty="0" smtClean="0">
                          <a:solidFill>
                            <a:schemeClr val="lt1"/>
                          </a:solidFill>
                          <a:latin typeface="+mn-lt"/>
                          <a:ea typeface="+mn-ea"/>
                          <a:cs typeface="+mn-cs"/>
                        </a:rPr>
                        <a:t>22</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Görüşmeleri</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kağıda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geçirme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mülakat</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anlatısını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yazma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aşamalarından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sonra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araştırma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soru</a:t>
                      </a:r>
                      <a:r>
                        <a:rPr lang="tr-TR" sz="1800" b="1" kern="1200" dirty="0" err="1" smtClean="0">
                          <a:solidFill>
                            <a:schemeClr val="lt1"/>
                          </a:solidFill>
                          <a:latin typeface="+mn-lt"/>
                          <a:ea typeface="+mn-ea"/>
                          <a:cs typeface="+mn-cs"/>
                        </a:rPr>
                        <a:t>nuza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dönün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a:t>
                      </a:r>
                      <a:r>
                        <a:rPr lang="en-GB" sz="1800" b="1" kern="1200" dirty="0" smtClean="0">
                          <a:solidFill>
                            <a:schemeClr val="lt1"/>
                          </a:solidFill>
                          <a:latin typeface="+mn-lt"/>
                          <a:ea typeface="+mn-ea"/>
                          <a:cs typeface="+mn-cs"/>
                        </a:rPr>
                        <a:t> </a:t>
                      </a:r>
                      <a:r>
                        <a:rPr lang="tr-TR" sz="1800" b="1" kern="1200" dirty="0" smtClean="0">
                          <a:solidFill>
                            <a:schemeClr val="lt1"/>
                          </a:solidFill>
                          <a:latin typeface="+mn-lt"/>
                          <a:ea typeface="+mn-ea"/>
                          <a:cs typeface="+mn-cs"/>
                        </a:rPr>
                        <a:t>bunu</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bu</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defa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katılımlı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gözlemlerinize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yaptığınız</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mülakatlar</a:t>
                      </a:r>
                      <a:r>
                        <a:rPr lang="tr-TR" sz="1800" b="1" kern="1200" dirty="0" smtClean="0">
                          <a:solidFill>
                            <a:schemeClr val="lt1"/>
                          </a:solidFill>
                          <a:latin typeface="+mn-lt"/>
                          <a:ea typeface="+mn-ea"/>
                          <a:cs typeface="+mn-cs"/>
                        </a:rPr>
                        <a:t>a dayanarak</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yeniden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yazın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maks</a:t>
                      </a:r>
                      <a:r>
                        <a:rPr lang="en-GB" sz="1800" b="1" kern="1200" dirty="0" smtClean="0">
                          <a:solidFill>
                            <a:schemeClr val="lt1"/>
                          </a:solidFill>
                          <a:latin typeface="+mn-lt"/>
                          <a:ea typeface="+mn-ea"/>
                          <a:cs typeface="+mn-cs"/>
                        </a:rPr>
                        <a:t>. 3 </a:t>
                      </a:r>
                      <a:r>
                        <a:rPr lang="en-GB" sz="1800" b="1" kern="1200" dirty="0" err="1" smtClean="0">
                          <a:solidFill>
                            <a:schemeClr val="lt1"/>
                          </a:solidFill>
                          <a:latin typeface="+mn-lt"/>
                          <a:ea typeface="+mn-ea"/>
                          <a:cs typeface="+mn-cs"/>
                        </a:rPr>
                        <a:t>sayfa</a:t>
                      </a:r>
                      <a:r>
                        <a:rPr lang="en-GB" sz="1800" b="1" kern="1200" dirty="0" smtClean="0">
                          <a:solidFill>
                            <a:schemeClr val="lt1"/>
                          </a:solidFill>
                          <a:latin typeface="+mn-lt"/>
                          <a:ea typeface="+mn-ea"/>
                          <a:cs typeface="+mn-cs"/>
                        </a:rPr>
                        <a:t>)</a:t>
                      </a:r>
                      <a:endParaRPr lang="tr-TR" sz="1800" b="1" kern="1200" dirty="0" smtClean="0">
                        <a:solidFill>
                          <a:schemeClr val="lt1"/>
                        </a:solidFill>
                        <a:latin typeface="+mn-lt"/>
                        <a:ea typeface="+mn-ea"/>
                        <a:cs typeface="+mn-cs"/>
                      </a:endParaRPr>
                    </a:p>
                  </a:txBody>
                  <a:tcPr/>
                </a:tc>
              </a:tr>
            </a:tbl>
          </a:graphicData>
        </a:graphic>
      </p:graphicFrame>
      <p:graphicFrame>
        <p:nvGraphicFramePr>
          <p:cNvPr id="5" name="4 Tablo"/>
          <p:cNvGraphicFramePr>
            <a:graphicFrameLocks noGrp="1"/>
          </p:cNvGraphicFramePr>
          <p:nvPr/>
        </p:nvGraphicFramePr>
        <p:xfrm>
          <a:off x="971600" y="3933056"/>
          <a:ext cx="7200800" cy="1188720"/>
        </p:xfrm>
        <a:graphic>
          <a:graphicData uri="http://schemas.openxmlformats.org/drawingml/2006/table">
            <a:tbl>
              <a:tblPr firstRow="1" bandRow="1">
                <a:tableStyleId>{5C22544A-7EE6-4342-B048-85BDC9FD1C3A}</a:tableStyleId>
              </a:tblPr>
              <a:tblGrid>
                <a:gridCol w="720080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lt1"/>
                          </a:solidFill>
                          <a:latin typeface="+mn-lt"/>
                          <a:ea typeface="+mn-ea"/>
                          <a:cs typeface="+mn-cs"/>
                        </a:rPr>
                        <a:t>Egzersiz 23: S</a:t>
                      </a:r>
                      <a:r>
                        <a:rPr lang="en-GB" sz="1800" b="1" kern="1200" dirty="0" err="1" smtClean="0">
                          <a:solidFill>
                            <a:schemeClr val="lt1"/>
                          </a:solidFill>
                          <a:latin typeface="+mn-lt"/>
                          <a:ea typeface="+mn-ea"/>
                          <a:cs typeface="+mn-cs"/>
                        </a:rPr>
                        <a:t>osyal</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antropolojide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yapılandırılmış</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mülakatların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tecrübe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ettiğiniz</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temel</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avantajları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dezavantajları</a:t>
                      </a:r>
                      <a:r>
                        <a:rPr lang="tr-TR" sz="1800" b="1" kern="1200" dirty="0" err="1" smtClean="0">
                          <a:solidFill>
                            <a:schemeClr val="lt1"/>
                          </a:solidFill>
                          <a:latin typeface="+mn-lt"/>
                          <a:ea typeface="+mn-ea"/>
                          <a:cs typeface="+mn-cs"/>
                        </a:rPr>
                        <a:t>nı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yazın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Katılımlı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gözlem</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verilerinizle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mülakatları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birleştirme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sürecine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a:t>
                      </a:r>
                      <a:r>
                        <a:rPr lang="en-GB" sz="1800" b="1" kern="1200" dirty="0" smtClean="0">
                          <a:solidFill>
                            <a:schemeClr val="lt1"/>
                          </a:solidFill>
                          <a:latin typeface="+mn-lt"/>
                          <a:ea typeface="+mn-ea"/>
                          <a:cs typeface="+mn-cs"/>
                        </a:rPr>
                        <a:t> bun</a:t>
                      </a:r>
                      <a:r>
                        <a:rPr lang="tr-TR" sz="1800" b="1" kern="1200" dirty="0" smtClean="0">
                          <a:solidFill>
                            <a:schemeClr val="lt1"/>
                          </a:solidFill>
                          <a:latin typeface="+mn-lt"/>
                          <a:ea typeface="+mn-ea"/>
                          <a:cs typeface="+mn-cs"/>
                        </a:rPr>
                        <a:t>un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olası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zorluklar</a:t>
                      </a:r>
                      <a:r>
                        <a:rPr lang="tr-TR" sz="1800" b="1" kern="1200" dirty="0" err="1" smtClean="0">
                          <a:solidFill>
                            <a:schemeClr val="lt1"/>
                          </a:solidFill>
                          <a:latin typeface="+mn-lt"/>
                          <a:ea typeface="+mn-ea"/>
                          <a:cs typeface="+mn-cs"/>
                        </a:rPr>
                        <a:t>ın</a:t>
                      </a:r>
                      <a:r>
                        <a:rPr lang="en-GB" sz="1800" b="1" kern="1200" dirty="0" smtClean="0">
                          <a:solidFill>
                            <a:schemeClr val="lt1"/>
                          </a:solidFill>
                          <a:latin typeface="+mn-lt"/>
                          <a:ea typeface="+mn-ea"/>
                          <a:cs typeface="+mn-cs"/>
                        </a:rPr>
                        <a:t>a </a:t>
                      </a:r>
                      <a:r>
                        <a:rPr lang="en-GB" sz="1800" b="1" kern="1200" dirty="0" err="1" smtClean="0">
                          <a:solidFill>
                            <a:schemeClr val="lt1"/>
                          </a:solidFill>
                          <a:latin typeface="+mn-lt"/>
                          <a:ea typeface="+mn-ea"/>
                          <a:cs typeface="+mn-cs"/>
                        </a:rPr>
                        <a:t>odaklanın</a:t>
                      </a:r>
                      <a:r>
                        <a:rPr lang="en-GB" sz="1800" b="1" kern="1200" dirty="0" smtClean="0">
                          <a:solidFill>
                            <a:schemeClr val="lt1"/>
                          </a:solidFill>
                          <a:latin typeface="+mn-lt"/>
                          <a:ea typeface="+mn-ea"/>
                          <a:cs typeface="+mn-cs"/>
                        </a:rPr>
                        <a:t>. (0,5 </a:t>
                      </a:r>
                      <a:r>
                        <a:rPr lang="en-GB" sz="1800" b="1" kern="1200" dirty="0" err="1" smtClean="0">
                          <a:solidFill>
                            <a:schemeClr val="lt1"/>
                          </a:solidFill>
                          <a:latin typeface="+mn-lt"/>
                          <a:ea typeface="+mn-ea"/>
                          <a:cs typeface="+mn-cs"/>
                        </a:rPr>
                        <a:t>sayfa</a:t>
                      </a:r>
                      <a:r>
                        <a:rPr lang="en-GB" sz="1800" b="1" kern="1200" dirty="0" smtClean="0">
                          <a:solidFill>
                            <a:schemeClr val="lt1"/>
                          </a:solidFill>
                          <a:latin typeface="+mn-lt"/>
                          <a:ea typeface="+mn-ea"/>
                          <a:cs typeface="+mn-cs"/>
                        </a:rPr>
                        <a:t>)</a:t>
                      </a:r>
                      <a:endParaRPr lang="tr-TR" sz="1800" b="1" kern="1200" dirty="0" smtClean="0">
                        <a:solidFill>
                          <a:schemeClr val="lt1"/>
                        </a:solidFill>
                        <a:latin typeface="+mn-lt"/>
                        <a:ea typeface="+mn-ea"/>
                        <a:cs typeface="+mn-cs"/>
                      </a:endParaRPr>
                    </a:p>
                  </a:txBody>
                  <a:tcPr/>
                </a:tc>
              </a:tr>
            </a:tbl>
          </a:graphicData>
        </a:graphic>
      </p:graphicFrame>
      <p:graphicFrame>
        <p:nvGraphicFramePr>
          <p:cNvPr id="6" name="5 Tablo"/>
          <p:cNvGraphicFramePr>
            <a:graphicFrameLocks noGrp="1"/>
          </p:cNvGraphicFramePr>
          <p:nvPr/>
        </p:nvGraphicFramePr>
        <p:xfrm>
          <a:off x="971600" y="5301208"/>
          <a:ext cx="7200800" cy="640080"/>
        </p:xfrm>
        <a:graphic>
          <a:graphicData uri="http://schemas.openxmlformats.org/drawingml/2006/table">
            <a:tbl>
              <a:tblPr firstRow="1" bandRow="1">
                <a:tableStyleId>{5C22544A-7EE6-4342-B048-85BDC9FD1C3A}</a:tableStyleId>
              </a:tblPr>
              <a:tblGrid>
                <a:gridCol w="7200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lt1"/>
                          </a:solidFill>
                          <a:latin typeface="+mn-lt"/>
                          <a:ea typeface="+mn-ea"/>
                          <a:cs typeface="+mn-cs"/>
                        </a:rPr>
                        <a:t>Egzersiz 24: Ses kayıt cihazı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ile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mülakat</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yapmanın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temel</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farklılı</a:t>
                      </a:r>
                      <a:r>
                        <a:rPr lang="tr-TR" sz="1800" b="1" kern="1200" dirty="0" err="1" smtClean="0">
                          <a:solidFill>
                            <a:schemeClr val="lt1"/>
                          </a:solidFill>
                          <a:latin typeface="+mn-lt"/>
                          <a:ea typeface="+mn-ea"/>
                          <a:cs typeface="+mn-cs"/>
                        </a:rPr>
                        <a:t>kları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avantajları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ve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dezavantajları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üzerine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bir</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yazı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yazın</a:t>
                      </a:r>
                      <a:r>
                        <a:rPr lang="en-GB" sz="1800" b="1" kern="1200" dirty="0" smtClean="0">
                          <a:solidFill>
                            <a:schemeClr val="lt1"/>
                          </a:solidFill>
                          <a:latin typeface="+mn-lt"/>
                          <a:ea typeface="+mn-ea"/>
                          <a:cs typeface="+mn-cs"/>
                        </a:rPr>
                        <a:t> (0,5 </a:t>
                      </a:r>
                      <a:r>
                        <a:rPr lang="en-GB" sz="1800" b="1" kern="1200" dirty="0" err="1" smtClean="0">
                          <a:solidFill>
                            <a:schemeClr val="lt1"/>
                          </a:solidFill>
                          <a:latin typeface="+mn-lt"/>
                          <a:ea typeface="+mn-ea"/>
                          <a:cs typeface="+mn-cs"/>
                        </a:rPr>
                        <a:t>sayfa</a:t>
                      </a:r>
                      <a:r>
                        <a:rPr lang="en-GB" sz="1800" b="1" kern="1200" dirty="0" smtClean="0">
                          <a:solidFill>
                            <a:schemeClr val="lt1"/>
                          </a:solidFill>
                          <a:latin typeface="+mn-lt"/>
                          <a:ea typeface="+mn-ea"/>
                          <a:cs typeface="+mn-cs"/>
                        </a:rPr>
                        <a:t>)</a:t>
                      </a:r>
                      <a:endParaRPr lang="tr-TR" sz="1800" b="1" kern="1200" dirty="0" smtClean="0">
                        <a:solidFill>
                          <a:schemeClr val="lt1"/>
                        </a:solidFill>
                        <a:latin typeface="+mn-lt"/>
                        <a:ea typeface="+mn-ea"/>
                        <a:cs typeface="+mn-cs"/>
                      </a:endParaRPr>
                    </a:p>
                  </a:txBody>
                  <a:tcPr/>
                </a:tc>
              </a:tr>
            </a:tbl>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505</Words>
  <Application>Microsoft Office PowerPoint</Application>
  <PresentationFormat>Ekran Gösterisi (4:3)</PresentationFormat>
  <Paragraphs>25</Paragraphs>
  <Slides>7</Slides>
  <Notes>1</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9. konu</vt:lpstr>
      <vt:lpstr>9. hafta</vt:lpstr>
      <vt:lpstr>9. hafta</vt:lpstr>
      <vt:lpstr>9. hafta</vt:lpstr>
      <vt:lpstr>9. hafta</vt:lpstr>
      <vt:lpstr>9. hafta</vt:lpstr>
      <vt:lpstr>9.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41</cp:revision>
  <dcterms:created xsi:type="dcterms:W3CDTF">2018-05-08T13:48:36Z</dcterms:created>
  <dcterms:modified xsi:type="dcterms:W3CDTF">2018-10-09T11:07:19Z</dcterms:modified>
</cp:coreProperties>
</file>