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C8C65FF2-8F9D-4094-965C-ADC87FFE6978}"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A903A-3E8F-4FC8-9A5E-C7791C7027A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48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C65FF2-8F9D-4094-965C-ADC87FFE6978}"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255061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C65FF2-8F9D-4094-965C-ADC87FFE6978}"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195866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8C65FF2-8F9D-4094-965C-ADC87FFE6978}"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401339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8C65FF2-8F9D-4094-965C-ADC87FFE6978}" type="datetimeFigureOut">
              <a:rPr lang="tr-TR" smtClean="0"/>
              <a:t>2.10.2020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CEA903A-3E8F-4FC8-9A5E-C7791C7027AB}"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3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8C65FF2-8F9D-4094-965C-ADC87FFE6978}"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410915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8C65FF2-8F9D-4094-965C-ADC87FFE6978}" type="datetimeFigureOut">
              <a:rPr lang="tr-TR" smtClean="0"/>
              <a:t>2.10.2020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264179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C65FF2-8F9D-4094-965C-ADC87FFE6978}" type="datetimeFigureOut">
              <a:rPr lang="tr-TR" smtClean="0"/>
              <a:t>2.10.2020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4086581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8C65FF2-8F9D-4094-965C-ADC87FFE6978}" type="datetimeFigureOut">
              <a:rPr lang="tr-TR" smtClean="0"/>
              <a:t>2.10.2020</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96058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8C65FF2-8F9D-4094-965C-ADC87FFE6978}" type="datetimeFigureOut">
              <a:rPr lang="tr-TR" smtClean="0"/>
              <a:t>2.10.2020</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EA903A-3E8F-4FC8-9A5E-C7791C7027AB}" type="slidenum">
              <a:rPr lang="tr-TR" smtClean="0"/>
              <a:t>‹#›</a:t>
            </a:fld>
            <a:endParaRPr lang="tr-TR"/>
          </a:p>
        </p:txBody>
      </p:sp>
    </p:spTree>
    <p:extLst>
      <p:ext uri="{BB962C8B-B14F-4D97-AF65-F5344CB8AC3E}">
        <p14:creationId xmlns:p14="http://schemas.microsoft.com/office/powerpoint/2010/main" val="407313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8C65FF2-8F9D-4094-965C-ADC87FFE6978}" type="datetimeFigureOut">
              <a:rPr lang="tr-TR" smtClean="0"/>
              <a:t>2.10.2020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CEA903A-3E8F-4FC8-9A5E-C7791C7027AB}" type="slidenum">
              <a:rPr lang="tr-TR" smtClean="0"/>
              <a:t>‹#›</a:t>
            </a:fld>
            <a:endParaRPr lang="tr-TR"/>
          </a:p>
        </p:txBody>
      </p:sp>
    </p:spTree>
    <p:extLst>
      <p:ext uri="{BB962C8B-B14F-4D97-AF65-F5344CB8AC3E}">
        <p14:creationId xmlns:p14="http://schemas.microsoft.com/office/powerpoint/2010/main" val="939353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8C65FF2-8F9D-4094-965C-ADC87FFE6978}" type="datetimeFigureOut">
              <a:rPr lang="tr-TR" smtClean="0"/>
              <a:t>2.10.2020</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CEA903A-3E8F-4FC8-9A5E-C7791C7027AB}"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573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081420"/>
            <a:ext cx="9144000" cy="2387600"/>
          </a:xfrm>
        </p:spPr>
        <p:txBody>
          <a:bodyPr/>
          <a:lstStyle/>
          <a:p>
            <a:pPr algn="l"/>
            <a:r>
              <a:rPr lang="tr-TR" dirty="0" smtClean="0"/>
              <a:t>FMUS1003 </a:t>
            </a:r>
            <a:br>
              <a:rPr lang="tr-TR" dirty="0" smtClean="0"/>
            </a:br>
            <a:r>
              <a:rPr lang="tr-TR" dirty="0" smtClean="0"/>
              <a:t>Su okuryazarlığı</a:t>
            </a:r>
            <a:endParaRPr lang="tr-TR" dirty="0"/>
          </a:p>
        </p:txBody>
      </p:sp>
      <p:sp>
        <p:nvSpPr>
          <p:cNvPr id="3" name="Alt Başlık 2"/>
          <p:cNvSpPr>
            <a:spLocks noGrp="1"/>
          </p:cNvSpPr>
          <p:nvPr>
            <p:ph type="subTitle" idx="1"/>
          </p:nvPr>
        </p:nvSpPr>
        <p:spPr/>
        <p:txBody>
          <a:bodyPr/>
          <a:lstStyle/>
          <a:p>
            <a:r>
              <a:rPr lang="tr-TR" dirty="0" smtClean="0"/>
              <a:t>Dr. </a:t>
            </a:r>
            <a:r>
              <a:rPr lang="tr-TR" dirty="0" err="1" smtClean="0"/>
              <a:t>Ögr</a:t>
            </a:r>
            <a:r>
              <a:rPr lang="tr-TR" dirty="0" smtClean="0"/>
              <a:t>. Üyesi Şeyda Fikirdeşici Ergen </a:t>
            </a:r>
          </a:p>
          <a:p>
            <a:endParaRPr lang="tr-TR" dirty="0"/>
          </a:p>
        </p:txBody>
      </p:sp>
    </p:spTree>
    <p:extLst>
      <p:ext uri="{BB962C8B-B14F-4D97-AF65-F5344CB8AC3E}">
        <p14:creationId xmlns:p14="http://schemas.microsoft.com/office/powerpoint/2010/main" val="412471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Sulak alanın tanımı ve özellikleri</a:t>
            </a:r>
          </a:p>
        </p:txBody>
      </p:sp>
      <p:sp>
        <p:nvSpPr>
          <p:cNvPr id="3" name="İçerik Yer Tutucusu 2"/>
          <p:cNvSpPr>
            <a:spLocks noGrp="1"/>
          </p:cNvSpPr>
          <p:nvPr>
            <p:ph idx="1"/>
          </p:nvPr>
        </p:nvSpPr>
        <p:spPr/>
        <p:txBody>
          <a:bodyPr/>
          <a:lstStyle/>
          <a:p>
            <a:r>
              <a:rPr lang="tr-TR" dirty="0"/>
              <a:t>Doğal veya yapay, sürekli veya mevsimsel, suları durgun veya akıntılı, tatlı, acı veya tuzlu tüm su kütleleri sulak alan olarak tanımlanmaktadır. Bataklıklar, sazlıklar, sulak çayırlar ile denizlerin 6 metre derinliğe kadar olan kesimleri de  sulak alan kapsamı içinde yer almaktadır.</a:t>
            </a:r>
          </a:p>
          <a:p>
            <a:r>
              <a:rPr lang="tr-TR" dirty="0"/>
              <a:t>İnsanoğlu son asırda çevreyi kendi çıkarları için şekillendirmeye başlamış ve onun doğal yapısını tahrip ederek bozmuştur. Doğal yapıları bozarak kendi eliyle yapay alanlar yaratmıştır. Doğanın sınırlı kapasitesi olduğunu unutarak her geçen gün bu kapasiteyi zorlamıştır.  </a:t>
            </a:r>
          </a:p>
          <a:p>
            <a:r>
              <a:rPr lang="tr-TR" dirty="0"/>
              <a:t>Birçok ülkede olduğu gibi ülkemizde de çevrenin belirgin şekilde bozulması bu yüzyılın başlarında artmış ve son 20-30 yıl içerisinde ise tehlikeli bir düzeye ulaşmıştır. Bu nedenle sucul ve karasal ortamlarda ve özellikle sulak alanlarda yaşayan birçok canlı grubunun  artık  gözlem altında bulundurulması gerekmektedir. </a:t>
            </a:r>
          </a:p>
          <a:p>
            <a:endParaRPr lang="tr-TR" dirty="0"/>
          </a:p>
        </p:txBody>
      </p:sp>
    </p:spTree>
    <p:extLst>
      <p:ext uri="{BB962C8B-B14F-4D97-AF65-F5344CB8AC3E}">
        <p14:creationId xmlns:p14="http://schemas.microsoft.com/office/powerpoint/2010/main" val="3377071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937983" y="2091923"/>
            <a:ext cx="8147712" cy="4022725"/>
          </a:xfrm>
          <a:prstGeom prst="rect">
            <a:avLst/>
          </a:prstGeom>
        </p:spPr>
      </p:pic>
    </p:spTree>
    <p:extLst>
      <p:ext uri="{BB962C8B-B14F-4D97-AF65-F5344CB8AC3E}">
        <p14:creationId xmlns:p14="http://schemas.microsoft.com/office/powerpoint/2010/main" val="105319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Sulak Alanlar, tropik ormanlardan sonra biyolojik çeşitliliğin en yüksek olduğu ekosistemlerdir. Pek çok tür ve çeşitteki canlılar için uygun beslenme, üreme ve barınma ortamıdır.  Yakın çevresinde yaşayan halkın yaşamında önemli yer tutan, bölge ve ülke ekonomisine katkılar sağlayan sulak alanlar; doğal dengenin ve biyolojik çeşitliliğin korunması yönünden de diğer ekosistemler içinde önemli ve farklı bir yere sahiptirler. </a:t>
            </a:r>
          </a:p>
          <a:p>
            <a:endParaRPr lang="tr-TR" dirty="0"/>
          </a:p>
          <a:p>
            <a:r>
              <a:rPr lang="tr-TR" dirty="0" smtClean="0"/>
              <a:t>Sulak </a:t>
            </a:r>
            <a:r>
              <a:rPr lang="tr-TR" dirty="0"/>
              <a:t>alanların önemini aşağıdaki şekilde özetlemek mümkündür.</a:t>
            </a:r>
          </a:p>
          <a:p>
            <a:r>
              <a:rPr lang="tr-TR" dirty="0"/>
              <a:t>Sulak alanlar yer altı sularını besleyerek veya boşaltarak, taban suyunu dengeleyerek, sel sularını depolayarak, taşkınları kontrol ederek, kıyılarda deniz suyunun girişini önleyerek bölgenin su rejimini düzenlerler.</a:t>
            </a:r>
          </a:p>
          <a:p>
            <a:endParaRPr lang="tr-TR" dirty="0"/>
          </a:p>
        </p:txBody>
      </p:sp>
    </p:spTree>
    <p:extLst>
      <p:ext uri="{BB962C8B-B14F-4D97-AF65-F5344CB8AC3E}">
        <p14:creationId xmlns:p14="http://schemas.microsoft.com/office/powerpoint/2010/main" val="1067682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algn="just">
              <a:lnSpc>
                <a:spcPct val="150000"/>
              </a:lnSpc>
            </a:pPr>
            <a:r>
              <a:rPr lang="tr-TR" dirty="0">
                <a:latin typeface="Trebuchet MS" pitchFamily="34" charset="0"/>
              </a:rPr>
              <a:t>Bulundukları çevrenin nem oranını yükselterek başta yağış ve sıcaklık olmak üzere iklim elemanları üzerine olumlu etki yaparlar.</a:t>
            </a:r>
          </a:p>
          <a:p>
            <a:pPr algn="just">
              <a:lnSpc>
                <a:spcPct val="150000"/>
              </a:lnSpc>
            </a:pPr>
            <a:r>
              <a:rPr lang="tr-TR" dirty="0">
                <a:latin typeface="Trebuchet MS" pitchFamily="34" charset="0"/>
              </a:rPr>
              <a:t>Tortu ve zehirli maddeleri alıkoyarak ya da  besin maddelerini kullanarak suyu temizlerler. </a:t>
            </a:r>
          </a:p>
          <a:p>
            <a:pPr>
              <a:lnSpc>
                <a:spcPct val="150000"/>
              </a:lnSpc>
            </a:pPr>
            <a:r>
              <a:rPr lang="tr-TR" dirty="0">
                <a:latin typeface="Trebuchet MS" pitchFamily="34" charset="0"/>
              </a:rPr>
              <a:t>Tropikal ormanlarla birlikte yeryüzünün en fazla biyolojik üretim yapan ekosistemleridir.</a:t>
            </a:r>
          </a:p>
          <a:p>
            <a:pPr algn="just">
              <a:lnSpc>
                <a:spcPct val="150000"/>
              </a:lnSpc>
            </a:pPr>
            <a:r>
              <a:rPr lang="tr-TR" dirty="0">
                <a:latin typeface="Trebuchet MS" pitchFamily="34" charset="0"/>
              </a:rPr>
              <a:t>Sulak alanlar yüz binlerce yıllık doğal süreçler sonucu meydana gelmiş ve ortama karakterize olmuş zengin bitki ve hayvan türleri ile yoğun organizma koleksiyonuna sahip yeryüzünün en önemli genetik rezervuarlardır.</a:t>
            </a:r>
          </a:p>
          <a:p>
            <a:pPr algn="just">
              <a:lnSpc>
                <a:spcPct val="150000"/>
              </a:lnSpc>
            </a:pPr>
            <a:r>
              <a:rPr lang="tr-TR" dirty="0">
                <a:latin typeface="Trebuchet MS" pitchFamily="34" charset="0"/>
              </a:rPr>
              <a:t>Sulak alanlar başta balıkçılık olmak üzere, hayvancılık, saz kesimi ve </a:t>
            </a:r>
            <a:r>
              <a:rPr lang="tr-TR" dirty="0" err="1">
                <a:latin typeface="Trebuchet MS" pitchFamily="34" charset="0"/>
              </a:rPr>
              <a:t>rekreasyonel</a:t>
            </a:r>
            <a:r>
              <a:rPr lang="tr-TR" dirty="0">
                <a:latin typeface="Trebuchet MS" pitchFamily="34" charset="0"/>
              </a:rPr>
              <a:t> faaliyetlere sağladığı imkânlar nedeniyle yüksek bir ekonomik değere sahip olup, bölge ve ülke ekonomisine katkı sağlarlar.</a:t>
            </a:r>
          </a:p>
          <a:p>
            <a:endParaRPr lang="tr-TR" dirty="0"/>
          </a:p>
        </p:txBody>
      </p:sp>
    </p:spTree>
    <p:extLst>
      <p:ext uri="{BB962C8B-B14F-4D97-AF65-F5344CB8AC3E}">
        <p14:creationId xmlns:p14="http://schemas.microsoft.com/office/powerpoint/2010/main" val="4227740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fi-FI" dirty="0"/>
              <a:t>SULAK ALANLARI TEHDİT EDEN FAKTÖRLER</a:t>
            </a:r>
            <a:br>
              <a:rPr lang="fi-FI" dirty="0"/>
            </a:br>
            <a:endParaRPr lang="tr-TR" dirty="0"/>
          </a:p>
        </p:txBody>
      </p:sp>
      <p:pic>
        <p:nvPicPr>
          <p:cNvPr id="5" name="Picture 4" descr="C:\Users\ßaran\Desktop\ahmet hoca sunum\Yeni Klasör\6971.jpg"/>
          <p:cNvPicPr>
            <a:picLocks noChangeAspect="1" noChangeArrowheads="1"/>
          </p:cNvPicPr>
          <p:nvPr/>
        </p:nvPicPr>
        <p:blipFill>
          <a:blip r:embed="rId2" cstate="print"/>
          <a:srcRect l="2077" t="2769" r="2386" b="3078"/>
          <a:stretch>
            <a:fillRect/>
          </a:stretch>
        </p:blipFill>
        <p:spPr bwMode="auto">
          <a:xfrm>
            <a:off x="6086901" y="1845734"/>
            <a:ext cx="3916908" cy="1873255"/>
          </a:xfrm>
          <a:prstGeom prst="rect">
            <a:avLst/>
          </a:prstGeom>
          <a:noFill/>
        </p:spPr>
      </p:pic>
      <p:pic>
        <p:nvPicPr>
          <p:cNvPr id="6" name="Picture 5" descr="C:\Users\ßaran\Desktop\ahmet hoca sunum\Yeni Klasör\boardturksukirliligi.jpg"/>
          <p:cNvPicPr>
            <a:picLocks noChangeAspect="1" noChangeArrowheads="1"/>
          </p:cNvPicPr>
          <p:nvPr/>
        </p:nvPicPr>
        <p:blipFill>
          <a:blip r:embed="rId3" cstate="print"/>
          <a:srcRect/>
          <a:stretch>
            <a:fillRect/>
          </a:stretch>
        </p:blipFill>
        <p:spPr bwMode="auto">
          <a:xfrm>
            <a:off x="6086901" y="3938259"/>
            <a:ext cx="3916908" cy="1807449"/>
          </a:xfrm>
          <a:prstGeom prst="rect">
            <a:avLst/>
          </a:prstGeom>
          <a:noFill/>
        </p:spPr>
      </p:pic>
      <p:pic>
        <p:nvPicPr>
          <p:cNvPr id="7" name="Picture 6" descr="C:\Users\ßaran\Desktop\ahmet hoca sunum\Yeni Klasör\erozyon.jpg"/>
          <p:cNvPicPr>
            <a:picLocks noChangeAspect="1" noChangeArrowheads="1"/>
          </p:cNvPicPr>
          <p:nvPr/>
        </p:nvPicPr>
        <p:blipFill>
          <a:blip r:embed="rId4" cstate="print"/>
          <a:srcRect/>
          <a:stretch>
            <a:fillRect/>
          </a:stretch>
        </p:blipFill>
        <p:spPr bwMode="auto">
          <a:xfrm>
            <a:off x="1514900" y="1907630"/>
            <a:ext cx="4107978" cy="3838078"/>
          </a:xfrm>
          <a:prstGeom prst="rect">
            <a:avLst/>
          </a:prstGeom>
          <a:noFill/>
        </p:spPr>
      </p:pic>
    </p:spTree>
    <p:extLst>
      <p:ext uri="{BB962C8B-B14F-4D97-AF65-F5344CB8AC3E}">
        <p14:creationId xmlns:p14="http://schemas.microsoft.com/office/powerpoint/2010/main" val="96685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endParaRPr lang="tr-TR" dirty="0"/>
          </a:p>
          <a:p>
            <a:endParaRPr lang="tr-TR" dirty="0" smtClean="0"/>
          </a:p>
          <a:p>
            <a:endParaRPr lang="tr-TR" dirty="0"/>
          </a:p>
        </p:txBody>
      </p:sp>
      <p:sp>
        <p:nvSpPr>
          <p:cNvPr id="5" name="Dikdörtgen 4"/>
          <p:cNvSpPr/>
          <p:nvPr/>
        </p:nvSpPr>
        <p:spPr>
          <a:xfrm>
            <a:off x="696036" y="1975095"/>
            <a:ext cx="10890913" cy="3631763"/>
          </a:xfrm>
          <a:prstGeom prst="rect">
            <a:avLst/>
          </a:prstGeom>
        </p:spPr>
        <p:txBody>
          <a:bodyPr wrap="square">
            <a:spAutoFit/>
          </a:bodyPr>
          <a:lstStyle/>
          <a:p>
            <a:r>
              <a:rPr lang="tr-TR" sz="1000" dirty="0" smtClean="0"/>
              <a:t>Tanyolaç, J. 2000. Limnoloji. Hatiboğlu Yayınevi, Ankara.</a:t>
            </a:r>
          </a:p>
          <a:p>
            <a:r>
              <a:rPr lang="tr-TR" sz="1000" dirty="0" err="1" smtClean="0"/>
              <a:t>Wetzel</a:t>
            </a:r>
            <a:r>
              <a:rPr lang="tr-TR" sz="1000" dirty="0" smtClean="0"/>
              <a:t>, G.R. 2017. </a:t>
            </a:r>
            <a:r>
              <a:rPr lang="tr-TR" sz="1000" dirty="0" err="1" smtClean="0"/>
              <a:t>editor</a:t>
            </a:r>
            <a:r>
              <a:rPr lang="tr-TR" sz="1000" dirty="0" smtClean="0"/>
              <a:t> </a:t>
            </a:r>
            <a:r>
              <a:rPr lang="tr-TR" sz="1000" dirty="0" err="1" smtClean="0"/>
              <a:t>Ergönül</a:t>
            </a:r>
            <a:r>
              <a:rPr lang="tr-TR" sz="1000" dirty="0" smtClean="0"/>
              <a:t>, M.B. Limnoloji, Göl ve Nehir Ekosistemleri. 3. baskıdan çeviri. Nobel Yayıncılık, Ankara.</a:t>
            </a:r>
          </a:p>
          <a:p>
            <a:r>
              <a:rPr lang="tr-TR" sz="1000" dirty="0" smtClean="0"/>
              <a:t>"Nürnberg, G.K., 2017. </a:t>
            </a:r>
            <a:r>
              <a:rPr lang="tr-TR" sz="1000" dirty="0" err="1" smtClean="0"/>
              <a:t>Attempted</a:t>
            </a:r>
            <a:r>
              <a:rPr lang="tr-TR" sz="1000" dirty="0" smtClean="0"/>
              <a:t> </a:t>
            </a:r>
            <a:r>
              <a:rPr lang="tr-TR" sz="1000" dirty="0" err="1" smtClean="0"/>
              <a:t>management</a:t>
            </a:r>
            <a:r>
              <a:rPr lang="tr-TR" sz="1000" dirty="0" smtClean="0"/>
              <a:t> of </a:t>
            </a:r>
            <a:r>
              <a:rPr lang="tr-TR" sz="1000" dirty="0" err="1" smtClean="0"/>
              <a:t>cyanobacteria</a:t>
            </a:r>
            <a:r>
              <a:rPr lang="tr-TR" sz="1000" dirty="0" smtClean="0"/>
              <a:t> </a:t>
            </a:r>
            <a:r>
              <a:rPr lang="tr-TR" sz="1000" dirty="0" err="1" smtClean="0"/>
              <a:t>by</a:t>
            </a:r>
            <a:r>
              <a:rPr lang="tr-TR" sz="1000" dirty="0" smtClean="0"/>
              <a:t> </a:t>
            </a:r>
            <a:r>
              <a:rPr lang="tr-TR" sz="1000" dirty="0" err="1" smtClean="0"/>
              <a:t>Phoslock</a:t>
            </a:r>
            <a:r>
              <a:rPr lang="tr-TR" sz="1000" dirty="0" smtClean="0"/>
              <a:t> (</a:t>
            </a:r>
            <a:r>
              <a:rPr lang="tr-TR" sz="1000" dirty="0" err="1" smtClean="0"/>
              <a:t>lanthanum-modified</a:t>
            </a:r>
            <a:r>
              <a:rPr lang="tr-TR" sz="1000" dirty="0" smtClean="0"/>
              <a:t> </a:t>
            </a:r>
            <a:r>
              <a:rPr lang="tr-TR" sz="1000" dirty="0" err="1" smtClean="0"/>
              <a:t>clay</a:t>
            </a:r>
            <a:r>
              <a:rPr lang="tr-TR" sz="1000" dirty="0" smtClean="0"/>
              <a:t>) in </a:t>
            </a:r>
            <a:r>
              <a:rPr lang="tr-TR" sz="1000" dirty="0" err="1" smtClean="0"/>
              <a:t>Canadian</a:t>
            </a:r>
            <a:r>
              <a:rPr lang="tr-TR" sz="1000" dirty="0" smtClean="0"/>
              <a:t> </a:t>
            </a:r>
            <a:r>
              <a:rPr lang="tr-TR" sz="1000" dirty="0" err="1" smtClean="0"/>
              <a:t>lakes</a:t>
            </a:r>
            <a:r>
              <a:rPr lang="tr-TR" sz="1000" dirty="0" smtClean="0"/>
              <a:t>: </a:t>
            </a:r>
            <a:r>
              <a:rPr lang="tr-TR" sz="1000" dirty="0" err="1" smtClean="0"/>
              <a:t>water</a:t>
            </a:r>
            <a:r>
              <a:rPr lang="tr-TR" sz="1000" dirty="0" smtClean="0"/>
              <a:t> </a:t>
            </a:r>
            <a:r>
              <a:rPr lang="tr-TR" sz="1000" dirty="0" err="1" smtClean="0"/>
              <a:t>quality</a:t>
            </a:r>
            <a:r>
              <a:rPr lang="tr-TR" sz="1000" dirty="0" smtClean="0"/>
              <a:t> </a:t>
            </a:r>
            <a:r>
              <a:rPr lang="tr-TR" sz="1000" dirty="0" err="1" smtClean="0"/>
              <a:t>results</a:t>
            </a:r>
            <a:r>
              <a:rPr lang="tr-TR" sz="1000" dirty="0" smtClean="0"/>
              <a:t> </a:t>
            </a:r>
            <a:r>
              <a:rPr lang="tr-TR" sz="1000" dirty="0" err="1" smtClean="0"/>
              <a:t>and</a:t>
            </a:r>
            <a:r>
              <a:rPr lang="tr-TR" sz="1000" dirty="0" smtClean="0"/>
              <a:t> </a:t>
            </a:r>
            <a:r>
              <a:rPr lang="tr-TR" sz="1000" dirty="0" err="1" smtClean="0"/>
              <a:t>predictions</a:t>
            </a:r>
            <a:r>
              <a:rPr lang="tr-TR" sz="1000" dirty="0" smtClean="0"/>
              <a:t>. Lake </a:t>
            </a:r>
            <a:r>
              <a:rPr lang="tr-TR" sz="1000" dirty="0" err="1" smtClean="0"/>
              <a:t>Reserv</a:t>
            </a:r>
            <a:r>
              <a:rPr lang="tr-TR" sz="1000" dirty="0" smtClean="0"/>
              <a:t>. </a:t>
            </a:r>
            <a:r>
              <a:rPr lang="tr-TR" sz="1000" dirty="0" err="1" smtClean="0"/>
              <a:t>Manag</a:t>
            </a:r>
            <a:r>
              <a:rPr lang="tr-TR" sz="1000" dirty="0" smtClean="0"/>
              <a:t>. 33, 163–170. doi:10.1080/10402381.2016.1265618"</a:t>
            </a:r>
          </a:p>
          <a:p>
            <a:r>
              <a:rPr lang="tr-TR" sz="1000" dirty="0" smtClean="0"/>
              <a:t>"</a:t>
            </a:r>
            <a:r>
              <a:rPr lang="tr-TR" sz="1000" dirty="0" err="1" smtClean="0"/>
              <a:t>Pérez-Sirvent</a:t>
            </a:r>
            <a:r>
              <a:rPr lang="tr-TR" sz="1000" dirty="0" smtClean="0"/>
              <a:t>, C., </a:t>
            </a:r>
            <a:r>
              <a:rPr lang="tr-TR" sz="1000" dirty="0" err="1" smtClean="0"/>
              <a:t>Hernández-Pérez</a:t>
            </a:r>
            <a:r>
              <a:rPr lang="tr-TR" sz="1000" dirty="0" smtClean="0"/>
              <a:t>, C., </a:t>
            </a:r>
            <a:r>
              <a:rPr lang="tr-TR" sz="1000" dirty="0" err="1" smtClean="0"/>
              <a:t>Martínez-Sánchez</a:t>
            </a:r>
            <a:r>
              <a:rPr lang="tr-TR" sz="1000" dirty="0" smtClean="0"/>
              <a:t>, M.J., </a:t>
            </a:r>
            <a:r>
              <a:rPr lang="tr-TR" sz="1000" dirty="0" err="1" smtClean="0"/>
              <a:t>García-Lorenzo</a:t>
            </a:r>
            <a:r>
              <a:rPr lang="tr-TR" sz="1000" dirty="0" smtClean="0"/>
              <a:t>, M.L. </a:t>
            </a:r>
            <a:r>
              <a:rPr lang="tr-TR" sz="1000" dirty="0" err="1" smtClean="0"/>
              <a:t>and</a:t>
            </a:r>
            <a:r>
              <a:rPr lang="tr-TR" sz="1000" dirty="0" smtClean="0"/>
              <a:t> </a:t>
            </a:r>
            <a:r>
              <a:rPr lang="tr-TR" sz="1000" dirty="0" err="1" smtClean="0"/>
              <a:t>Bech</a:t>
            </a:r>
            <a:r>
              <a:rPr lang="tr-TR" sz="1000" dirty="0" smtClean="0"/>
              <a:t>, J. 2017. Metal </a:t>
            </a:r>
            <a:r>
              <a:rPr lang="tr-TR" sz="1000" dirty="0" err="1" smtClean="0"/>
              <a:t>uptake</a:t>
            </a:r>
            <a:r>
              <a:rPr lang="tr-TR" sz="1000" dirty="0" smtClean="0"/>
              <a:t> </a:t>
            </a:r>
            <a:r>
              <a:rPr lang="tr-TR" sz="1000" dirty="0" err="1" smtClean="0"/>
              <a:t>by</a:t>
            </a:r>
            <a:r>
              <a:rPr lang="tr-TR" sz="1000" dirty="0" smtClean="0"/>
              <a:t> </a:t>
            </a:r>
            <a:r>
              <a:rPr lang="tr-TR" sz="1000" dirty="0" err="1" smtClean="0"/>
              <a:t>wetland</a:t>
            </a:r>
            <a:r>
              <a:rPr lang="tr-TR" sz="1000" dirty="0" smtClean="0"/>
              <a:t> </a:t>
            </a:r>
            <a:r>
              <a:rPr lang="tr-TR" sz="1000" dirty="0" err="1" smtClean="0"/>
              <a:t>plants</a:t>
            </a:r>
            <a:r>
              <a:rPr lang="tr-TR" sz="1000" dirty="0" smtClean="0"/>
              <a:t>: </a:t>
            </a:r>
            <a:r>
              <a:rPr lang="tr-TR" sz="1000" dirty="0" err="1" smtClean="0"/>
              <a:t>implicationsfor</a:t>
            </a:r>
            <a:r>
              <a:rPr lang="tr-TR" sz="1000" dirty="0" smtClean="0"/>
              <a:t> </a:t>
            </a:r>
            <a:r>
              <a:rPr lang="tr-TR" sz="1000" dirty="0" err="1" smtClean="0"/>
              <a:t>phytoremediation</a:t>
            </a:r>
            <a:r>
              <a:rPr lang="tr-TR" sz="1000" dirty="0" smtClean="0"/>
              <a:t> </a:t>
            </a:r>
            <a:r>
              <a:rPr lang="tr-TR" sz="1000" dirty="0" err="1" smtClean="0"/>
              <a:t>and</a:t>
            </a:r>
            <a:r>
              <a:rPr lang="tr-TR" sz="1000" dirty="0" smtClean="0"/>
              <a:t> </a:t>
            </a:r>
            <a:r>
              <a:rPr lang="tr-TR" sz="1000" dirty="0" err="1" smtClean="0"/>
              <a:t>restoration</a:t>
            </a:r>
            <a:r>
              <a:rPr lang="tr-TR" sz="1000" dirty="0" smtClean="0"/>
              <a:t>. J </a:t>
            </a:r>
            <a:r>
              <a:rPr lang="tr-TR" sz="1000" dirty="0" err="1" smtClean="0"/>
              <a:t>Soils</a:t>
            </a:r>
            <a:r>
              <a:rPr lang="tr-TR" sz="1000" dirty="0" smtClean="0"/>
              <a:t> </a:t>
            </a:r>
            <a:r>
              <a:rPr lang="tr-TR" sz="1000" dirty="0" err="1" smtClean="0"/>
              <a:t>Sediments</a:t>
            </a:r>
            <a:r>
              <a:rPr lang="tr-TR" sz="1000" dirty="0" smtClean="0"/>
              <a:t>, 17:1384–1393"</a:t>
            </a:r>
          </a:p>
          <a:p>
            <a:r>
              <a:rPr lang="tr-TR" sz="1000" dirty="0" err="1" smtClean="0"/>
              <a:t>Kometa</a:t>
            </a:r>
            <a:r>
              <a:rPr lang="tr-TR" sz="1000" dirty="0" smtClean="0"/>
              <a:t>, S. S., </a:t>
            </a:r>
            <a:r>
              <a:rPr lang="tr-TR" sz="1000" dirty="0" err="1" smtClean="0"/>
              <a:t>Kimengsi</a:t>
            </a:r>
            <a:r>
              <a:rPr lang="tr-TR" sz="1000" dirty="0" smtClean="0"/>
              <a:t>, J. N. </a:t>
            </a:r>
            <a:r>
              <a:rPr lang="tr-TR" sz="1000" dirty="0" err="1" smtClean="0"/>
              <a:t>And</a:t>
            </a:r>
            <a:r>
              <a:rPr lang="tr-TR" sz="1000" dirty="0" smtClean="0"/>
              <a:t> </a:t>
            </a:r>
            <a:r>
              <a:rPr lang="tr-TR" sz="1000" dirty="0" err="1" smtClean="0"/>
              <a:t>Petiangma</a:t>
            </a:r>
            <a:r>
              <a:rPr lang="tr-TR" sz="1000" dirty="0" smtClean="0"/>
              <a:t>, D.M. 2018. Urban Development </a:t>
            </a:r>
            <a:r>
              <a:rPr lang="tr-TR" sz="1000" dirty="0" err="1" smtClean="0"/>
              <a:t>and</a:t>
            </a:r>
            <a:r>
              <a:rPr lang="tr-TR" sz="1000" dirty="0" smtClean="0"/>
              <a:t> </a:t>
            </a:r>
            <a:r>
              <a:rPr lang="tr-TR" sz="1000" dirty="0" err="1" smtClean="0"/>
              <a:t>its</a:t>
            </a:r>
            <a:r>
              <a:rPr lang="tr-TR" sz="1000" dirty="0" smtClean="0"/>
              <a:t> </a:t>
            </a:r>
            <a:r>
              <a:rPr lang="tr-TR" sz="1000" dirty="0" err="1" smtClean="0"/>
              <a:t>Implications</a:t>
            </a:r>
            <a:r>
              <a:rPr lang="tr-TR" sz="1000" dirty="0" smtClean="0"/>
              <a:t> on </a:t>
            </a:r>
            <a:r>
              <a:rPr lang="tr-TR" sz="1000" dirty="0" err="1" smtClean="0"/>
              <a:t>Wetland</a:t>
            </a:r>
            <a:r>
              <a:rPr lang="tr-TR" sz="1000" dirty="0" smtClean="0"/>
              <a:t> </a:t>
            </a:r>
            <a:r>
              <a:rPr lang="tr-TR" sz="1000" dirty="0" err="1" smtClean="0"/>
              <a:t>Ecosystem</a:t>
            </a:r>
            <a:r>
              <a:rPr lang="tr-TR" sz="1000" dirty="0" smtClean="0"/>
              <a:t> Services in </a:t>
            </a:r>
            <a:r>
              <a:rPr lang="tr-TR" sz="1000" dirty="0" err="1" smtClean="0"/>
              <a:t>Ndop</a:t>
            </a:r>
            <a:r>
              <a:rPr lang="tr-TR" sz="1000" dirty="0" smtClean="0"/>
              <a:t>, </a:t>
            </a:r>
            <a:r>
              <a:rPr lang="tr-TR" sz="1000" dirty="0" err="1" smtClean="0"/>
              <a:t>Cameroon</a:t>
            </a:r>
            <a:r>
              <a:rPr lang="tr-TR" sz="1000" dirty="0" smtClean="0"/>
              <a:t>, </a:t>
            </a:r>
            <a:r>
              <a:rPr lang="tr-TR" sz="1000" dirty="0" err="1" smtClean="0"/>
              <a:t>Environmental</a:t>
            </a:r>
            <a:r>
              <a:rPr lang="tr-TR" sz="1000" dirty="0" smtClean="0"/>
              <a:t> Management </a:t>
            </a:r>
            <a:r>
              <a:rPr lang="tr-TR" sz="1000" dirty="0" err="1" smtClean="0"/>
              <a:t>and</a:t>
            </a:r>
            <a:r>
              <a:rPr lang="tr-TR" sz="1000" dirty="0" smtClean="0"/>
              <a:t> </a:t>
            </a:r>
            <a:r>
              <a:rPr lang="tr-TR" sz="1000" dirty="0" err="1" smtClean="0"/>
              <a:t>Sustainable</a:t>
            </a:r>
            <a:r>
              <a:rPr lang="tr-TR" sz="1000" dirty="0" smtClean="0"/>
              <a:t> Development, </a:t>
            </a:r>
            <a:r>
              <a:rPr lang="tr-TR" sz="1000" dirty="0" err="1" smtClean="0"/>
              <a:t>Vol</a:t>
            </a:r>
            <a:r>
              <a:rPr lang="tr-TR" sz="1000" dirty="0" smtClean="0"/>
              <a:t>. 7, No. 1</a:t>
            </a:r>
          </a:p>
          <a:p>
            <a:r>
              <a:rPr lang="tr-TR" sz="1000" dirty="0" err="1" smtClean="0"/>
              <a:t>Phytoremediation</a:t>
            </a:r>
            <a:r>
              <a:rPr lang="tr-TR" sz="1000" dirty="0" smtClean="0"/>
              <a:t> - </a:t>
            </a:r>
            <a:r>
              <a:rPr lang="tr-TR" sz="1000" dirty="0" err="1" smtClean="0"/>
              <a:t>Hinchman</a:t>
            </a:r>
            <a:r>
              <a:rPr lang="tr-TR" sz="1000" dirty="0" smtClean="0"/>
              <a:t>, </a:t>
            </a:r>
            <a:r>
              <a:rPr lang="tr-TR" sz="1000" dirty="0" err="1" smtClean="0"/>
              <a:t>Negri</a:t>
            </a:r>
            <a:r>
              <a:rPr lang="tr-TR" sz="1000" dirty="0" smtClean="0"/>
              <a:t>, </a:t>
            </a:r>
            <a:r>
              <a:rPr lang="tr-TR" sz="1000" dirty="0" err="1" smtClean="0"/>
              <a:t>and</a:t>
            </a:r>
            <a:r>
              <a:rPr lang="tr-TR" sz="1000" dirty="0" smtClean="0"/>
              <a:t> </a:t>
            </a:r>
            <a:r>
              <a:rPr lang="tr-TR" sz="1000" dirty="0" err="1" smtClean="0"/>
              <a:t>Gatliff</a:t>
            </a:r>
            <a:r>
              <a:rPr lang="tr-TR" sz="1000" dirty="0" smtClean="0"/>
              <a:t>, 2017. </a:t>
            </a:r>
            <a:r>
              <a:rPr lang="tr-TR" sz="1000" dirty="0" err="1" smtClean="0"/>
              <a:t>Argonne</a:t>
            </a:r>
            <a:r>
              <a:rPr lang="tr-TR" sz="1000" dirty="0" smtClean="0"/>
              <a:t> </a:t>
            </a:r>
            <a:r>
              <a:rPr lang="tr-TR" sz="1000" dirty="0" err="1" smtClean="0"/>
              <a:t>National</a:t>
            </a:r>
            <a:r>
              <a:rPr lang="tr-TR" sz="1000" dirty="0" smtClean="0"/>
              <a:t> </a:t>
            </a:r>
            <a:r>
              <a:rPr lang="tr-TR" sz="1000" dirty="0" err="1" smtClean="0"/>
              <a:t>Laboratory</a:t>
            </a:r>
            <a:r>
              <a:rPr lang="tr-TR" sz="1000" dirty="0" smtClean="0"/>
              <a:t> </a:t>
            </a:r>
            <a:r>
              <a:rPr lang="tr-TR" sz="1000" dirty="0" err="1" smtClean="0"/>
              <a:t>and</a:t>
            </a:r>
            <a:r>
              <a:rPr lang="tr-TR" sz="1000" dirty="0" smtClean="0"/>
              <a:t> </a:t>
            </a:r>
            <a:r>
              <a:rPr lang="tr-TR" sz="1000" dirty="0" err="1" smtClean="0"/>
              <a:t>Applied</a:t>
            </a:r>
            <a:r>
              <a:rPr lang="tr-TR" sz="1000" dirty="0" smtClean="0"/>
              <a:t> Natural </a:t>
            </a:r>
            <a:r>
              <a:rPr lang="tr-TR" sz="1000" dirty="0" err="1" smtClean="0"/>
              <a:t>Sciences</a:t>
            </a:r>
            <a:r>
              <a:rPr lang="tr-TR" sz="1000" dirty="0" smtClean="0"/>
              <a:t>, </a:t>
            </a:r>
            <a:r>
              <a:rPr lang="tr-TR" sz="1000" dirty="0" err="1" smtClean="0"/>
              <a:t>Inc</a:t>
            </a:r>
            <a:r>
              <a:rPr lang="tr-TR" sz="1000" dirty="0" smtClean="0"/>
              <a:t>., </a:t>
            </a:r>
            <a:r>
              <a:rPr lang="tr-TR" sz="1000" dirty="0" err="1" smtClean="0"/>
              <a:t>Phytoremediation</a:t>
            </a:r>
            <a:r>
              <a:rPr lang="tr-TR" sz="1000" dirty="0" smtClean="0"/>
              <a:t>: Using </a:t>
            </a:r>
            <a:r>
              <a:rPr lang="tr-TR" sz="1000" dirty="0" err="1" smtClean="0"/>
              <a:t>Green</a:t>
            </a:r>
            <a:r>
              <a:rPr lang="tr-TR" sz="1000" dirty="0" smtClean="0"/>
              <a:t> </a:t>
            </a:r>
            <a:r>
              <a:rPr lang="tr-TR" sz="1000" dirty="0" err="1" smtClean="0"/>
              <a:t>Plants</a:t>
            </a:r>
            <a:r>
              <a:rPr lang="tr-TR" sz="1000" dirty="0" smtClean="0"/>
              <a:t> </a:t>
            </a:r>
            <a:r>
              <a:rPr lang="tr-TR" sz="1000" dirty="0" err="1" smtClean="0"/>
              <a:t>to</a:t>
            </a:r>
            <a:r>
              <a:rPr lang="tr-TR" sz="1000" dirty="0" smtClean="0"/>
              <a:t> </a:t>
            </a:r>
            <a:r>
              <a:rPr lang="tr-TR" sz="1000" dirty="0" err="1" smtClean="0"/>
              <a:t>Clean</a:t>
            </a:r>
            <a:r>
              <a:rPr lang="tr-TR" sz="1000" dirty="0" smtClean="0"/>
              <a:t> </a:t>
            </a:r>
            <a:r>
              <a:rPr lang="tr-TR" sz="1000" dirty="0" err="1" smtClean="0"/>
              <a:t>Up</a:t>
            </a:r>
            <a:r>
              <a:rPr lang="tr-TR" sz="1000" dirty="0" smtClean="0"/>
              <a:t> </a:t>
            </a:r>
            <a:r>
              <a:rPr lang="tr-TR" sz="1000" dirty="0" err="1" smtClean="0"/>
              <a:t>Contaminated</a:t>
            </a:r>
            <a:r>
              <a:rPr lang="tr-TR" sz="1000" dirty="0" smtClean="0"/>
              <a:t> </a:t>
            </a:r>
            <a:r>
              <a:rPr lang="tr-TR" sz="1000" dirty="0" err="1" smtClean="0"/>
              <a:t>Soil</a:t>
            </a:r>
            <a:r>
              <a:rPr lang="tr-TR" sz="1000" dirty="0" smtClean="0"/>
              <a:t>, </a:t>
            </a:r>
            <a:r>
              <a:rPr lang="tr-TR" sz="1000" dirty="0" err="1" smtClean="0"/>
              <a:t>Groundwater</a:t>
            </a:r>
            <a:r>
              <a:rPr lang="tr-TR" sz="1000" dirty="0" smtClean="0"/>
              <a:t>, </a:t>
            </a:r>
            <a:r>
              <a:rPr lang="tr-TR" sz="1000" dirty="0" err="1" smtClean="0"/>
              <a:t>and</a:t>
            </a:r>
            <a:r>
              <a:rPr lang="tr-TR" sz="1000" dirty="0" smtClean="0"/>
              <a:t> </a:t>
            </a:r>
            <a:r>
              <a:rPr lang="tr-TR" sz="1000" dirty="0" err="1" smtClean="0"/>
              <a:t>Wastewater</a:t>
            </a:r>
            <a:endParaRPr lang="tr-TR" sz="1000" dirty="0" smtClean="0"/>
          </a:p>
          <a:p>
            <a:r>
              <a:rPr lang="tr-TR" sz="1000" dirty="0" err="1" smtClean="0"/>
              <a:t>Khan</a:t>
            </a:r>
            <a:r>
              <a:rPr lang="tr-TR" sz="1000" dirty="0" smtClean="0"/>
              <a:t>, M. Nasir </a:t>
            </a:r>
            <a:r>
              <a:rPr lang="tr-TR" sz="1000" dirty="0" err="1" smtClean="0"/>
              <a:t>and</a:t>
            </a:r>
            <a:r>
              <a:rPr lang="tr-TR" sz="1000" dirty="0" smtClean="0"/>
              <a:t> </a:t>
            </a:r>
            <a:r>
              <a:rPr lang="tr-TR" sz="1000" dirty="0" err="1" smtClean="0"/>
              <a:t>Mohammad</a:t>
            </a:r>
            <a:r>
              <a:rPr lang="tr-TR" sz="1000" dirty="0" smtClean="0"/>
              <a:t>, F. (2014 ) "Eutrophication of </a:t>
            </a:r>
            <a:r>
              <a:rPr lang="tr-TR" sz="1000" dirty="0" err="1" smtClean="0"/>
              <a:t>Lakes</a:t>
            </a:r>
            <a:r>
              <a:rPr lang="tr-TR" sz="1000" dirty="0" smtClean="0"/>
              <a:t>" in A. A. Ansari, S. S. </a:t>
            </a:r>
            <a:r>
              <a:rPr lang="tr-TR" sz="1000" dirty="0" err="1" smtClean="0"/>
              <a:t>Gill</a:t>
            </a:r>
            <a:r>
              <a:rPr lang="tr-TR" sz="1000" dirty="0" smtClean="0"/>
              <a:t> (</a:t>
            </a:r>
            <a:r>
              <a:rPr lang="tr-TR" sz="1000" dirty="0" err="1" smtClean="0"/>
              <a:t>eds</a:t>
            </a:r>
            <a:r>
              <a:rPr lang="tr-TR" sz="1000" dirty="0" smtClean="0"/>
              <a:t>.), Eutrophication: </a:t>
            </a:r>
            <a:r>
              <a:rPr lang="tr-TR" sz="1000" dirty="0" err="1" smtClean="0"/>
              <a:t>Challenges</a:t>
            </a:r>
            <a:r>
              <a:rPr lang="tr-TR" sz="1000" dirty="0" smtClean="0"/>
              <a:t> </a:t>
            </a:r>
            <a:r>
              <a:rPr lang="tr-TR" sz="1000" dirty="0" err="1" smtClean="0"/>
              <a:t>and</a:t>
            </a:r>
            <a:r>
              <a:rPr lang="tr-TR" sz="1000" dirty="0" smtClean="0"/>
              <a:t> Solutions; Volume II of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Control, </a:t>
            </a:r>
            <a:r>
              <a:rPr lang="tr-TR" sz="1000" dirty="0" err="1" smtClean="0"/>
              <a:t>Springer</a:t>
            </a:r>
            <a:r>
              <a:rPr lang="tr-TR" sz="1000" dirty="0" smtClean="0"/>
              <a:t> </a:t>
            </a:r>
            <a:r>
              <a:rPr lang="tr-TR" sz="1000" dirty="0" err="1" smtClean="0"/>
              <a:t>Science+Business</a:t>
            </a:r>
            <a:r>
              <a:rPr lang="tr-TR" sz="1000" dirty="0" smtClean="0"/>
              <a:t> Media Dordrecht</a:t>
            </a:r>
          </a:p>
          <a:p>
            <a:r>
              <a:rPr lang="tr-TR" sz="1000" dirty="0" smtClean="0"/>
              <a:t>" </a:t>
            </a:r>
            <a:r>
              <a:rPr lang="tr-TR" sz="1000" dirty="0" err="1" smtClean="0"/>
              <a:t>Chislock</a:t>
            </a:r>
            <a:r>
              <a:rPr lang="tr-TR" sz="1000" dirty="0" smtClean="0"/>
              <a:t>, M.F.; </a:t>
            </a:r>
            <a:r>
              <a:rPr lang="tr-TR" sz="1000" dirty="0" err="1" smtClean="0"/>
              <a:t>Doster</a:t>
            </a:r>
            <a:r>
              <a:rPr lang="tr-TR" sz="1000" dirty="0" smtClean="0"/>
              <a:t>, E.; </a:t>
            </a:r>
            <a:r>
              <a:rPr lang="tr-TR" sz="1000" dirty="0" err="1" smtClean="0"/>
              <a:t>Zitomer</a:t>
            </a:r>
            <a:r>
              <a:rPr lang="tr-TR" sz="1000" dirty="0" smtClean="0"/>
              <a:t>, R.A.; Wilson, A.E. (2013). ""Eutrophication: </a:t>
            </a:r>
            <a:r>
              <a:rPr lang="tr-TR" sz="1000" dirty="0" err="1" smtClean="0"/>
              <a:t>Causes</a:t>
            </a:r>
            <a:r>
              <a:rPr lang="tr-TR" sz="1000" dirty="0" smtClean="0"/>
              <a:t>, </a:t>
            </a:r>
            <a:r>
              <a:rPr lang="tr-TR" sz="1000" dirty="0" err="1" smtClean="0"/>
              <a:t>Consequences</a:t>
            </a:r>
            <a:r>
              <a:rPr lang="tr-TR" sz="1000" dirty="0" smtClean="0"/>
              <a:t>, </a:t>
            </a:r>
            <a:r>
              <a:rPr lang="tr-TR" sz="1000" dirty="0" err="1" smtClean="0"/>
              <a:t>and</a:t>
            </a:r>
            <a:r>
              <a:rPr lang="tr-TR" sz="1000" dirty="0" smtClean="0"/>
              <a:t> </a:t>
            </a:r>
            <a:r>
              <a:rPr lang="tr-TR" sz="1000" dirty="0" err="1" smtClean="0"/>
              <a:t>Controls</a:t>
            </a:r>
            <a:r>
              <a:rPr lang="tr-TR" sz="1000" dirty="0" smtClean="0"/>
              <a:t> in </a:t>
            </a:r>
            <a:r>
              <a:rPr lang="tr-TR" sz="1000" dirty="0" err="1" smtClean="0"/>
              <a:t>Aquatic</a:t>
            </a:r>
            <a:r>
              <a:rPr lang="tr-TR" sz="1000" dirty="0" smtClean="0"/>
              <a:t> </a:t>
            </a:r>
            <a:r>
              <a:rPr lang="tr-TR" sz="1000" dirty="0" err="1" smtClean="0"/>
              <a:t>Ecosystems</a:t>
            </a:r>
            <a:r>
              <a:rPr lang="tr-TR" sz="1000" dirty="0" smtClean="0"/>
              <a:t>"". Nature </a:t>
            </a:r>
            <a:r>
              <a:rPr lang="tr-TR" sz="1000" dirty="0" err="1" smtClean="0"/>
              <a:t>Education</a:t>
            </a:r>
            <a:r>
              <a:rPr lang="tr-TR" sz="1000" dirty="0" smtClean="0"/>
              <a:t> Knowledge. 4 (4): 10. </a:t>
            </a:r>
            <a:r>
              <a:rPr lang="tr-TR" sz="1000" dirty="0" err="1" smtClean="0"/>
              <a:t>Retrieved</a:t>
            </a:r>
            <a:r>
              <a:rPr lang="tr-TR" sz="1000" dirty="0" smtClean="0"/>
              <a:t> 10 </a:t>
            </a:r>
            <a:r>
              <a:rPr lang="tr-TR" sz="1000" dirty="0" err="1" smtClean="0"/>
              <a:t>March</a:t>
            </a:r>
            <a:r>
              <a:rPr lang="tr-TR" sz="1000" dirty="0" smtClean="0"/>
              <a:t> 2018."</a:t>
            </a:r>
          </a:p>
          <a:p>
            <a:r>
              <a:rPr lang="tr-TR" sz="1000" dirty="0" smtClean="0"/>
              <a:t>"</a:t>
            </a:r>
            <a:r>
              <a:rPr lang="tr-TR" sz="1000" dirty="0" err="1" smtClean="0"/>
              <a:t>Xie</a:t>
            </a:r>
            <a:r>
              <a:rPr lang="tr-TR" sz="1000" dirty="0" smtClean="0"/>
              <a:t>, </a:t>
            </a:r>
            <a:r>
              <a:rPr lang="tr-TR" sz="1000" dirty="0" err="1" smtClean="0"/>
              <a:t>Zhenglei</a:t>
            </a:r>
            <a:r>
              <a:rPr lang="tr-TR" sz="1000" dirty="0" smtClean="0"/>
              <a:t>, </a:t>
            </a:r>
            <a:r>
              <a:rPr lang="tr-TR" sz="1000" dirty="0" err="1" smtClean="0"/>
              <a:t>Zhang</a:t>
            </a:r>
            <a:r>
              <a:rPr lang="tr-TR" sz="1000" dirty="0" smtClean="0"/>
              <a:t>, </a:t>
            </a:r>
            <a:r>
              <a:rPr lang="tr-TR" sz="1000" dirty="0" err="1" smtClean="0"/>
              <a:t>Hezi</a:t>
            </a:r>
            <a:r>
              <a:rPr lang="tr-TR" sz="1000" dirty="0" smtClean="0"/>
              <a:t>, </a:t>
            </a:r>
            <a:r>
              <a:rPr lang="tr-TR" sz="1000" dirty="0" err="1" smtClean="0"/>
              <a:t>Zhao</a:t>
            </a:r>
            <a:r>
              <a:rPr lang="tr-TR" sz="1000" dirty="0" smtClean="0"/>
              <a:t>, </a:t>
            </a:r>
            <a:r>
              <a:rPr lang="tr-TR" sz="1000" dirty="0" err="1" smtClean="0"/>
              <a:t>Xiaoxiang</a:t>
            </a:r>
            <a:r>
              <a:rPr lang="tr-TR" sz="1000" dirty="0" smtClean="0"/>
              <a:t>, </a:t>
            </a:r>
            <a:r>
              <a:rPr lang="tr-TR" sz="1000" dirty="0" err="1" smtClean="0"/>
              <a:t>Du</a:t>
            </a:r>
            <a:r>
              <a:rPr lang="tr-TR" sz="1000" dirty="0" smtClean="0"/>
              <a:t>, </a:t>
            </a:r>
            <a:r>
              <a:rPr lang="tr-TR" sz="1000" dirty="0" err="1" smtClean="0"/>
              <a:t>Zebing</a:t>
            </a:r>
            <a:r>
              <a:rPr lang="tr-TR" sz="1000" dirty="0" smtClean="0"/>
              <a:t>, </a:t>
            </a:r>
            <a:r>
              <a:rPr lang="tr-TR" sz="1000" dirty="0" err="1" smtClean="0"/>
              <a:t>Xiang</a:t>
            </a:r>
            <a:r>
              <a:rPr lang="tr-TR" sz="1000" dirty="0" smtClean="0"/>
              <a:t>, </a:t>
            </a:r>
            <a:r>
              <a:rPr lang="tr-TR" sz="1000" dirty="0" err="1" smtClean="0"/>
              <a:t>Lixiong</a:t>
            </a:r>
            <a:r>
              <a:rPr lang="tr-TR" sz="1000" dirty="0" smtClean="0"/>
              <a:t>, et al. 2016. Assessment of </a:t>
            </a:r>
            <a:r>
              <a:rPr lang="tr-TR" sz="1000" dirty="0" err="1" smtClean="0"/>
              <a:t>Heavy</a:t>
            </a:r>
            <a:r>
              <a:rPr lang="tr-TR" sz="1000" dirty="0" smtClean="0"/>
              <a:t> Metal </a:t>
            </a:r>
            <a:r>
              <a:rPr lang="tr-TR" sz="1000" dirty="0" err="1" smtClean="0"/>
              <a:t>Contamination</a:t>
            </a:r>
            <a:r>
              <a:rPr lang="tr-TR" sz="1000" dirty="0" smtClean="0"/>
              <a:t> </a:t>
            </a:r>
            <a:r>
              <a:rPr lang="tr-TR" sz="1000" dirty="0" err="1" smtClean="0"/>
              <a:t>and</a:t>
            </a:r>
            <a:r>
              <a:rPr lang="tr-TR" sz="1000" dirty="0" smtClean="0"/>
              <a:t> </a:t>
            </a:r>
            <a:r>
              <a:rPr lang="tr-TR" sz="1000" dirty="0" err="1" smtClean="0"/>
              <a:t>Wetland</a:t>
            </a:r>
            <a:r>
              <a:rPr lang="tr-TR" sz="1000" dirty="0" smtClean="0"/>
              <a:t> Management in a </a:t>
            </a:r>
            <a:r>
              <a:rPr lang="tr-TR" sz="1000" dirty="0" err="1" smtClean="0"/>
              <a:t>Newly</a:t>
            </a:r>
            <a:r>
              <a:rPr lang="tr-TR" sz="1000" dirty="0" smtClean="0"/>
              <a:t> </a:t>
            </a:r>
            <a:r>
              <a:rPr lang="tr-TR" sz="1000" dirty="0" err="1" smtClean="0"/>
              <a:t>Created</a:t>
            </a:r>
            <a:r>
              <a:rPr lang="tr-TR" sz="1000" dirty="0" smtClean="0"/>
              <a:t> </a:t>
            </a:r>
            <a:r>
              <a:rPr lang="tr-TR" sz="1000" dirty="0" err="1" smtClean="0"/>
              <a:t>Coastal</a:t>
            </a:r>
            <a:r>
              <a:rPr lang="tr-TR" sz="1000" dirty="0" smtClean="0"/>
              <a:t> </a:t>
            </a:r>
            <a:r>
              <a:rPr lang="tr-TR" sz="1000" dirty="0" err="1" smtClean="0"/>
              <a:t>NaturalReserve</a:t>
            </a:r>
            <a:r>
              <a:rPr lang="tr-TR" sz="1000" dirty="0" smtClean="0"/>
              <a:t>, </a:t>
            </a:r>
            <a:r>
              <a:rPr lang="tr-TR" sz="1000" dirty="0" err="1" smtClean="0"/>
              <a:t>China</a:t>
            </a:r>
            <a:r>
              <a:rPr lang="tr-TR" sz="1000" dirty="0" smtClean="0"/>
              <a:t> Journal of </a:t>
            </a:r>
            <a:r>
              <a:rPr lang="tr-TR" sz="1000" dirty="0" err="1" smtClean="0"/>
              <a:t>Coastal</a:t>
            </a:r>
            <a:r>
              <a:rPr lang="tr-TR" sz="1000" dirty="0" smtClean="0"/>
              <a:t> </a:t>
            </a:r>
            <a:r>
              <a:rPr lang="tr-TR" sz="1000" dirty="0" err="1" smtClean="0"/>
              <a:t>Research</a:t>
            </a:r>
            <a:r>
              <a:rPr lang="tr-TR" sz="1000" dirty="0" smtClean="0"/>
              <a:t>, 32(2) : 374-386."</a:t>
            </a:r>
          </a:p>
          <a:p>
            <a:r>
              <a:rPr lang="tr-TR" sz="1000" dirty="0" smtClean="0"/>
              <a:t>G. </a:t>
            </a:r>
            <a:r>
              <a:rPr lang="tr-TR" sz="1000" dirty="0" err="1" smtClean="0"/>
              <a:t>Zhang</a:t>
            </a:r>
            <a:r>
              <a:rPr lang="tr-TR" sz="1000" dirty="0" smtClean="0"/>
              <a:t> et al.2016.  </a:t>
            </a:r>
            <a:r>
              <a:rPr lang="tr-TR" sz="1000" dirty="0" err="1" smtClean="0"/>
              <a:t>Heavy</a:t>
            </a:r>
            <a:r>
              <a:rPr lang="tr-TR" sz="1000" dirty="0" smtClean="0"/>
              <a:t> </a:t>
            </a:r>
            <a:r>
              <a:rPr lang="tr-TR" sz="1000" dirty="0" err="1" smtClean="0"/>
              <a:t>metals</a:t>
            </a:r>
            <a:r>
              <a:rPr lang="tr-TR" sz="1000" dirty="0" smtClean="0"/>
              <a:t> in </a:t>
            </a:r>
            <a:r>
              <a:rPr lang="tr-TR" sz="1000" dirty="0" err="1" smtClean="0"/>
              <a:t>wetland</a:t>
            </a:r>
            <a:r>
              <a:rPr lang="tr-TR" sz="1000" dirty="0" smtClean="0"/>
              <a:t> </a:t>
            </a:r>
            <a:r>
              <a:rPr lang="tr-TR" sz="1000" dirty="0" err="1" smtClean="0"/>
              <a:t>soils</a:t>
            </a:r>
            <a:r>
              <a:rPr lang="tr-TR" sz="1000" dirty="0" smtClean="0"/>
              <a:t> </a:t>
            </a:r>
            <a:r>
              <a:rPr lang="tr-TR" sz="1000" dirty="0" err="1" smtClean="0"/>
              <a:t>along</a:t>
            </a:r>
            <a:r>
              <a:rPr lang="tr-TR" sz="1000" dirty="0" smtClean="0"/>
              <a:t> a </a:t>
            </a:r>
            <a:r>
              <a:rPr lang="tr-TR" sz="1000" dirty="0" err="1" smtClean="0"/>
              <a:t>wetland-forming</a:t>
            </a:r>
            <a:r>
              <a:rPr lang="tr-TR" sz="1000" dirty="0" smtClean="0"/>
              <a:t> </a:t>
            </a:r>
            <a:r>
              <a:rPr lang="tr-TR" sz="1000" dirty="0" err="1" smtClean="0"/>
              <a:t>chronosequence</a:t>
            </a:r>
            <a:r>
              <a:rPr lang="tr-TR" sz="1000" dirty="0" smtClean="0"/>
              <a:t> in </a:t>
            </a:r>
            <a:r>
              <a:rPr lang="tr-TR" sz="1000" dirty="0" err="1" smtClean="0"/>
              <a:t>the</a:t>
            </a:r>
            <a:r>
              <a:rPr lang="tr-TR" sz="1000" dirty="0" smtClean="0"/>
              <a:t> </a:t>
            </a:r>
            <a:r>
              <a:rPr lang="tr-TR" sz="1000" dirty="0" err="1" smtClean="0"/>
              <a:t>Yellow</a:t>
            </a:r>
            <a:r>
              <a:rPr lang="tr-TR" sz="1000" dirty="0" smtClean="0"/>
              <a:t> </a:t>
            </a:r>
            <a:r>
              <a:rPr lang="tr-TR" sz="1000" dirty="0" err="1" smtClean="0"/>
              <a:t>River</a:t>
            </a:r>
            <a:r>
              <a:rPr lang="tr-TR" sz="1000" dirty="0" smtClean="0"/>
              <a:t> Delta of </a:t>
            </a:r>
            <a:r>
              <a:rPr lang="tr-TR" sz="1000" dirty="0" err="1" smtClean="0"/>
              <a:t>China</a:t>
            </a:r>
            <a:r>
              <a:rPr lang="tr-TR" sz="1000" dirty="0" smtClean="0"/>
              <a:t>: </a:t>
            </a:r>
            <a:r>
              <a:rPr lang="tr-TR" sz="1000" dirty="0" err="1" smtClean="0"/>
              <a:t>Levels</a:t>
            </a:r>
            <a:r>
              <a:rPr lang="tr-TR" sz="1000" dirty="0" smtClean="0"/>
              <a:t>, </a:t>
            </a:r>
            <a:r>
              <a:rPr lang="tr-TR" sz="1000" dirty="0" err="1" smtClean="0"/>
              <a:t>sources</a:t>
            </a:r>
            <a:r>
              <a:rPr lang="tr-TR" sz="1000" dirty="0" smtClean="0"/>
              <a:t> </a:t>
            </a:r>
            <a:r>
              <a:rPr lang="tr-TR" sz="1000" dirty="0" err="1" smtClean="0"/>
              <a:t>and</a:t>
            </a:r>
            <a:r>
              <a:rPr lang="tr-TR" sz="1000" dirty="0" smtClean="0"/>
              <a:t> </a:t>
            </a:r>
            <a:r>
              <a:rPr lang="tr-TR" sz="1000" dirty="0" err="1" smtClean="0"/>
              <a:t>toxic</a:t>
            </a:r>
            <a:r>
              <a:rPr lang="tr-TR" sz="1000" dirty="0" smtClean="0"/>
              <a:t> </a:t>
            </a:r>
            <a:r>
              <a:rPr lang="tr-TR" sz="1000" dirty="0" err="1" smtClean="0"/>
              <a:t>risks</a:t>
            </a:r>
            <a:r>
              <a:rPr lang="tr-TR" sz="1000" dirty="0" smtClean="0"/>
              <a:t>. </a:t>
            </a:r>
            <a:r>
              <a:rPr lang="tr-TR" sz="1000" dirty="0" err="1" smtClean="0"/>
              <a:t>Ecological</a:t>
            </a:r>
            <a:r>
              <a:rPr lang="tr-TR" sz="1000" dirty="0" smtClean="0"/>
              <a:t> </a:t>
            </a:r>
            <a:r>
              <a:rPr lang="tr-TR" sz="1000" dirty="0" err="1" smtClean="0"/>
              <a:t>Indicators</a:t>
            </a:r>
            <a:r>
              <a:rPr lang="tr-TR" sz="1000" dirty="0" smtClean="0"/>
              <a:t> 69 (2016) 331–339</a:t>
            </a:r>
          </a:p>
          <a:p>
            <a:r>
              <a:rPr lang="tr-TR" sz="1000" dirty="0" smtClean="0"/>
              <a:t>J. </a:t>
            </a:r>
            <a:r>
              <a:rPr lang="tr-TR" sz="1000" dirty="0" err="1" smtClean="0"/>
              <a:t>Tournebize</a:t>
            </a:r>
            <a:r>
              <a:rPr lang="tr-TR" sz="1000" dirty="0" smtClean="0"/>
              <a:t> et al. 2017. </a:t>
            </a:r>
            <a:r>
              <a:rPr lang="tr-TR" sz="1000" dirty="0" err="1" smtClean="0"/>
              <a:t>Implications</a:t>
            </a:r>
            <a:r>
              <a:rPr lang="tr-TR" sz="1000" dirty="0" smtClean="0"/>
              <a:t> </a:t>
            </a:r>
            <a:r>
              <a:rPr lang="tr-TR" sz="1000" dirty="0" err="1" smtClean="0"/>
              <a:t>for</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to</a:t>
            </a:r>
            <a:r>
              <a:rPr lang="tr-TR" sz="1000" dirty="0" smtClean="0"/>
              <a:t> </a:t>
            </a:r>
            <a:r>
              <a:rPr lang="tr-TR" sz="1000" dirty="0" err="1" smtClean="0"/>
              <a:t>mitigate</a:t>
            </a:r>
            <a:r>
              <a:rPr lang="tr-TR" sz="1000" dirty="0" smtClean="0"/>
              <a:t> </a:t>
            </a:r>
            <a:r>
              <a:rPr lang="tr-TR" sz="1000" dirty="0" err="1" smtClean="0"/>
              <a:t>nitrateand</a:t>
            </a:r>
            <a:r>
              <a:rPr lang="tr-TR" sz="1000" dirty="0" smtClean="0"/>
              <a:t> </a:t>
            </a:r>
            <a:r>
              <a:rPr lang="tr-TR" sz="1000" dirty="0" err="1" smtClean="0"/>
              <a:t>pesticide</a:t>
            </a:r>
            <a:r>
              <a:rPr lang="tr-TR" sz="1000" dirty="0" smtClean="0"/>
              <a:t> </a:t>
            </a:r>
            <a:r>
              <a:rPr lang="tr-TR" sz="1000" dirty="0" err="1" smtClean="0"/>
              <a:t>pollution</a:t>
            </a:r>
            <a:r>
              <a:rPr lang="tr-TR" sz="1000" dirty="0" smtClean="0"/>
              <a:t> in </a:t>
            </a:r>
            <a:r>
              <a:rPr lang="tr-TR" sz="1000" dirty="0" err="1" smtClean="0"/>
              <a:t>agricultural</a:t>
            </a:r>
            <a:r>
              <a:rPr lang="tr-TR" sz="1000" dirty="0" smtClean="0"/>
              <a:t> </a:t>
            </a:r>
            <a:r>
              <a:rPr lang="tr-TR" sz="1000" dirty="0" err="1" smtClean="0"/>
              <a:t>drained</a:t>
            </a:r>
            <a:r>
              <a:rPr lang="tr-TR" sz="1000" dirty="0" smtClean="0"/>
              <a:t> </a:t>
            </a:r>
            <a:r>
              <a:rPr lang="tr-TR" sz="1000" dirty="0" err="1" smtClean="0"/>
              <a:t>watershed</a:t>
            </a:r>
            <a:r>
              <a:rPr lang="tr-TR" sz="1000" dirty="0" smtClean="0"/>
              <a:t>. </a:t>
            </a:r>
            <a:r>
              <a:rPr lang="tr-TR" sz="1000" dirty="0" err="1" smtClean="0"/>
              <a:t>Ecological</a:t>
            </a:r>
            <a:r>
              <a:rPr lang="tr-TR" sz="1000" dirty="0" smtClean="0"/>
              <a:t> </a:t>
            </a:r>
            <a:r>
              <a:rPr lang="tr-TR" sz="1000" dirty="0" err="1" smtClean="0"/>
              <a:t>Engineering</a:t>
            </a:r>
            <a:r>
              <a:rPr lang="tr-TR" sz="1000" dirty="0" smtClean="0"/>
              <a:t> 103 (2017) 415–425.</a:t>
            </a:r>
          </a:p>
          <a:p>
            <a:r>
              <a:rPr lang="tr-TR" sz="1000" dirty="0" err="1" smtClean="0"/>
              <a:t>Mander</a:t>
            </a:r>
            <a:r>
              <a:rPr lang="tr-TR" sz="1000" dirty="0" smtClean="0"/>
              <a:t>, Ü., </a:t>
            </a:r>
            <a:r>
              <a:rPr lang="tr-TR" sz="1000" dirty="0" err="1" smtClean="0"/>
              <a:t>Tournebize</a:t>
            </a:r>
            <a:r>
              <a:rPr lang="tr-TR" sz="1000" dirty="0" smtClean="0"/>
              <a:t>, J., </a:t>
            </a:r>
            <a:r>
              <a:rPr lang="tr-TR" sz="1000" dirty="0" err="1" smtClean="0"/>
              <a:t>Kasak</a:t>
            </a:r>
            <a:r>
              <a:rPr lang="tr-TR" sz="1000" dirty="0" smtClean="0"/>
              <a:t>, K., </a:t>
            </a:r>
            <a:r>
              <a:rPr lang="tr-TR" sz="1000" dirty="0" err="1" smtClean="0"/>
              <a:t>Mitsch</a:t>
            </a:r>
            <a:r>
              <a:rPr lang="tr-TR" sz="1000" dirty="0" smtClean="0"/>
              <a:t>, W.J., 2014. </a:t>
            </a:r>
            <a:r>
              <a:rPr lang="tr-TR" sz="1000" dirty="0" err="1" smtClean="0"/>
              <a:t>Climate</a:t>
            </a:r>
            <a:r>
              <a:rPr lang="tr-TR" sz="1000" dirty="0" smtClean="0"/>
              <a:t> </a:t>
            </a:r>
            <a:r>
              <a:rPr lang="tr-TR" sz="1000" dirty="0" err="1" smtClean="0"/>
              <a:t>regulation</a:t>
            </a:r>
            <a:r>
              <a:rPr lang="tr-TR" sz="1000" dirty="0" smtClean="0"/>
              <a:t> </a:t>
            </a:r>
            <a:r>
              <a:rPr lang="tr-TR" sz="1000" dirty="0" err="1" smtClean="0"/>
              <a:t>byfree</a:t>
            </a:r>
            <a:r>
              <a:rPr lang="tr-TR" sz="1000" dirty="0" smtClean="0"/>
              <a:t> </a:t>
            </a:r>
            <a:r>
              <a:rPr lang="tr-TR" sz="1000" dirty="0" err="1" smtClean="0"/>
              <a:t>water</a:t>
            </a:r>
            <a:r>
              <a:rPr lang="tr-TR" sz="1000" dirty="0" smtClean="0"/>
              <a:t> </a:t>
            </a:r>
            <a:r>
              <a:rPr lang="tr-TR" sz="1000" dirty="0" err="1" smtClean="0"/>
              <a:t>surface</a:t>
            </a:r>
            <a:r>
              <a:rPr lang="tr-TR" sz="1000" dirty="0" smtClean="0"/>
              <a:t> </a:t>
            </a:r>
            <a:r>
              <a:rPr lang="tr-TR" sz="1000" dirty="0" err="1" smtClean="0"/>
              <a:t>constructed</a:t>
            </a:r>
            <a:r>
              <a:rPr lang="tr-TR" sz="1000" dirty="0" smtClean="0"/>
              <a:t> </a:t>
            </a:r>
            <a:r>
              <a:rPr lang="tr-TR" sz="1000" dirty="0" err="1" smtClean="0"/>
              <a:t>wetlands</a:t>
            </a:r>
            <a:r>
              <a:rPr lang="tr-TR" sz="1000" dirty="0" smtClean="0"/>
              <a:t> </a:t>
            </a:r>
            <a:r>
              <a:rPr lang="tr-TR" sz="1000" dirty="0" err="1" smtClean="0"/>
              <a:t>for</a:t>
            </a:r>
            <a:r>
              <a:rPr lang="tr-TR" sz="1000" dirty="0" smtClean="0"/>
              <a:t> </a:t>
            </a:r>
            <a:r>
              <a:rPr lang="tr-TR" sz="1000" dirty="0" err="1" smtClean="0"/>
              <a:t>wastewater</a:t>
            </a:r>
            <a:r>
              <a:rPr lang="tr-TR" sz="1000" dirty="0" smtClean="0"/>
              <a:t> </a:t>
            </a:r>
            <a:r>
              <a:rPr lang="tr-TR" sz="1000" dirty="0" err="1" smtClean="0"/>
              <a:t>treatment</a:t>
            </a:r>
            <a:r>
              <a:rPr lang="tr-TR" sz="1000" dirty="0" smtClean="0"/>
              <a:t> </a:t>
            </a:r>
            <a:r>
              <a:rPr lang="tr-TR" sz="1000" dirty="0" err="1" smtClean="0"/>
              <a:t>and</a:t>
            </a:r>
            <a:r>
              <a:rPr lang="tr-TR" sz="1000" dirty="0" smtClean="0"/>
              <a:t> </a:t>
            </a:r>
            <a:r>
              <a:rPr lang="tr-TR" sz="1000" dirty="0" err="1" smtClean="0"/>
              <a:t>createdriverine</a:t>
            </a:r>
            <a:r>
              <a:rPr lang="tr-TR" sz="1000" dirty="0" smtClean="0"/>
              <a:t> </a:t>
            </a:r>
            <a:r>
              <a:rPr lang="tr-TR" sz="1000" dirty="0" err="1" smtClean="0"/>
              <a:t>wetlands</a:t>
            </a:r>
            <a:r>
              <a:rPr lang="tr-TR" sz="1000" dirty="0" smtClean="0"/>
              <a:t>. </a:t>
            </a:r>
            <a:r>
              <a:rPr lang="tr-TR" sz="1000" dirty="0" err="1" smtClean="0"/>
              <a:t>Ecol</a:t>
            </a:r>
            <a:r>
              <a:rPr lang="tr-TR" sz="1000" dirty="0" smtClean="0"/>
              <a:t>. </a:t>
            </a:r>
            <a:r>
              <a:rPr lang="tr-TR" sz="1000" dirty="0" err="1" smtClean="0"/>
              <a:t>Eng</a:t>
            </a:r>
            <a:r>
              <a:rPr lang="tr-TR" sz="1000" dirty="0" smtClean="0"/>
              <a:t>. 72, 103–115</a:t>
            </a:r>
          </a:p>
          <a:p>
            <a:r>
              <a:rPr lang="tr-TR" sz="1000" dirty="0" smtClean="0"/>
              <a:t>Fikirdeşici-Ergen, Ş et al. 2018. Bioremediation of </a:t>
            </a:r>
            <a:r>
              <a:rPr lang="tr-TR" sz="1000" dirty="0" err="1" smtClean="0"/>
              <a:t>heavy</a:t>
            </a:r>
            <a:r>
              <a:rPr lang="tr-TR" sz="1000" dirty="0" smtClean="0"/>
              <a:t> metal </a:t>
            </a:r>
            <a:r>
              <a:rPr lang="tr-TR" sz="1000" dirty="0" err="1" smtClean="0"/>
              <a:t>contaminated</a:t>
            </a:r>
            <a:r>
              <a:rPr lang="tr-TR" sz="1000" dirty="0" smtClean="0"/>
              <a:t> </a:t>
            </a:r>
            <a:r>
              <a:rPr lang="tr-TR" sz="1000" dirty="0" err="1" smtClean="0"/>
              <a:t>medium</a:t>
            </a:r>
            <a:r>
              <a:rPr lang="tr-TR" sz="1000" dirty="0" smtClean="0"/>
              <a:t> </a:t>
            </a:r>
            <a:r>
              <a:rPr lang="tr-TR" sz="1000" dirty="0" err="1" smtClean="0"/>
              <a:t>using</a:t>
            </a:r>
            <a:r>
              <a:rPr lang="tr-TR" sz="1000" dirty="0" smtClean="0"/>
              <a:t> Lemna </a:t>
            </a:r>
            <a:r>
              <a:rPr lang="tr-TR" sz="1000" dirty="0" err="1" smtClean="0"/>
              <a:t>minor</a:t>
            </a:r>
            <a:r>
              <a:rPr lang="tr-TR" sz="1000" dirty="0" smtClean="0"/>
              <a:t>, Daphnia </a:t>
            </a:r>
            <a:r>
              <a:rPr lang="tr-TR" sz="1000" dirty="0" err="1" smtClean="0"/>
              <a:t>magna</a:t>
            </a:r>
            <a:r>
              <a:rPr lang="tr-TR" sz="1000" dirty="0" smtClean="0"/>
              <a:t> </a:t>
            </a:r>
            <a:r>
              <a:rPr lang="tr-TR" sz="1000" dirty="0" err="1" smtClean="0"/>
              <a:t>and</a:t>
            </a:r>
            <a:r>
              <a:rPr lang="tr-TR" sz="1000" dirty="0" smtClean="0"/>
              <a:t> </a:t>
            </a:r>
            <a:r>
              <a:rPr lang="tr-TR" sz="1000" dirty="0" err="1" smtClean="0"/>
              <a:t>their</a:t>
            </a:r>
            <a:r>
              <a:rPr lang="tr-TR" sz="1000" dirty="0" smtClean="0"/>
              <a:t> </a:t>
            </a:r>
            <a:r>
              <a:rPr lang="tr-TR" sz="1000" dirty="0" err="1" smtClean="0"/>
              <a:t>consortium</a:t>
            </a:r>
            <a:r>
              <a:rPr lang="tr-TR" sz="1000" dirty="0" smtClean="0"/>
              <a:t>. </a:t>
            </a:r>
            <a:r>
              <a:rPr lang="tr-TR" sz="1000" dirty="0" err="1" smtClean="0"/>
              <a:t>Chemistry</a:t>
            </a:r>
            <a:r>
              <a:rPr lang="tr-TR" sz="1000" dirty="0" smtClean="0"/>
              <a:t> </a:t>
            </a:r>
            <a:r>
              <a:rPr lang="tr-TR" sz="1000" dirty="0" err="1" smtClean="0"/>
              <a:t>and</a:t>
            </a:r>
            <a:r>
              <a:rPr lang="tr-TR" sz="1000" dirty="0" smtClean="0"/>
              <a:t> </a:t>
            </a:r>
            <a:r>
              <a:rPr lang="tr-TR" sz="1000" dirty="0" err="1" smtClean="0"/>
              <a:t>Ecology</a:t>
            </a:r>
            <a:r>
              <a:rPr lang="tr-TR" sz="1000" dirty="0" smtClean="0"/>
              <a:t>. 34(1):43-55</a:t>
            </a:r>
          </a:p>
          <a:p>
            <a:r>
              <a:rPr lang="tr-TR" sz="1000" dirty="0" smtClean="0"/>
              <a:t>Fikirdeşici-Ergen, Ş </a:t>
            </a:r>
            <a:r>
              <a:rPr lang="tr-TR" sz="1000" dirty="0" err="1" smtClean="0"/>
              <a:t>and</a:t>
            </a:r>
            <a:r>
              <a:rPr lang="tr-TR" sz="1000" dirty="0" smtClean="0"/>
              <a:t> Üçüncü-Tunca, E. 2018. </a:t>
            </a:r>
            <a:r>
              <a:rPr lang="tr-TR" sz="1000" dirty="0" err="1" smtClean="0"/>
              <a:t>Nanotoxicity</a:t>
            </a:r>
            <a:r>
              <a:rPr lang="tr-TR" sz="1000" dirty="0" smtClean="0"/>
              <a:t> </a:t>
            </a:r>
            <a:r>
              <a:rPr lang="tr-TR" sz="1000" dirty="0" err="1" smtClean="0"/>
              <a:t>Modelling</a:t>
            </a:r>
            <a:r>
              <a:rPr lang="tr-TR" sz="1000" dirty="0" smtClean="0"/>
              <a:t> </a:t>
            </a:r>
            <a:r>
              <a:rPr lang="tr-TR" sz="1000" dirty="0" err="1" smtClean="0"/>
              <a:t>and</a:t>
            </a:r>
            <a:r>
              <a:rPr lang="tr-TR" sz="1000" dirty="0" smtClean="0"/>
              <a:t> Removal </a:t>
            </a:r>
            <a:r>
              <a:rPr lang="tr-TR" sz="1000" dirty="0" err="1" smtClean="0"/>
              <a:t>Efficiencies</a:t>
            </a:r>
            <a:r>
              <a:rPr lang="tr-TR" sz="1000" dirty="0" smtClean="0"/>
              <a:t> of </a:t>
            </a:r>
            <a:r>
              <a:rPr lang="tr-TR" sz="1000" dirty="0" err="1" smtClean="0"/>
              <a:t>ZnONP</a:t>
            </a:r>
            <a:r>
              <a:rPr lang="tr-TR" sz="1000" dirty="0" smtClean="0"/>
              <a:t>, International Journal of </a:t>
            </a:r>
            <a:r>
              <a:rPr lang="tr-TR" sz="1000" dirty="0" err="1" smtClean="0"/>
              <a:t>Phytoremediation</a:t>
            </a:r>
            <a:r>
              <a:rPr lang="tr-TR" sz="1000" dirty="0" smtClean="0"/>
              <a:t> 20(1):16-26</a:t>
            </a:r>
          </a:p>
          <a:p>
            <a:r>
              <a:rPr lang="tr-TR" sz="1000" dirty="0" smtClean="0"/>
              <a:t>Yakup Sedat VELIOGLU, Şeyda FİKİRDEŞİCİ-ERGEN, Pelin AKSU, Ahmet ALTINDAĞ. 2018. Effects of </a:t>
            </a:r>
            <a:r>
              <a:rPr lang="tr-TR" sz="1000" dirty="0" err="1" smtClean="0"/>
              <a:t>Ozone</a:t>
            </a:r>
            <a:r>
              <a:rPr lang="tr-TR" sz="1000" dirty="0" smtClean="0"/>
              <a:t> </a:t>
            </a:r>
            <a:r>
              <a:rPr lang="tr-TR" sz="1000" dirty="0" err="1" smtClean="0"/>
              <a:t>Treatment</a:t>
            </a:r>
            <a:r>
              <a:rPr lang="tr-TR" sz="1000" dirty="0" smtClean="0"/>
              <a:t> on </a:t>
            </a:r>
            <a:r>
              <a:rPr lang="tr-TR" sz="1000" dirty="0" err="1" smtClean="0"/>
              <a:t>the</a:t>
            </a:r>
            <a:r>
              <a:rPr lang="tr-TR" sz="1000" dirty="0" smtClean="0"/>
              <a:t> </a:t>
            </a:r>
            <a:r>
              <a:rPr lang="tr-TR" sz="1000" dirty="0" err="1" smtClean="0"/>
              <a:t>Degradation</a:t>
            </a:r>
            <a:r>
              <a:rPr lang="tr-TR" sz="1000" dirty="0" smtClean="0"/>
              <a:t> </a:t>
            </a:r>
            <a:r>
              <a:rPr lang="tr-TR" sz="1000" dirty="0" err="1" smtClean="0"/>
              <a:t>and</a:t>
            </a:r>
            <a:r>
              <a:rPr lang="tr-TR" sz="1000" dirty="0" smtClean="0"/>
              <a:t> Toxicity of </a:t>
            </a:r>
            <a:r>
              <a:rPr lang="tr-TR" sz="1000" dirty="0" err="1" smtClean="0"/>
              <a:t>Several</a:t>
            </a:r>
            <a:r>
              <a:rPr lang="tr-TR" sz="1000" dirty="0" smtClean="0"/>
              <a:t> </a:t>
            </a:r>
            <a:r>
              <a:rPr lang="tr-TR" sz="1000" dirty="0" err="1" smtClean="0"/>
              <a:t>Pesticides</a:t>
            </a:r>
            <a:r>
              <a:rPr lang="tr-TR" sz="1000" dirty="0" smtClean="0"/>
              <a:t> in </a:t>
            </a:r>
            <a:r>
              <a:rPr lang="tr-TR" sz="1000" dirty="0" err="1" smtClean="0"/>
              <a:t>Different</a:t>
            </a:r>
            <a:r>
              <a:rPr lang="tr-TR" sz="1000" dirty="0" smtClean="0"/>
              <a:t> </a:t>
            </a:r>
            <a:r>
              <a:rPr lang="tr-TR" sz="1000" dirty="0" err="1" smtClean="0"/>
              <a:t>Groups</a:t>
            </a:r>
            <a:r>
              <a:rPr lang="tr-TR" sz="1000" dirty="0" smtClean="0"/>
              <a:t>, Journal of </a:t>
            </a:r>
            <a:r>
              <a:rPr lang="tr-TR" sz="1000" dirty="0" err="1" smtClean="0"/>
              <a:t>Agricultural</a:t>
            </a:r>
            <a:r>
              <a:rPr lang="tr-TR" sz="1000" dirty="0" smtClean="0"/>
              <a:t> </a:t>
            </a:r>
            <a:r>
              <a:rPr lang="tr-TR" sz="1000" dirty="0" err="1" smtClean="0"/>
              <a:t>Sciences</a:t>
            </a:r>
            <a:r>
              <a:rPr lang="tr-TR" sz="1000" dirty="0" smtClean="0"/>
              <a:t>, 24(2):245-255</a:t>
            </a:r>
            <a:endParaRPr lang="tr-TR" sz="1000" dirty="0"/>
          </a:p>
        </p:txBody>
      </p:sp>
    </p:spTree>
    <p:extLst>
      <p:ext uri="{BB962C8B-B14F-4D97-AF65-F5344CB8AC3E}">
        <p14:creationId xmlns:p14="http://schemas.microsoft.com/office/powerpoint/2010/main" val="1359543434"/>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TotalTime>
  <Words>592</Words>
  <Application>Microsoft Office PowerPoint</Application>
  <PresentationFormat>Geniş ekran</PresentationFormat>
  <Paragraphs>33</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Calibri</vt:lpstr>
      <vt:lpstr>Calibri Light</vt:lpstr>
      <vt:lpstr>Trebuchet MS</vt:lpstr>
      <vt:lpstr>Geçmişe bakış</vt:lpstr>
      <vt:lpstr>FMUS1003  Su okuryazarlığı</vt:lpstr>
      <vt:lpstr>Sulak alanın tanımı ve özellikleri</vt:lpstr>
      <vt:lpstr>PowerPoint Sunusu</vt:lpstr>
      <vt:lpstr>PowerPoint Sunusu</vt:lpstr>
      <vt:lpstr>PowerPoint Sunusu</vt:lpstr>
      <vt:lpstr>SULAK ALANLARI TEHDİT EDEN FAKTÖRLER </vt:lpstr>
      <vt:lpstr>Kaynaklar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FMUS1003  Su okuryazarlığı</dc:title>
  <dc:creator>hp_ergen</dc:creator>
  <cp:lastModifiedBy>hp_ergen</cp:lastModifiedBy>
  <cp:revision>4</cp:revision>
  <dcterms:created xsi:type="dcterms:W3CDTF">2020-10-02T08:54:55Z</dcterms:created>
  <dcterms:modified xsi:type="dcterms:W3CDTF">2020-10-02T09:40:40Z</dcterms:modified>
</cp:coreProperties>
</file>