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1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38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147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6672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547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357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240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209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91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53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67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07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55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69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08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5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31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585769F-0521-4FC0-BBDA-7EDCD85F648D}" type="datetimeFigureOut">
              <a:rPr lang="tr-TR" smtClean="0"/>
              <a:t>23.10.2018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EEE35-1078-4C98-9047-F31E43A0E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385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İŞİTME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48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Atmosferde oluşan ses dalgalarının kulağımız tarafından toplanmasından, beyindeki merkezlerde karakter ve anlam olarak algılanmasına kadar olan süreç işitme olarak adlandırılır (</a:t>
            </a:r>
            <a:r>
              <a:rPr lang="tr-TR" dirty="0" err="1" smtClean="0"/>
              <a:t>Kolaylıoğlu</a:t>
            </a:r>
            <a:r>
              <a:rPr lang="tr-TR" dirty="0" smtClean="0"/>
              <a:t>, 2006)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8133" y="3511500"/>
            <a:ext cx="5076897" cy="3346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511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İşitmenin gerçekleşmesi için;</a:t>
            </a:r>
          </a:p>
          <a:p>
            <a:pPr lvl="1"/>
            <a:r>
              <a:rPr lang="tr-TR" dirty="0" smtClean="0"/>
              <a:t>Sesin olması</a:t>
            </a:r>
          </a:p>
          <a:p>
            <a:pPr lvl="1"/>
            <a:r>
              <a:rPr lang="tr-TR" dirty="0" smtClean="0"/>
              <a:t>Sesin kulağa ulaşması</a:t>
            </a:r>
          </a:p>
          <a:p>
            <a:pPr lvl="1"/>
            <a:r>
              <a:rPr lang="tr-TR" dirty="0" smtClean="0"/>
              <a:t>Gelen sesin frekans ve şiddetinin uygun sınırlar içerisinde olması</a:t>
            </a:r>
          </a:p>
          <a:p>
            <a:pPr lvl="1"/>
            <a:r>
              <a:rPr lang="tr-TR" dirty="0" smtClean="0"/>
              <a:t>Sesin dış, orta ve iç kulak bölümlerinden geçmesi</a:t>
            </a:r>
          </a:p>
          <a:p>
            <a:pPr lvl="1"/>
            <a:r>
              <a:rPr lang="tr-TR" dirty="0" smtClean="0"/>
              <a:t>Sesin işitme merkezine ulaşması ve merkezce algılanması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750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Kulakğın</a:t>
            </a:r>
            <a:r>
              <a:rPr lang="tr-TR" dirty="0" smtClean="0"/>
              <a:t> Yapısı (</a:t>
            </a:r>
            <a:r>
              <a:rPr lang="tr-TR" dirty="0" err="1" smtClean="0"/>
              <a:t>Ballantyne</a:t>
            </a:r>
            <a:r>
              <a:rPr lang="tr-TR" dirty="0" smtClean="0"/>
              <a:t>, 1990)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7380" y="2052638"/>
            <a:ext cx="8153453" cy="480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8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Dış kulak</a:t>
            </a:r>
            <a:r>
              <a:rPr lang="tr-TR" dirty="0" smtClean="0"/>
              <a:t>: </a:t>
            </a:r>
            <a:r>
              <a:rPr lang="tr-TR" i="1" dirty="0" smtClean="0"/>
              <a:t>kulak kepçesi, dış kulak kanalı ve kulak zarından oluşur.</a:t>
            </a:r>
          </a:p>
          <a:p>
            <a:pPr lvl="1"/>
            <a:r>
              <a:rPr lang="tr-TR" i="1" dirty="0" smtClean="0"/>
              <a:t>Kulak kepçesi gelen sesin yönünün belirlenmesinde ve ses dalgalarının dış kulak kanalına iletilmesinde</a:t>
            </a:r>
          </a:p>
          <a:p>
            <a:pPr lvl="1"/>
            <a:r>
              <a:rPr lang="tr-TR" i="1" dirty="0" smtClean="0"/>
              <a:t>Dış kulak kanalı, gelen sesi bir miktar güçlendirerek kulak zarının titreştirilmesinde görev alır.</a:t>
            </a:r>
          </a:p>
          <a:p>
            <a:r>
              <a:rPr lang="tr-TR" b="1" dirty="0" smtClean="0"/>
              <a:t>Orta kulak: </a:t>
            </a:r>
            <a:r>
              <a:rPr lang="tr-TR" i="1" dirty="0" smtClean="0"/>
              <a:t>dıştan gelen </a:t>
            </a:r>
            <a:r>
              <a:rPr lang="tr-TR" i="1" dirty="0" smtClean="0"/>
              <a:t>seslerini </a:t>
            </a:r>
            <a:r>
              <a:rPr lang="tr-TR" i="1" dirty="0" smtClean="0"/>
              <a:t>akustik enerji miktarını çoğaltmak ve iç kulağı çok yüksek seslerden koruma görevi vardır</a:t>
            </a:r>
          </a:p>
          <a:p>
            <a:pPr lvl="1"/>
            <a:r>
              <a:rPr lang="tr-TR" i="1" dirty="0" smtClean="0"/>
              <a:t>Çekiç, örs ve üzengi kemiklerinden oluşur.</a:t>
            </a:r>
          </a:p>
          <a:p>
            <a:pPr lvl="1"/>
            <a:r>
              <a:rPr lang="tr-TR" i="1" dirty="0" smtClean="0"/>
              <a:t>Östaki borusundan gelen havayla dış ve orta kulak arasındaki basıncın dengelenmesini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972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İç kulak: </a:t>
            </a:r>
            <a:r>
              <a:rPr lang="tr-TR" i="1" dirty="0" smtClean="0"/>
              <a:t>iki sistemden oluşur. </a:t>
            </a:r>
          </a:p>
          <a:p>
            <a:pPr lvl="1"/>
            <a:r>
              <a:rPr lang="tr-TR" b="1" i="1" dirty="0" err="1" smtClean="0"/>
              <a:t>Vestibüler</a:t>
            </a:r>
            <a:r>
              <a:rPr lang="tr-TR" b="1" i="1" dirty="0" smtClean="0"/>
              <a:t> sistem: </a:t>
            </a:r>
            <a:r>
              <a:rPr lang="tr-TR" i="1" dirty="0" smtClean="0"/>
              <a:t>Denge</a:t>
            </a:r>
          </a:p>
          <a:p>
            <a:pPr lvl="1"/>
            <a:r>
              <a:rPr lang="tr-TR" b="1" i="1" dirty="0" err="1" smtClean="0"/>
              <a:t>Koklear</a:t>
            </a:r>
            <a:r>
              <a:rPr lang="tr-TR" b="1" i="1" dirty="0" smtClean="0"/>
              <a:t> sistem: </a:t>
            </a:r>
            <a:r>
              <a:rPr lang="tr-TR" i="1" dirty="0" smtClean="0"/>
              <a:t>Sesin sinir uyaranlara dönüştüğü yer. </a:t>
            </a:r>
          </a:p>
          <a:p>
            <a:pPr lvl="1"/>
            <a:r>
              <a:rPr lang="tr-TR" b="1" i="1" dirty="0" smtClean="0"/>
              <a:t>Orta kulaktan gelen ses titreşimleri </a:t>
            </a:r>
            <a:r>
              <a:rPr lang="tr-TR" b="1" i="1" dirty="0" err="1" smtClean="0"/>
              <a:t>kokleada</a:t>
            </a:r>
            <a:r>
              <a:rPr lang="tr-TR" b="1" i="1" dirty="0" smtClean="0"/>
              <a:t> (salyangoz) bulunan koyu kıvamlı sıvıyı harekete geçirir.</a:t>
            </a:r>
          </a:p>
          <a:p>
            <a:pPr lvl="1"/>
            <a:r>
              <a:rPr lang="tr-TR" b="1" i="1" dirty="0" smtClean="0"/>
              <a:t>Harekete geçen sıvı sinir uçlarını uyarır ve beynin işitme merkezine yönlendirilir. Sinirler ses titreşimlerini elektrik potansiyeline dönüştürerek işitme merkezine sinyal gönderir.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1623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İşitmenin ölçülmesi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İşitme </a:t>
            </a:r>
            <a:r>
              <a:rPr lang="tr-TR" dirty="0" err="1" smtClean="0"/>
              <a:t>odyometri</a:t>
            </a:r>
            <a:r>
              <a:rPr lang="tr-TR" dirty="0" smtClean="0"/>
              <a:t> denilen araçlarla ölçülmektedir.</a:t>
            </a:r>
          </a:p>
          <a:p>
            <a:r>
              <a:rPr lang="tr-TR" dirty="0" smtClean="0"/>
              <a:t>Farklı şiddet ve frekanslarda iletiler göndermek yoluyla işitme düzeyleri hakkında bilgi almaya çalışır.</a:t>
            </a:r>
          </a:p>
          <a:p>
            <a:r>
              <a:rPr lang="tr-TR" dirty="0" smtClean="0"/>
              <a:t>Sesi hava yoluyla ilettiği gibi, kemik yoluyla da iletebilmektedir.</a:t>
            </a:r>
          </a:p>
          <a:p>
            <a:r>
              <a:rPr lang="tr-TR" dirty="0" smtClean="0"/>
              <a:t>Sesin şiddeti: 0-120 </a:t>
            </a:r>
            <a:r>
              <a:rPr lang="tr-TR" dirty="0" err="1" smtClean="0"/>
              <a:t>dB.</a:t>
            </a:r>
            <a:r>
              <a:rPr lang="tr-TR" dirty="0" smtClean="0"/>
              <a:t> Sayılar arttıkça işitme kaybı artar</a:t>
            </a:r>
          </a:p>
          <a:p>
            <a:r>
              <a:rPr lang="tr-TR" dirty="0" smtClean="0"/>
              <a:t>Frekans (sesin tizliği): Hertz (Hz). Normal kulak 20-20000 Hz. Konuşma sesleri 250-4000hz arasındadır.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5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İŞİTME KAYBI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NEDENLERİ</a:t>
            </a:r>
          </a:p>
          <a:p>
            <a:pPr lvl="1"/>
            <a:r>
              <a:rPr lang="tr-TR" dirty="0" smtClean="0"/>
              <a:t>Kalıtım</a:t>
            </a:r>
          </a:p>
          <a:p>
            <a:pPr lvl="1"/>
            <a:r>
              <a:rPr lang="tr-TR" dirty="0" smtClean="0"/>
              <a:t>Erken doğum, doğum anı ve hamilelikteki komplikasyonlar</a:t>
            </a:r>
          </a:p>
          <a:p>
            <a:pPr lvl="1"/>
            <a:r>
              <a:rPr lang="tr-TR" dirty="0" smtClean="0"/>
              <a:t>Kızamıkçık</a:t>
            </a:r>
          </a:p>
          <a:p>
            <a:pPr lvl="1"/>
            <a:r>
              <a:rPr lang="tr-TR" dirty="0" smtClean="0"/>
              <a:t>Erken çocukluk dönemindeki hastalıklar: kabakulak, kızamık, zatürree</a:t>
            </a:r>
          </a:p>
          <a:p>
            <a:pPr lvl="1"/>
            <a:r>
              <a:rPr lang="tr-TR" dirty="0" smtClean="0"/>
              <a:t>Menenjit</a:t>
            </a:r>
          </a:p>
          <a:p>
            <a:pPr lvl="1"/>
            <a:r>
              <a:rPr lang="tr-TR" dirty="0" err="1" smtClean="0"/>
              <a:t>Otitis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, tedavi edilmeyen orta kulak iltihabı biriken sıvının kulak zarını delmesi sonucu iletim tipi kayba neden olmakta ve iç kulağı da etkilemekte</a:t>
            </a:r>
          </a:p>
          <a:p>
            <a:pPr lvl="1"/>
            <a:r>
              <a:rPr lang="tr-TR" dirty="0" smtClean="0"/>
              <a:t>Kan uyuşmazlığı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626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err="1" smtClean="0"/>
              <a:t>Ototoksik</a:t>
            </a:r>
            <a:r>
              <a:rPr lang="tr-TR" dirty="0" smtClean="0"/>
              <a:t> ilaçlar</a:t>
            </a:r>
          </a:p>
          <a:p>
            <a:pPr lvl="1"/>
            <a:r>
              <a:rPr lang="tr-TR" dirty="0" smtClean="0"/>
              <a:t>Gürültü ve yaşlanmaya bağlı nedenler</a:t>
            </a:r>
          </a:p>
          <a:p>
            <a:pPr lvl="1"/>
            <a:r>
              <a:rPr lang="tr-TR" dirty="0" err="1" smtClean="0"/>
              <a:t>Down</a:t>
            </a:r>
            <a:r>
              <a:rPr lang="tr-TR" dirty="0" smtClean="0"/>
              <a:t> Sendromu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43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150</TotalTime>
  <Words>333</Words>
  <Application>Microsoft Office PowerPoint</Application>
  <PresentationFormat>Geniş ekran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</vt:lpstr>
      <vt:lpstr>İŞİTME</vt:lpstr>
      <vt:lpstr>PowerPoint Sunusu</vt:lpstr>
      <vt:lpstr>PowerPoint Sunusu</vt:lpstr>
      <vt:lpstr>Kulakğın Yapısı (Ballantyne, 1990)</vt:lpstr>
      <vt:lpstr>PowerPoint Sunusu</vt:lpstr>
      <vt:lpstr>PowerPoint Sunusu</vt:lpstr>
      <vt:lpstr>İşitmenin ölçülmesi</vt:lpstr>
      <vt:lpstr>İŞİTME KAYBI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</dc:title>
  <dc:creator>resat alatli</dc:creator>
  <cp:lastModifiedBy>resat alatli</cp:lastModifiedBy>
  <cp:revision>7</cp:revision>
  <dcterms:created xsi:type="dcterms:W3CDTF">2018-09-17T11:32:58Z</dcterms:created>
  <dcterms:modified xsi:type="dcterms:W3CDTF">2018-10-23T13:49:10Z</dcterms:modified>
</cp:coreProperties>
</file>