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9FCB-0E74-4AD3-8661-58499A1589F5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4670-88EF-4CCC-AE41-B27DC422B5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28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9FCB-0E74-4AD3-8661-58499A1589F5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4670-88EF-4CCC-AE41-B27DC422B5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477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9FCB-0E74-4AD3-8661-58499A1589F5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4670-88EF-4CCC-AE41-B27DC422B5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3494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49675-493C-4F33-A974-6B264C37C3BA}" type="datetimeFigureOut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19.12.2021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DB6F5-D791-4E02-A4F9-6311FCA2F8FF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141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49675-493C-4F33-A974-6B264C37C3BA}" type="datetimeFigureOut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19.12.2021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DB6F5-D791-4E02-A4F9-6311FCA2F8FF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910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49675-493C-4F33-A974-6B264C37C3BA}" type="datetimeFigureOut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19.12.2021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DB6F5-D791-4E02-A4F9-6311FCA2F8FF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573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49675-493C-4F33-A974-6B264C37C3BA}" type="datetimeFigureOut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19.12.2021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DB6F5-D791-4E02-A4F9-6311FCA2F8FF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90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49675-493C-4F33-A974-6B264C37C3BA}" type="datetimeFigureOut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19.12.2021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DB6F5-D791-4E02-A4F9-6311FCA2F8FF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951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49675-493C-4F33-A974-6B264C37C3BA}" type="datetimeFigureOut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19.12.2021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DB6F5-D791-4E02-A4F9-6311FCA2F8FF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680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49675-493C-4F33-A974-6B264C37C3BA}" type="datetimeFigureOut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19.12.2021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DB6F5-D791-4E02-A4F9-6311FCA2F8FF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078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49675-493C-4F33-A974-6B264C37C3BA}" type="datetimeFigureOut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19.12.2021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DB6F5-D791-4E02-A4F9-6311FCA2F8FF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98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9FCB-0E74-4AD3-8661-58499A1589F5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4670-88EF-4CCC-AE41-B27DC422B5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7307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49675-493C-4F33-A974-6B264C37C3BA}" type="datetimeFigureOut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19.12.2021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DB6F5-D791-4E02-A4F9-6311FCA2F8FF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470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49675-493C-4F33-A974-6B264C37C3BA}" type="datetimeFigureOut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19.12.2021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DB6F5-D791-4E02-A4F9-6311FCA2F8FF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581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49675-493C-4F33-A974-6B264C37C3BA}" type="datetimeFigureOut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19.12.2021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DB6F5-D791-4E02-A4F9-6311FCA2F8FF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976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49675-493C-4F33-A974-6B264C37C3BA}" type="datetimeFigureOut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19.12.2021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DB6F5-D791-4E02-A4F9-6311FCA2F8FF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14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49675-493C-4F33-A974-6B264C37C3BA}" type="datetimeFigureOut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19.12.2021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DB6F5-D791-4E02-A4F9-6311FCA2F8FF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876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49675-493C-4F33-A974-6B264C37C3BA}" type="datetimeFigureOut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19.12.2021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DB6F5-D791-4E02-A4F9-6311FCA2F8FF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145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49675-493C-4F33-A974-6B264C37C3BA}" type="datetimeFigureOut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19.12.2021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DB6F5-D791-4E02-A4F9-6311FCA2F8FF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10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49675-493C-4F33-A974-6B264C37C3BA}" type="datetimeFigureOut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19.12.2021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DB6F5-D791-4E02-A4F9-6311FCA2F8FF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683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49675-493C-4F33-A974-6B264C37C3BA}" type="datetimeFigureOut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19.12.2021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DB6F5-D791-4E02-A4F9-6311FCA2F8FF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22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9FCB-0E74-4AD3-8661-58499A1589F5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4670-88EF-4CCC-AE41-B27DC422B5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798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9FCB-0E74-4AD3-8661-58499A1589F5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4670-88EF-4CCC-AE41-B27DC422B5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873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9FCB-0E74-4AD3-8661-58499A1589F5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4670-88EF-4CCC-AE41-B27DC422B5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703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9FCB-0E74-4AD3-8661-58499A1589F5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4670-88EF-4CCC-AE41-B27DC422B5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6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9FCB-0E74-4AD3-8661-58499A1589F5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4670-88EF-4CCC-AE41-B27DC422B5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034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9FCB-0E74-4AD3-8661-58499A1589F5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4670-88EF-4CCC-AE41-B27DC422B5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30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9FCB-0E74-4AD3-8661-58499A1589F5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4670-88EF-4CCC-AE41-B27DC422B5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988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79FCB-0E74-4AD3-8661-58499A1589F5}" type="datetimeFigureOut">
              <a:rPr lang="tr-TR" smtClean="0"/>
              <a:t>19.12.2021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64670-88EF-4CCC-AE41-B27DC422B5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962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49675-493C-4F33-A974-6B264C37C3BA}" type="datetimeFigureOut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19.12.2021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DB6F5-D791-4E02-A4F9-6311FCA2F8FF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186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99220" y="2459949"/>
            <a:ext cx="9192780" cy="1947331"/>
          </a:xfrm>
        </p:spPr>
        <p:txBody>
          <a:bodyPr/>
          <a:lstStyle/>
          <a:p>
            <a:pPr algn="ctr"/>
            <a:r>
              <a:rPr lang="tr-TR" b="1" dirty="0" smtClean="0"/>
              <a:t>E</a:t>
            </a:r>
            <a:r>
              <a:rPr lang="tr-TR" dirty="0" smtClean="0"/>
              <a:t>kstrakorporeal dalga terapisi </a:t>
            </a:r>
            <a:r>
              <a:rPr lang="tr-TR" dirty="0"/>
              <a:t>(ESWT)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96747" y="4407280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tr-TR" sz="2400" cap="none" dirty="0" smtClean="0"/>
              <a:t>Dr. Pınar Can</a:t>
            </a:r>
          </a:p>
          <a:p>
            <a:pPr algn="ctr"/>
            <a:r>
              <a:rPr lang="tr-TR" sz="2400" cap="none" dirty="0" smtClean="0"/>
              <a:t>pcan@ankara.edu.tr</a:t>
            </a:r>
            <a:endParaRPr lang="tr-TR" sz="2400" cap="none" dirty="0"/>
          </a:p>
        </p:txBody>
      </p:sp>
    </p:spTree>
    <p:extLst>
      <p:ext uri="{BB962C8B-B14F-4D97-AF65-F5344CB8AC3E}">
        <p14:creationId xmlns:p14="http://schemas.microsoft.com/office/powerpoint/2010/main" val="141206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4455" y="1102976"/>
            <a:ext cx="8084127" cy="4757497"/>
          </a:xfrm>
        </p:spPr>
        <p:txBody>
          <a:bodyPr>
            <a:normAutofit/>
          </a:bodyPr>
          <a:lstStyle/>
          <a:p>
            <a:r>
              <a:rPr lang="tr-TR" sz="2400" dirty="0" smtClean="0"/>
              <a:t>Kontrendikasyonlar;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200" dirty="0" smtClean="0"/>
              <a:t>immun-ilişkili eklem hastalıkları, enfeksiyöz artrit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200" dirty="0" smtClean="0"/>
              <a:t>tümöral hastalıklar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200" dirty="0" smtClean="0"/>
              <a:t>diskospondilitis,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200" dirty="0"/>
              <a:t>s</a:t>
            </a:r>
            <a:r>
              <a:rPr lang="tr-TR" sz="2200" dirty="0" smtClean="0"/>
              <a:t>tabilize olmaya kırıklar,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200" dirty="0"/>
              <a:t>n</a:t>
            </a:r>
            <a:r>
              <a:rPr lang="tr-TR" sz="2200" dirty="0" smtClean="0"/>
              <a:t>örolojik hastalıklarda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200" dirty="0"/>
              <a:t>g</a:t>
            </a:r>
            <a:r>
              <a:rPr lang="tr-TR" sz="2200" dirty="0" smtClean="0"/>
              <a:t>az dolu organ ve boşlukların üzerinde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200" dirty="0" smtClean="0"/>
              <a:t>akciğerler, </a:t>
            </a:r>
            <a:r>
              <a:rPr lang="tr-TR" sz="2200" dirty="0"/>
              <a:t>beyin, kalp, ana kan damarları, </a:t>
            </a:r>
            <a:r>
              <a:rPr lang="tr-TR" sz="2200" dirty="0" smtClean="0"/>
              <a:t>sinirler üzerinde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200" dirty="0"/>
              <a:t>g</a:t>
            </a:r>
            <a:r>
              <a:rPr lang="tr-TR" sz="2200" dirty="0" smtClean="0"/>
              <a:t>ebe uterus üzerinde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774659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0" y="2546581"/>
            <a:ext cx="10131427" cy="1468800"/>
          </a:xfrm>
        </p:spPr>
        <p:txBody>
          <a:bodyPr>
            <a:normAutofit/>
          </a:bodyPr>
          <a:lstStyle/>
          <a:p>
            <a:pPr algn="ctr"/>
            <a:r>
              <a:rPr lang="tr-TR" sz="4800" dirty="0" smtClean="0"/>
              <a:t>MAGNet Terapi</a:t>
            </a:r>
            <a:endParaRPr lang="tr-TR" sz="48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799" y="4140072"/>
            <a:ext cx="10131428" cy="860400"/>
          </a:xfrm>
        </p:spPr>
        <p:txBody>
          <a:bodyPr/>
          <a:lstStyle/>
          <a:p>
            <a:pPr algn="ctr"/>
            <a:r>
              <a:rPr lang="tr-TR" cap="none" dirty="0" smtClean="0"/>
              <a:t>Dr. Pınar CAN</a:t>
            </a:r>
          </a:p>
          <a:p>
            <a:pPr algn="ctr"/>
            <a:r>
              <a:rPr lang="tr-TR" cap="none" dirty="0" smtClean="0"/>
              <a:t>pcan@ankara.edu.tr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3572771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4346" y="936722"/>
            <a:ext cx="10131425" cy="2346805"/>
          </a:xfrm>
        </p:spPr>
        <p:txBody>
          <a:bodyPr>
            <a:normAutofit/>
          </a:bodyPr>
          <a:lstStyle/>
          <a:p>
            <a:r>
              <a:rPr lang="tr-TR" sz="2400" dirty="0" smtClean="0"/>
              <a:t>Magnet </a:t>
            </a:r>
            <a:r>
              <a:rPr lang="tr-TR" sz="2400" dirty="0"/>
              <a:t>tedavisi, insan tıbbında uzun yıllardır alternatif bir tedavi olarak kullanılmaktadır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Son zamanlarda veteriner hekimlikte popülerlik </a:t>
            </a:r>
            <a:r>
              <a:rPr lang="tr-TR" sz="2400" dirty="0" smtClean="0"/>
              <a:t>kazanmıştır.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FFFF00"/>
                </a:solidFill>
              </a:rPr>
              <a:t>Statik </a:t>
            </a:r>
            <a:r>
              <a:rPr lang="tr-TR" sz="2200" dirty="0">
                <a:solidFill>
                  <a:srgbClr val="FFFF00"/>
                </a:solidFill>
              </a:rPr>
              <a:t>Magnet </a:t>
            </a:r>
            <a:r>
              <a:rPr lang="tr-TR" sz="2200" dirty="0" smtClean="0">
                <a:solidFill>
                  <a:srgbClr val="FFFF00"/>
                </a:solidFill>
              </a:rPr>
              <a:t>Terapi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rgbClr val="FFFF00"/>
                </a:solidFill>
              </a:rPr>
              <a:t>Pulsed Manyetik Alan Terapisi</a:t>
            </a:r>
            <a:endParaRPr lang="tr-TR" sz="2200" dirty="0">
              <a:solidFill>
                <a:srgbClr val="FFFF00"/>
              </a:solidFill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1752601" y="3411682"/>
            <a:ext cx="3477491" cy="2973045"/>
            <a:chOff x="824346" y="3439391"/>
            <a:chExt cx="3477491" cy="2973045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4346" y="3439391"/>
              <a:ext cx="3290454" cy="2665268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>
              <a:off x="824346" y="6104659"/>
              <a:ext cx="34774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https://animaltherapeutics.com.au/wp-content/uploads/2016/11/new-mesh-on-grey-w400-400x324.jpg</a:t>
              </a:r>
            </a:p>
          </p:txBody>
        </p:sp>
      </p:grpSp>
      <p:grpSp>
        <p:nvGrpSpPr>
          <p:cNvPr id="9" name="Grup 8"/>
          <p:cNvGrpSpPr/>
          <p:nvPr/>
        </p:nvGrpSpPr>
        <p:grpSpPr>
          <a:xfrm>
            <a:off x="6520817" y="3411682"/>
            <a:ext cx="3165763" cy="2973044"/>
            <a:chOff x="6520817" y="3411682"/>
            <a:chExt cx="3165763" cy="2973044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 rotWithShape="1">
            <a:blip r:embed="rId3"/>
            <a:srcRect t="5334" b="4122"/>
            <a:stretch/>
          </p:blipFill>
          <p:spPr>
            <a:xfrm>
              <a:off x="6520817" y="3411682"/>
              <a:ext cx="2943569" cy="2665268"/>
            </a:xfrm>
            <a:prstGeom prst="rect">
              <a:avLst/>
            </a:prstGeom>
          </p:spPr>
        </p:pic>
        <p:sp>
          <p:nvSpPr>
            <p:cNvPr id="8" name="Dikdörtgen 7"/>
            <p:cNvSpPr/>
            <p:nvPr/>
          </p:nvSpPr>
          <p:spPr>
            <a:xfrm>
              <a:off x="6520817" y="6076949"/>
              <a:ext cx="316576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https://animaltherapeutics.com.au/wp-content/uploads/2016/02/activo-med-leg-wrap.jpg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7164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cap="none" dirty="0" smtClean="0">
                <a:latin typeface="+mn-lt"/>
              </a:rPr>
              <a:t>Statik Magnet Terapi</a:t>
            </a:r>
            <a:endParaRPr lang="tr-TR" sz="2800" cap="none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1" y="2142067"/>
            <a:ext cx="10273144" cy="3649133"/>
          </a:xfrm>
        </p:spPr>
        <p:txBody>
          <a:bodyPr>
            <a:normAutofit lnSpcReduction="10000"/>
          </a:bodyPr>
          <a:lstStyle/>
          <a:p>
            <a:r>
              <a:rPr lang="tr-TR" sz="2400" dirty="0"/>
              <a:t>Statik </a:t>
            </a:r>
            <a:r>
              <a:rPr lang="tr-TR" sz="2400" dirty="0" smtClean="0"/>
              <a:t>magnetlerin </a:t>
            </a:r>
            <a:r>
              <a:rPr lang="tr-TR" sz="2400" dirty="0"/>
              <a:t>değişmeyen manyetik alanları vardır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Terapötik amaçlar için </a:t>
            </a:r>
            <a:r>
              <a:rPr lang="tr-TR" sz="2400" dirty="0" smtClean="0"/>
              <a:t>kullanılan statik magnetler </a:t>
            </a:r>
            <a:r>
              <a:rPr lang="tr-TR" sz="2400" dirty="0"/>
              <a:t>genellikle 300-5000-Gauss </a:t>
            </a:r>
            <a:r>
              <a:rPr lang="tr-TR" sz="2400" dirty="0" smtClean="0"/>
              <a:t>arasındadır (1 tesla=10000 Gauss).</a:t>
            </a:r>
          </a:p>
          <a:p>
            <a:r>
              <a:rPr lang="tr-TR" sz="2400" dirty="0"/>
              <a:t>Doğrudan </a:t>
            </a:r>
            <a:r>
              <a:rPr lang="tr-TR" sz="2400" dirty="0" smtClean="0"/>
              <a:t>deri üzerinden </a:t>
            </a:r>
            <a:r>
              <a:rPr lang="tr-TR" sz="2400" dirty="0"/>
              <a:t>kullanıldığında, statik mıknatıslar alttaki dokunun biyoelektrik bileşimini </a:t>
            </a:r>
            <a:r>
              <a:rPr lang="tr-TR" sz="2400" dirty="0" smtClean="0"/>
              <a:t>etkileyecektir. </a:t>
            </a:r>
          </a:p>
          <a:p>
            <a:r>
              <a:rPr lang="tr-TR" sz="2400" dirty="0"/>
              <a:t>Üretilen manyetik alan değişmezken, doku içinden akan kan, manyetik yerleşime çekilen yüklü iyonlar </a:t>
            </a:r>
            <a:r>
              <a:rPr lang="tr-TR" sz="2400" dirty="0" smtClean="0"/>
              <a:t>içerir.</a:t>
            </a:r>
          </a:p>
          <a:p>
            <a:r>
              <a:rPr lang="tr-TR" sz="2400" dirty="0"/>
              <a:t>Eklem sertliği, genel gerginlik, kas </a:t>
            </a:r>
            <a:r>
              <a:rPr lang="tr-TR" sz="2400" dirty="0" smtClean="0"/>
              <a:t>gerilmeleri, zedelenmeler, </a:t>
            </a:r>
            <a:r>
              <a:rPr lang="tr-TR" sz="2400" dirty="0"/>
              <a:t>lokalize şişliklerde faydalı olduğu düşünülmektedir.</a:t>
            </a:r>
          </a:p>
        </p:txBody>
      </p:sp>
    </p:spTree>
    <p:extLst>
      <p:ext uri="{BB962C8B-B14F-4D97-AF65-F5344CB8AC3E}">
        <p14:creationId xmlns:p14="http://schemas.microsoft.com/office/powerpoint/2010/main" val="1242496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cap="none" dirty="0" smtClean="0">
                <a:latin typeface="+mn-lt"/>
              </a:rPr>
              <a:t>Pulsed Elektromanyetik Alan Terapisi (PEMFT)</a:t>
            </a:r>
            <a:endParaRPr lang="tr-TR" sz="2800" cap="none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Elektromagnetler</a:t>
            </a:r>
            <a:r>
              <a:rPr lang="tr-TR" sz="2400" dirty="0"/>
              <a:t>, yalnızca elektrik akımı içlerinden geçtiğinde manyetik alan </a:t>
            </a:r>
            <a:r>
              <a:rPr lang="tr-TR" sz="2400" dirty="0" smtClean="0"/>
              <a:t>oluşturur.</a:t>
            </a:r>
          </a:p>
          <a:p>
            <a:r>
              <a:rPr lang="tr-TR" sz="2400" dirty="0"/>
              <a:t>Bir manyetik alan, bir dizi önceden ayarlanmış, değişken frekanslarda doku liflerinden </a:t>
            </a:r>
            <a:r>
              <a:rPr lang="tr-TR" sz="2400" dirty="0" smtClean="0"/>
              <a:t>geçirilir.</a:t>
            </a:r>
          </a:p>
          <a:p>
            <a:r>
              <a:rPr lang="tr-TR" sz="2400" dirty="0"/>
              <a:t>Elektromanyetizma, sarmal bir telden elektrik akımı geçirilerek üretilir (elektromanyetik indüksiyon).</a:t>
            </a:r>
            <a:endParaRPr lang="tr-TR" sz="2400" dirty="0" smtClean="0"/>
          </a:p>
          <a:p>
            <a:r>
              <a:rPr lang="tr-TR" sz="2400" dirty="0" smtClean="0"/>
              <a:t>PEMFT’nin </a:t>
            </a:r>
            <a:r>
              <a:rPr lang="tr-TR" sz="2400" dirty="0"/>
              <a:t>doku üzerinde manyetik etkilerden ziyade elektrik etkileri olduğu varsayılmaktadır.</a:t>
            </a:r>
          </a:p>
        </p:txBody>
      </p:sp>
    </p:spTree>
    <p:extLst>
      <p:ext uri="{BB962C8B-B14F-4D97-AF65-F5344CB8AC3E}">
        <p14:creationId xmlns:p14="http://schemas.microsoft.com/office/powerpoint/2010/main" val="2779109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7"/>
          <a:stretch/>
        </p:blipFill>
        <p:spPr>
          <a:xfrm>
            <a:off x="6996546" y="1136072"/>
            <a:ext cx="4807527" cy="4572477"/>
          </a:xfrm>
        </p:spPr>
      </p:pic>
      <p:sp>
        <p:nvSpPr>
          <p:cNvPr id="5" name="Dikdörtgen 4"/>
          <p:cNvSpPr/>
          <p:nvPr/>
        </p:nvSpPr>
        <p:spPr>
          <a:xfrm>
            <a:off x="720436" y="188421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PEMFT'nin temel terapötik amacı, kemik veya doku iyileşmesini ve ağrı kontrolünü arttırmaktır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Yeni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kemik büyümesini, glikozaminoglikan üretimini uyarabilir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15-16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Hz'de, kalsiyum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iyonlarının transportu artar, muhtemelen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artan transkripsiyon ve DNA sentezi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sayesinde kıkırdak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büyümesi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uyarılır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52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1946" y="1809559"/>
            <a:ext cx="5396345" cy="3649133"/>
          </a:xfrm>
        </p:spPr>
        <p:txBody>
          <a:bodyPr>
            <a:normAutofit/>
          </a:bodyPr>
          <a:lstStyle/>
          <a:p>
            <a:r>
              <a:rPr lang="tr-TR" sz="2400" dirty="0" smtClean="0"/>
              <a:t>Aşağıdaki durumlarda kullanılabilir;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200" dirty="0" smtClean="0"/>
              <a:t>Yara iyileşmesi (kronik)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200" dirty="0" smtClean="0"/>
              <a:t>Osteoartritis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200" dirty="0" smtClean="0"/>
              <a:t>Gecikmiş kırıklar ya da non-union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200" dirty="0" smtClean="0"/>
              <a:t>Ağrının azaltılması</a:t>
            </a:r>
            <a:endParaRPr lang="tr-TR" sz="2200" dirty="0"/>
          </a:p>
        </p:txBody>
      </p:sp>
      <p:grpSp>
        <p:nvGrpSpPr>
          <p:cNvPr id="6" name="Grup 5"/>
          <p:cNvGrpSpPr/>
          <p:nvPr/>
        </p:nvGrpSpPr>
        <p:grpSpPr>
          <a:xfrm>
            <a:off x="6788379" y="216752"/>
            <a:ext cx="4278285" cy="2949091"/>
            <a:chOff x="7391400" y="503959"/>
            <a:chExt cx="4137406" cy="2857500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91400" y="503959"/>
              <a:ext cx="3810000" cy="2857500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 rot="16200000">
              <a:off x="10143471" y="1976124"/>
              <a:ext cx="2443264" cy="327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https://www.westsideanimalhospital.com/blog/wp-content/uploads/2019/06/pemf.jpg</a:t>
              </a:r>
            </a:p>
          </p:txBody>
        </p:sp>
      </p:grpSp>
      <p:grpSp>
        <p:nvGrpSpPr>
          <p:cNvPr id="9" name="Grup 8"/>
          <p:cNvGrpSpPr/>
          <p:nvPr/>
        </p:nvGrpSpPr>
        <p:grpSpPr>
          <a:xfrm>
            <a:off x="6896100" y="3386375"/>
            <a:ext cx="4262900" cy="3198119"/>
            <a:chOff x="6896100" y="3386375"/>
            <a:chExt cx="4262900" cy="3198119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96100" y="3386375"/>
              <a:ext cx="4062845" cy="3198118"/>
            </a:xfrm>
            <a:prstGeom prst="rect">
              <a:avLst/>
            </a:prstGeom>
          </p:spPr>
        </p:pic>
        <p:sp>
          <p:nvSpPr>
            <p:cNvPr id="8" name="Dikdörtgen 7"/>
            <p:cNvSpPr/>
            <p:nvPr/>
          </p:nvSpPr>
          <p:spPr>
            <a:xfrm rot="16200000">
              <a:off x="9680446" y="5105939"/>
              <a:ext cx="2757054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https://holisticaeq.com/wp-content/uploads/2020/02/lab-pemf.jpg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3750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1219" y="1829569"/>
            <a:ext cx="6476999" cy="4266430"/>
          </a:xfrm>
        </p:spPr>
        <p:txBody>
          <a:bodyPr>
            <a:normAutofit/>
          </a:bodyPr>
          <a:lstStyle/>
          <a:p>
            <a:r>
              <a:rPr lang="tr-TR" sz="2400" dirty="0"/>
              <a:t>Yüksek enerjili odaklanmış ses dalgası tedavisi olarak da bilinen Ekstrakorporeal </a:t>
            </a:r>
            <a:r>
              <a:rPr lang="tr-TR" sz="2400" dirty="0" smtClean="0"/>
              <a:t>shock wave </a:t>
            </a:r>
            <a:r>
              <a:rPr lang="tr-TR" sz="2400" dirty="0"/>
              <a:t>terapisi (ESWT), ilk olarak 1980'lerin başında böbrek taşlarının parçalanması için invazif olmayan bir yöntem </a:t>
            </a:r>
            <a:r>
              <a:rPr lang="tr-TR" sz="2400" dirty="0" smtClean="0"/>
              <a:t>olarak kullanıldı.</a:t>
            </a:r>
          </a:p>
          <a:p>
            <a:r>
              <a:rPr lang="tr-TR" sz="2400" dirty="0" smtClean="0"/>
              <a:t>ESWT ayrıca </a:t>
            </a:r>
            <a:r>
              <a:rPr lang="tr-TR" sz="2400" dirty="0"/>
              <a:t>sialolitlerin, </a:t>
            </a:r>
            <a:r>
              <a:rPr lang="tr-TR" sz="2400" dirty="0" smtClean="0"/>
              <a:t>safra </a:t>
            </a:r>
            <a:r>
              <a:rPr lang="tr-TR" sz="2400" dirty="0"/>
              <a:t>ve </a:t>
            </a:r>
            <a:r>
              <a:rPr lang="tr-TR" sz="2400" dirty="0" smtClean="0"/>
              <a:t>pankreas taşlarının </a:t>
            </a:r>
            <a:r>
              <a:rPr lang="tr-TR" sz="2400" dirty="0"/>
              <a:t>parçalanmasında da kullanılmıştır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Hayvanlarda </a:t>
            </a:r>
            <a:r>
              <a:rPr lang="tr-TR" sz="2400" dirty="0"/>
              <a:t>litotripsi çalışmaları sırasında pelviste kemik iyileştirici etkisi </a:t>
            </a:r>
            <a:r>
              <a:rPr lang="tr-TR" sz="2400" dirty="0" smtClean="0"/>
              <a:t>keşfedilmiştir.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741219" y="955964"/>
            <a:ext cx="4710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Giriş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7218218" y="2300623"/>
            <a:ext cx="4546023" cy="3636818"/>
            <a:chOff x="7218218" y="2300623"/>
            <a:chExt cx="4546023" cy="3636818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18218" y="2300623"/>
              <a:ext cx="4546023" cy="3636818"/>
            </a:xfrm>
            <a:prstGeom prst="rect">
              <a:avLst/>
            </a:prstGeom>
          </p:spPr>
        </p:pic>
        <p:sp>
          <p:nvSpPr>
            <p:cNvPr id="2" name="Metin kutusu 1"/>
            <p:cNvSpPr txBox="1"/>
            <p:nvPr/>
          </p:nvSpPr>
          <p:spPr>
            <a:xfrm>
              <a:off x="8486775" y="2535382"/>
              <a:ext cx="2008909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LİTOTRİPSİ</a:t>
              </a: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5081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075" y="901387"/>
            <a:ext cx="10342416" cy="3067242"/>
          </a:xfrm>
        </p:spPr>
        <p:txBody>
          <a:bodyPr>
            <a:normAutofit/>
          </a:bodyPr>
          <a:lstStyle/>
          <a:p>
            <a:r>
              <a:rPr lang="tr-TR" sz="2400" dirty="0"/>
              <a:t>Atlarda kas-iskelet bozuklukları arasında insersiyon desmopatileri, kemik spavini, tendon ve bağ kireçlenmesi, naviküler hastalık, ekzostozlar, kırıklar ve mikro kırıklar, sırt ağrısı ve tarsometatarsal ve distal intertarsal eklemlerin osteoartriti (OA) bulunur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Köpeklerde hipertrofik </a:t>
            </a:r>
            <a:r>
              <a:rPr lang="tr-TR" sz="2400" dirty="0" smtClean="0"/>
              <a:t>non-union, tendinitis, spondilozis </a:t>
            </a:r>
            <a:r>
              <a:rPr lang="tr-TR" sz="2400" dirty="0"/>
              <a:t>ve OA için tedavi rejiminin bir parçası </a:t>
            </a:r>
            <a:r>
              <a:rPr lang="tr-TR" sz="2400" dirty="0" smtClean="0"/>
              <a:t>olarak kullanılır.</a:t>
            </a:r>
            <a:endParaRPr lang="tr-TR" sz="2400" dirty="0"/>
          </a:p>
        </p:txBody>
      </p:sp>
      <p:grpSp>
        <p:nvGrpSpPr>
          <p:cNvPr id="6" name="Grup 5"/>
          <p:cNvGrpSpPr/>
          <p:nvPr/>
        </p:nvGrpSpPr>
        <p:grpSpPr>
          <a:xfrm>
            <a:off x="1563833" y="3968629"/>
            <a:ext cx="8953500" cy="2406194"/>
            <a:chOff x="1563833" y="4184073"/>
            <a:chExt cx="8953500" cy="2406194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3833" y="4184073"/>
              <a:ext cx="8953500" cy="2190750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>
              <a:off x="4184073" y="6374823"/>
              <a:ext cx="6096000" cy="2154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http://gentek.com.tr/wp-content/uploads/2020/09/masterpuls_ultra_vet_001.jpg</a:t>
              </a:r>
              <a:endPara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965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1219" y="922867"/>
            <a:ext cx="7183581" cy="4909897"/>
          </a:xfrm>
        </p:spPr>
        <p:txBody>
          <a:bodyPr>
            <a:normAutofit/>
          </a:bodyPr>
          <a:lstStyle/>
          <a:p>
            <a:r>
              <a:rPr lang="tr-TR" sz="2400" dirty="0" smtClean="0"/>
              <a:t>Ekstrakorporeal </a:t>
            </a:r>
            <a:r>
              <a:rPr lang="tr-TR" sz="2400" dirty="0"/>
              <a:t>şok dalgaları, vücudun dışında üretilen yüksek basınç ve hızdaki akustik dalgalardır. </a:t>
            </a:r>
            <a:endParaRPr lang="tr-TR" sz="2400" dirty="0" smtClean="0"/>
          </a:p>
          <a:p>
            <a:r>
              <a:rPr lang="tr-TR" sz="2400" dirty="0"/>
              <a:t>Bu dalgalar, yaklaşık 5-10 nanosaniyelik kısa bir oluşum süresine sahip yüksek genlikli akustik basınçlarla (20-100 </a:t>
            </a:r>
            <a:r>
              <a:rPr lang="tr-TR" sz="2400" dirty="0" smtClean="0"/>
              <a:t>megapaskal) </a:t>
            </a:r>
            <a:r>
              <a:rPr lang="tr-TR" sz="2400" dirty="0"/>
              <a:t>karakterize edilir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Bu basınç dalgaları ultrason dalgalarından farklıdır çünkü daha düşük frekansa, minimum doku emilimine sahiptirler ve termal bir etkiye sahip değildirler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Şok dalgaları, ultrason dalgalarının yaklaşık 1000 katı </a:t>
            </a:r>
            <a:r>
              <a:rPr lang="tr-TR" sz="2400" dirty="0" smtClean="0"/>
              <a:t>büyüklüğünde basınç üretir </a:t>
            </a:r>
            <a:r>
              <a:rPr lang="tr-TR" sz="2400" dirty="0"/>
              <a:t>ve kontrollü bir odak hacminde enerji sağlar.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8021782" y="1129146"/>
            <a:ext cx="3920836" cy="5215354"/>
            <a:chOff x="8021782" y="1129146"/>
            <a:chExt cx="3920836" cy="5215354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21794" y="1129146"/>
              <a:ext cx="3457575" cy="4876800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>
              <a:off x="8021782" y="6005946"/>
              <a:ext cx="392083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https://lh3.googleusercontent.com/proxy/DdEQpfvOvzu9g75CYaRChLtQ8ehoDCcYattpZ7Bghq02mPq5RqqBaxzXW43E8dQL5eT5QDYqSY3YsoOcXUAPu1z6mevrQCWU0PFJXys</a:t>
              </a:r>
              <a:endPara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92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9765" y="1676400"/>
            <a:ext cx="10131425" cy="4045527"/>
          </a:xfrm>
        </p:spPr>
        <p:txBody>
          <a:bodyPr>
            <a:normAutofit/>
          </a:bodyPr>
          <a:lstStyle/>
          <a:p>
            <a:r>
              <a:rPr lang="tr-TR" sz="2400" dirty="0"/>
              <a:t>ESWT'yi takiben dokulara aktarılan mekanik enerji, hücresel düzeyde çeşitli biyolojik yanıtlara neden olur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Şok dalgası doku boyunca ilerlerken sıkıştırma ve gerginlik oluşumu meydana gelir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Değişen arayüzlerde değişen miktarlarda enerji yansıması ve iletimi meydana gelir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Şok dalgasının gerilme aşamasında kavitasyon kabarcıkları oluşur ve boyut arttıkça, kabarcığa büyük miktarda enerji iletilir.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4068634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3123" y="1033476"/>
            <a:ext cx="7046850" cy="4947599"/>
          </a:xfrm>
        </p:spPr>
        <p:txBody>
          <a:bodyPr>
            <a:normAutofit/>
          </a:bodyPr>
          <a:lstStyle/>
          <a:p>
            <a:r>
              <a:rPr lang="tr-TR" sz="2400" dirty="0"/>
              <a:t>Şok dalgasının oluşturduğu sıkıştırma ve gerilme kuvvetlerine ikincil olarak oluşan kavitasyon kabarcıkları, </a:t>
            </a:r>
            <a:r>
              <a:rPr lang="tr-TR" sz="2400" dirty="0" smtClean="0"/>
              <a:t>patlamalarını takiben </a:t>
            </a:r>
            <a:r>
              <a:rPr lang="tr-TR" sz="2400" dirty="0"/>
              <a:t>büyük miktarda enerji biriktirme potansiyeline sahiptir, yüksek enerjili su jetleri ve </a:t>
            </a:r>
            <a:r>
              <a:rPr lang="tr-TR" sz="2400" dirty="0" smtClean="0"/>
              <a:t>sıcaklık artışı olur.</a:t>
            </a:r>
          </a:p>
          <a:p>
            <a:r>
              <a:rPr lang="tr-TR" sz="2400" dirty="0"/>
              <a:t>Kavitasyon ayrıca serbest radikallerin üretilmesine ve salınmasına yol açar ve sonuçta doku içinde kimyasal reaksiyonlar yaratır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ESWT ayrıca hücre zarı geçirgenliğini artırabilir.</a:t>
            </a:r>
          </a:p>
        </p:txBody>
      </p:sp>
      <p:grpSp>
        <p:nvGrpSpPr>
          <p:cNvPr id="7" name="Grup 6"/>
          <p:cNvGrpSpPr/>
          <p:nvPr/>
        </p:nvGrpSpPr>
        <p:grpSpPr>
          <a:xfrm>
            <a:off x="7659973" y="2061099"/>
            <a:ext cx="4338525" cy="3107795"/>
            <a:chOff x="7659973" y="2061099"/>
            <a:chExt cx="4338525" cy="3107795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59973" y="2061099"/>
              <a:ext cx="4338525" cy="2892351"/>
            </a:xfrm>
            <a:prstGeom prst="rect">
              <a:avLst/>
            </a:prstGeom>
          </p:spPr>
        </p:pic>
        <p:sp>
          <p:nvSpPr>
            <p:cNvPr id="6" name="Dikdörtgen 5"/>
            <p:cNvSpPr/>
            <p:nvPr/>
          </p:nvSpPr>
          <p:spPr>
            <a:xfrm>
              <a:off x="8382242" y="4953450"/>
              <a:ext cx="361625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https://eswt.net/wp-content/uploads/2011/06/Shockwave-Therapy-pict-002.jpg</a:t>
              </a:r>
              <a:endPara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138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0492" y="1726431"/>
            <a:ext cx="10131425" cy="3649133"/>
          </a:xfrm>
        </p:spPr>
        <p:txBody>
          <a:bodyPr>
            <a:normAutofit/>
          </a:bodyPr>
          <a:lstStyle/>
          <a:p>
            <a:r>
              <a:rPr lang="tr-TR" sz="2400" dirty="0"/>
              <a:t>ESWT'nin kesin etki mekanizması henüz tam olarak </a:t>
            </a:r>
            <a:r>
              <a:rPr lang="tr-TR" sz="2400" dirty="0" smtClean="0"/>
              <a:t>anlaşılamamıştır</a:t>
            </a:r>
            <a:r>
              <a:rPr lang="tr-TR" sz="2400" dirty="0"/>
              <a:t>; bununla birlikte, hücrelerin mekanik uyarılmasının, azalmış inflamasyon, neovaskülarizasyon ve hücresel proliferasyona yol açan sitokinlerin ve büyüme faktörlerinin ekspresyonunun artmasıyla sonuçlandığı varsayılmaktadır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ESWT'nin ağrı giderici </a:t>
            </a:r>
            <a:r>
              <a:rPr lang="tr-TR" sz="2400" dirty="0" smtClean="0"/>
              <a:t>etkisinin </a:t>
            </a:r>
            <a:r>
              <a:rPr lang="tr-TR" sz="2400" dirty="0"/>
              <a:t>arkasındaki mekanizmanın, </a:t>
            </a:r>
            <a:r>
              <a:rPr lang="tr-TR" sz="2400" dirty="0" smtClean="0"/>
              <a:t>omuriliğin dorsal </a:t>
            </a:r>
            <a:r>
              <a:rPr lang="tr-TR" sz="2400" dirty="0"/>
              <a:t>boynuzundaki artmış serotonin aktivitesi ve ağrı sinyallerinin </a:t>
            </a:r>
            <a:r>
              <a:rPr lang="tr-TR" sz="2400" dirty="0" smtClean="0"/>
              <a:t>inhibisyonundan </a:t>
            </a:r>
            <a:r>
              <a:rPr lang="tr-TR" sz="2400" dirty="0"/>
              <a:t>kaynaklandığı düşünülmektedir.</a:t>
            </a:r>
          </a:p>
        </p:txBody>
      </p:sp>
    </p:spTree>
    <p:extLst>
      <p:ext uri="{BB962C8B-B14F-4D97-AF65-F5344CB8AC3E}">
        <p14:creationId xmlns:p14="http://schemas.microsoft.com/office/powerpoint/2010/main" val="221070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4347" y="1546322"/>
            <a:ext cx="10131425" cy="3843096"/>
          </a:xfrm>
        </p:spPr>
        <p:txBody>
          <a:bodyPr>
            <a:normAutofit/>
          </a:bodyPr>
          <a:lstStyle/>
          <a:p>
            <a:r>
              <a:rPr lang="tr-TR" sz="2400" dirty="0"/>
              <a:t>Tedavi tipik olarak 1–3 </a:t>
            </a:r>
            <a:r>
              <a:rPr lang="tr-TR" sz="2400" dirty="0" smtClean="0"/>
              <a:t>bar basınçla </a:t>
            </a:r>
            <a:r>
              <a:rPr lang="tr-TR" sz="2400" dirty="0"/>
              <a:t>bir seansta verilen 1-2000 şoktan oluşur</a:t>
            </a:r>
            <a:r>
              <a:rPr lang="tr-TR" sz="24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tr-TR" sz="2400" dirty="0"/>
              <a:t>Şoklar 5–20 </a:t>
            </a:r>
            <a:r>
              <a:rPr lang="tr-TR" sz="2400" dirty="0" smtClean="0"/>
              <a:t>Hz'de </a:t>
            </a:r>
            <a:r>
              <a:rPr lang="tr-TR" sz="2400" dirty="0"/>
              <a:t>verilir, ancak </a:t>
            </a:r>
            <a:r>
              <a:rPr lang="tr-TR" sz="2400" dirty="0" smtClean="0"/>
              <a:t>hangi hızda </a:t>
            </a:r>
            <a:r>
              <a:rPr lang="tr-TR" sz="2400" dirty="0" smtClean="0"/>
              <a:t>daha </a:t>
            </a:r>
            <a:r>
              <a:rPr lang="tr-TR" sz="2400" dirty="0" smtClean="0"/>
              <a:t>etkili olduğuyla ilgili bir çalışma henüz yoktur.</a:t>
            </a:r>
          </a:p>
          <a:p>
            <a:r>
              <a:rPr lang="tr-TR" sz="2400" dirty="0"/>
              <a:t>Bu tür bir tedavinin etkisi doğası gereği </a:t>
            </a:r>
            <a:r>
              <a:rPr lang="tr-TR" sz="2400" dirty="0" smtClean="0"/>
              <a:t>provakatiftir. </a:t>
            </a:r>
          </a:p>
          <a:p>
            <a:r>
              <a:rPr lang="tr-TR" sz="2400" dirty="0"/>
              <a:t>Dokularda </a:t>
            </a:r>
            <a:r>
              <a:rPr lang="tr-TR" sz="2400" dirty="0">
                <a:solidFill>
                  <a:srgbClr val="FFFF00"/>
                </a:solidFill>
              </a:rPr>
              <a:t>akut bir reaksiyonu uyararak</a:t>
            </a:r>
            <a:r>
              <a:rPr lang="tr-TR" sz="2400" dirty="0"/>
              <a:t>, dokuyu kronik, </a:t>
            </a:r>
            <a:r>
              <a:rPr lang="tr-TR" sz="2400" dirty="0" smtClean="0"/>
              <a:t>tedaviye yanıt vermeyen, </a:t>
            </a:r>
            <a:r>
              <a:rPr lang="tr-TR" sz="2400" dirty="0"/>
              <a:t>inatçı bir durumdan daha duyarlı, akut bir </a:t>
            </a:r>
            <a:r>
              <a:rPr lang="tr-TR" sz="2400" dirty="0" smtClean="0"/>
              <a:t>lezyona dönüştürür.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580864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3002" y="1754140"/>
            <a:ext cx="4772890" cy="3649133"/>
          </a:xfrm>
        </p:spPr>
        <p:txBody>
          <a:bodyPr>
            <a:normAutofit/>
          </a:bodyPr>
          <a:lstStyle/>
          <a:p>
            <a:r>
              <a:rPr lang="tr-TR" sz="2400" dirty="0" smtClean="0"/>
              <a:t>ESWT aşağıdaki durumlarda kullanılır;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200" dirty="0" smtClean="0"/>
              <a:t>Analjezi sağlamak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200" dirty="0" smtClean="0"/>
              <a:t>Yara iyileşmesi (kronik)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200" dirty="0" smtClean="0"/>
              <a:t>Osteoartritis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200" dirty="0" smtClean="0"/>
              <a:t>Mal-union ve non-union, </a:t>
            </a:r>
            <a:endParaRPr lang="tr-TR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200" dirty="0" smtClean="0"/>
              <a:t>Ligament and tendo hastalıkları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7270174" y="863601"/>
            <a:ext cx="3758045" cy="5657057"/>
            <a:chOff x="7270174" y="863601"/>
            <a:chExt cx="3758045" cy="5657057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174" y="863601"/>
              <a:ext cx="3758044" cy="5010726"/>
            </a:xfrm>
            <a:prstGeom prst="rect">
              <a:avLst/>
            </a:prstGeom>
          </p:spPr>
        </p:pic>
        <p:sp>
          <p:nvSpPr>
            <p:cNvPr id="5" name="Metin kutusu 4"/>
            <p:cNvSpPr txBox="1"/>
            <p:nvPr/>
          </p:nvSpPr>
          <p:spPr>
            <a:xfrm>
              <a:off x="7270175" y="5874327"/>
              <a:ext cx="3758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Osteoartritli bir köpekte radial ESWT uygulaması</a:t>
              </a: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068405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kyüzü">
  <a:themeElements>
    <a:clrScheme name="Gökyüzü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Gökyüzü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ökyüzü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732</Words>
  <Application>Microsoft Office PowerPoint</Application>
  <PresentationFormat>Geniş ekran</PresentationFormat>
  <Paragraphs>76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Teması</vt:lpstr>
      <vt:lpstr>Gökyüzü</vt:lpstr>
      <vt:lpstr>Ekstrakorporeal dalga terapisi (ESWT)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MAGNet Terapi</vt:lpstr>
      <vt:lpstr>PowerPoint Sunusu</vt:lpstr>
      <vt:lpstr>Statik Magnet Terapi</vt:lpstr>
      <vt:lpstr>Pulsed Elektromanyetik Alan Terapisi (PEMFT)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Ekstrakorporeal dalga terapisi (ESWT)</dc:title>
  <dc:creator>ronaldinho424</dc:creator>
  <cp:lastModifiedBy>ronaldinho424</cp:lastModifiedBy>
  <cp:revision>2</cp:revision>
  <dcterms:created xsi:type="dcterms:W3CDTF">2021-05-21T07:06:41Z</dcterms:created>
  <dcterms:modified xsi:type="dcterms:W3CDTF">2021-12-19T20:44:45Z</dcterms:modified>
</cp:coreProperties>
</file>