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8" r:id="rId3"/>
    <p:sldId id="289" r:id="rId4"/>
    <p:sldId id="293" r:id="rId5"/>
    <p:sldId id="290" r:id="rId6"/>
    <p:sldId id="294" r:id="rId7"/>
    <p:sldId id="291" r:id="rId8"/>
    <p:sldId id="295" r:id="rId9"/>
    <p:sldId id="292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7" r:id="rId21"/>
    <p:sldId id="306" r:id="rId22"/>
    <p:sldId id="308" r:id="rId23"/>
    <p:sldId id="309" r:id="rId24"/>
    <p:sldId id="310" r:id="rId25"/>
    <p:sldId id="311" r:id="rId26"/>
    <p:sldId id="312" r:id="rId27"/>
    <p:sldId id="313" r:id="rId28"/>
    <p:sldId id="286" r:id="rId29"/>
    <p:sldId id="287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19.10.2020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19.10.2020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tr-TR"/>
              <a:t>Ankara Üniversitesi AYAŞ MYO 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tr-TR"/>
              <a:t>Abdullah Gökhan YAŞA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B019B-26ED-4D40-8386-B3274965CD04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84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19.10.2020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19.10.2020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19.10.2020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19.10.2020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19.10.2020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19.10.2020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19.10.2020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19.10.2020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19.10.2020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19.10.2020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19.10.2020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19.10.2020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7AB6B2-6A32-4347-B3D8-F1CE262D2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Simetrik Model (1970’li Yıllar Sonrası) </a:t>
            </a:r>
            <a:endParaRPr lang="tr-TR" sz="3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5B9ABF-0013-6A46-ACB6-539C773B6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Ancak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asimetrik modelden farklı olarak, bu modelde hedef kitleden gelen tepkiler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 ve politikalarını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değiştirebilmektedir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modelde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alınmaktadır.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yapılmaktadır. Kurum politikalarının hedef kitle yararına nasıl daha iyi hizmet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kurumun hedef kitleyi, hedef kitlenin kurumu nasıl daha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anlayabileceğini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belirlemede,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yararlanılmaktadır.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model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sorumluluk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benimseyen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simetrik modelin temsilcileri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Bernays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profesyonel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eğitimcileridir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9933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76161D-6D9C-A549-B8AD-301E7C578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Halkla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2A9FFE-62B6-AC43-B1B1-F461AFB4D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profesyonelleşme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1960’lı yıllardan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 kurumlarında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“basın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kurulmasıyla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iyi diyalog kurma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sorunlarına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arayışları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benimsetme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devletlerinde,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Selçuklu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Cumhuriyet’in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yıllarında hep var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7422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881967-56A3-0B4B-861A-50D210C96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Halkla İlişkiler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A58BDF-DDE9-9A42-9DE2-9AE21FFE2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Devleti’nde halkla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sayılabilecek bir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uygulamadan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edilebilir. Halka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divan toplantıları, camilerde yapılan duyurular,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padişahın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kıyafet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değiştirerek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(tebdil-i kıyafet) halkın arasına girmesi ve sorunları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öğrenmeye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ayanlık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 o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şartları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 olarak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(Kazan-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cı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2006: 7-14). Ancak bu uygulamalar, sistemli ve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profesyonel olması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sistemlilik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süreklilik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gerekmektedir. Bu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açıdan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bakıldığında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Kazancı (2006: 14- 15), Osmanlı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biraz daha sistemli olan iki uygulamadan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sözetmektedir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Bunlar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Divân-ı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Hümayûn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Şikayet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Kalemi ve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muhtesipliktir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Divân-ı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Hümayûn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Şikayet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Kalemi, Osmanlı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halkın her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şikayetini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almıs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bunları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incelemis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giderilmesi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çalışmıştır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Osmanlı Devleti’nde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asır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yapmıştır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İkinci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sistemli uygulama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muhtesipliktir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Muhtesip, bu-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günku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belediye zabıta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müdürüne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benzeyen bir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görevlidir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Muhtesip kadıya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olup, halkın esnafla ilgili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şikâyetini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almakta ve esnafı denetlemektedir. 1855 yılından sonra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muhtesipliğin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görevini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Şehremaneti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üstlenmiştir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271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4BD643-9A9C-C54F-869F-4EB4C185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1919-1960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A8CA6D-8128-EA46-A613-540A2FDA9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milli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başlangıc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yılından 1960 askeri darbesine kadar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milli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bilgileri halka aktarmak ve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İrade-i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Milliye ve Hakimiyet-i Milliye gazetelerinin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Basın Yayın Enformasyon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Müdürlüğu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ile Anadolu Ajansı’nın kurulması,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 kapsamında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4303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AC4C5E-D72D-B248-98F0-FE300339E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1919-1960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B48607-5A3A-D94B-BAAA-67468717F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Cumhuriyet’in ilanından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halka devrimleri tanıtmak ve benimsetmek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yoğunlaştırmıştır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faaliyetleri; yenilikleri tanıtma, benimsetme ve yayma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2006: 141)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Cumhuriyetin ilk yıllarından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1946’ya kadar var olan toplumsal yapı,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elverişli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işletmeciliği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modeli, halkın devlet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geciktirmiştir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sorununa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zorunluluğu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duymamıştır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konularda, halkla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7220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E4E569-525F-F348-9908-D5241C91D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1919-1960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8EF8F2-9291-0A45-B873-18F0928BB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U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̈lkemizde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1946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partili sisteme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Demokrat Parti’nin kurulması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etmenlerden birisi, “kamunun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 arası rekabet” siyasal alana yansımıştır.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 iktidarı halkın beklentilerini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yükseltmiştir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işletmeciliğinin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Tarımda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makineleşme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bunun sonucunda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Artık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pazar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yapılmaya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Çiftçilerin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makine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gübre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işleyen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kredi mekanizmaları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karayolları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genişlemesidir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Karayolları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genişlemesi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pazara daha kolay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(Kazancı, 2007: 236-237).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4061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ABEFAF-31F3-5A47-AA71-4FCE0B24A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1960-1980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927370-AAFC-2D42-8748-EB0B24307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profesyonelleşmeye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modern uygulamalar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meslek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1961 Anayasası’nın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sendikalaşma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hak araması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isteklerini iletmesi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gerekli yasal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Anayasa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ortamın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 kurumları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2006:113).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451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4FCA1A-6381-6C4F-B954-E3AF0114E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1960-1980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316D27-8ABB-A643-BD87-45FC2502C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 yılının sonlarında Devlet Planlama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Teşkilatı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uygulanışının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başlangıc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noktası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ekonomik kalkınmanın planlı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Planlama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Teşkilatı’nın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arasındadır. Planlı kalkınma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kamuoyuna benimsetmek ve halkın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deyişle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Yayın ve Temsil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Şubesi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(Asna, 1998: 75).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5863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57D10-1C72-0D47-8300-8083DEBE3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1960-1980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D464B7-C38C-C14D-89BF-1F12BD80B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1962 yılında, 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incelemek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 amacıyla bir projeye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projenin adı “Merkezî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Teşkilâtı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Projesi”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Kısaca MEHTAP projesi diye de bilinir.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Raporda;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kararların alınmasında halkla yakın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kurmanın zorunlu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vurgulanmıştır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yaptıkları, karar vermeden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halkı dinledikleri, onların isteklerini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değerlendirdikleri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raporda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6080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8AC78E-76A8-EE40-AE3D-99AE2AB75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1960-1980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DBA92D-BA41-4F4B-AA43-CB5987B4A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çapındaki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sistemli ilk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planlaması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1965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planlamasıyla ilgili kanun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Planlaması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Müdürlüğu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1966 yılında, Ankara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Siyasal Bilgiler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Fakültesi’ne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Gazetecilik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Okulu’nda ilk olarak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dersleri verilmeye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tır. Bu dersleri, ABD’de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lisans yapan M.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Alâeddin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Asna tarafından 1969 yılında 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 da yazıl-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(Asna, 1998: 87-88).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0830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00F09E-E57C-3D48-803E-36C3ED41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Modeller ile Halkla İlişkilerin Gelişimi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C93A15-2D7E-C24D-9910-441B1C64C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Amerika’da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tarihçesini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 almada,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dörtlu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modelden de yaygın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yararlanılmaktadır.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dörtlu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model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Grunig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1984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geliştirilmiştir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 Ajansı ve Tanıtım Modeli (1850-1900)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Kamuyu Bilgilendirme Modeli (1900-1920) </a:t>
            </a:r>
          </a:p>
          <a:p>
            <a:pPr>
              <a:buFont typeface="Wingdings" pitchFamily="2" charset="2"/>
              <a:buChar char="Ø"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Asimetrik Model (1920-1970’ler)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Simetrik Model (1970’li Yıllar Sonrası)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6093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4833EE-DBDC-0645-AF29-F52E72C30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1960-1980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6DD0B4-40E8-864A-BF0D-83B523921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uygulaması olarak,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İdari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Merkezi’nden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edilebilir. Merkez 1966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1967 yılının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Şubat’ında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İdari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Merkezi’nin iki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bulunmaktadır. Birincisi, halkın 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sorularını telefonla cevaplandırmaktır.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İkincisi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kırtasiyeciliğin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azaltılmasını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bilgileri toplayıp, ilgili kurumlara iletmek ve gerekli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yapılmasına aracılık etmektir.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olay da, TRT tarafından televizyon yayınlarının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başlatılmasıdır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1969 yılından itibaren,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birimleri kurulmaya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3652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EE1DEB-4E49-584D-BCB4-9B6FC79A3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1960-1980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9164C4-B07F-724A-B70F-F3E1CC26C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668"/>
            <a:ext cx="10515600" cy="462129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yıllardan itibaren, bu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özetlenmektedir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1971 yılındaki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İdari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Reform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Danışma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 Raporu’nda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bazı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önerilerde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bulunulmuştur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Raporda, merkezi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hizmetlerini yerine getirmekle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 Yayın Genel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Müdürlüğu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̈’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Enformasyon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Teşkilatı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 altında yeniden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örgütlenmesi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önerilmiştir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(Ertekin, 1983: 68).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1972 yılında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Alâeddin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Asna’dır. 1978 yılında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görevini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Betül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Mardin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devralmıştır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Peltekoğlu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2007: 130).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1974 yılında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ajansı olan A&amp;B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açılmıştır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Ajans, M.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Alâeddin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Asna tarafından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(Asna, 1998: 128).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1975 yılında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Başbakanlık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 ve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Dairesi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birim, 1976 yılında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Enformasyon Dairesi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 altında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etmiştir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(Ertekin, 1983: 92).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1976 yılında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Başbakanlık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bir genelge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yayınlamıştır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genel- geyle, kamu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yöneticiye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olacak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birimlerinin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başlanması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istenmiştir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istek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 bakanlıkta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birimleri hemen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(Ertekin, 1983: 91-92). </a:t>
            </a:r>
          </a:p>
        </p:txBody>
      </p:sp>
    </p:spTree>
    <p:extLst>
      <p:ext uri="{BB962C8B-B14F-4D97-AF65-F5344CB8AC3E}">
        <p14:creationId xmlns:p14="http://schemas.microsoft.com/office/powerpoint/2010/main" val="2992179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43DD0B-41AA-D143-BB2B-010D458A7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1980-2000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AD47CF-8E2C-3040-892E-6B248E522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</a:t>
            </a:r>
            <a:r>
              <a:rPr lang="tr-TR" dirty="0" err="1"/>
              <a:t>dönemde</a:t>
            </a:r>
            <a:r>
              <a:rPr lang="tr-TR" dirty="0"/>
              <a:t> halkla </a:t>
            </a:r>
            <a:r>
              <a:rPr lang="tr-TR" dirty="0" err="1"/>
              <a:t>ilişkilerin</a:t>
            </a:r>
            <a:r>
              <a:rPr lang="tr-TR" dirty="0"/>
              <a:t> </a:t>
            </a:r>
            <a:r>
              <a:rPr lang="tr-TR" dirty="0" err="1"/>
              <a:t>profesyonelleşmesini</a:t>
            </a:r>
            <a:r>
              <a:rPr lang="tr-TR" dirty="0"/>
              <a:t> </a:t>
            </a:r>
            <a:r>
              <a:rPr lang="tr-TR" dirty="0" err="1"/>
              <a:t>tamamladığı</a:t>
            </a:r>
            <a:r>
              <a:rPr lang="tr-TR" dirty="0"/>
              <a:t> ve ileri </a:t>
            </a:r>
            <a:r>
              <a:rPr lang="tr-TR" dirty="0" err="1"/>
              <a:t>ülkelerdeki</a:t>
            </a:r>
            <a:r>
              <a:rPr lang="tr-TR" dirty="0"/>
              <a:t> </a:t>
            </a:r>
            <a:r>
              <a:rPr lang="tr-TR" dirty="0" err="1"/>
              <a:t>düzeyi</a:t>
            </a:r>
            <a:r>
              <a:rPr lang="tr-TR" dirty="0"/>
              <a:t> </a:t>
            </a:r>
            <a:r>
              <a:rPr lang="tr-TR" dirty="0" err="1"/>
              <a:t>yakaladığı</a:t>
            </a:r>
            <a:r>
              <a:rPr lang="tr-TR" dirty="0"/>
              <a:t> </a:t>
            </a:r>
            <a:r>
              <a:rPr lang="tr-TR" dirty="0" err="1"/>
              <a:t>söylenebilir</a:t>
            </a:r>
            <a:r>
              <a:rPr lang="tr-TR" dirty="0"/>
              <a:t>. </a:t>
            </a:r>
          </a:p>
          <a:p>
            <a:r>
              <a:rPr lang="tr-TR" dirty="0"/>
              <a:t>1980-2000 yılları arasında kamu ve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kuruluşlar</a:t>
            </a:r>
            <a:r>
              <a:rPr lang="tr-TR" dirty="0"/>
              <a:t> ile belediyelerde halkla </a:t>
            </a:r>
            <a:r>
              <a:rPr lang="tr-TR" dirty="0" err="1"/>
              <a:t>ilişkiler</a:t>
            </a:r>
            <a:r>
              <a:rPr lang="tr-TR" dirty="0"/>
              <a:t> birimlerinin sayısı </a:t>
            </a:r>
            <a:r>
              <a:rPr lang="tr-TR" dirty="0" err="1"/>
              <a:t>artmıs</a:t>
            </a:r>
            <a:r>
              <a:rPr lang="tr-TR" dirty="0"/>
              <a:t>̧, yeni meslek </a:t>
            </a:r>
            <a:r>
              <a:rPr lang="tr-TR" dirty="0" err="1"/>
              <a:t>örgütleri</a:t>
            </a:r>
            <a:r>
              <a:rPr lang="tr-TR" dirty="0"/>
              <a:t> ve ajanslar </a:t>
            </a:r>
            <a:r>
              <a:rPr lang="tr-TR" dirty="0" err="1"/>
              <a:t>kurulmus</a:t>
            </a:r>
            <a:r>
              <a:rPr lang="tr-TR" dirty="0"/>
              <a:t>̧, halkla </a:t>
            </a:r>
            <a:r>
              <a:rPr lang="tr-TR" dirty="0" err="1"/>
              <a:t>ilişkiler</a:t>
            </a:r>
            <a:r>
              <a:rPr lang="tr-TR" dirty="0"/>
              <a:t> </a:t>
            </a:r>
            <a:r>
              <a:rPr lang="tr-TR" dirty="0" err="1"/>
              <a:t>eğitiminde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ilerlemeler </a:t>
            </a:r>
            <a:r>
              <a:rPr lang="tr-TR" dirty="0" err="1"/>
              <a:t>kaydedilmiştir</a:t>
            </a:r>
            <a:r>
              <a:rPr lang="tr-TR" dirty="0"/>
              <a:t>. </a:t>
            </a:r>
          </a:p>
          <a:p>
            <a:r>
              <a:rPr lang="tr-TR" dirty="0"/>
              <a:t>24 Ocak kararları olarak anılan ve 1980 yılında yapılan </a:t>
            </a:r>
            <a:r>
              <a:rPr lang="tr-TR" dirty="0" err="1"/>
              <a:t>düzenlemeyle</a:t>
            </a:r>
            <a:r>
              <a:rPr lang="tr-TR" dirty="0"/>
              <a:t>, </a:t>
            </a:r>
            <a:r>
              <a:rPr lang="tr-TR" dirty="0" err="1"/>
              <a:t>ülkemizde</a:t>
            </a:r>
            <a:r>
              <a:rPr lang="tr-TR" dirty="0"/>
              <a:t> serbest pazar ekonomisine </a:t>
            </a:r>
            <a:r>
              <a:rPr lang="tr-TR" dirty="0" err="1"/>
              <a:t>geçişe</a:t>
            </a:r>
            <a:r>
              <a:rPr lang="tr-TR" dirty="0"/>
              <a:t> </a:t>
            </a:r>
            <a:r>
              <a:rPr lang="tr-TR" dirty="0" err="1"/>
              <a:t>imkân</a:t>
            </a:r>
            <a:r>
              <a:rPr lang="tr-TR" dirty="0"/>
              <a:t> </a:t>
            </a:r>
            <a:r>
              <a:rPr lang="tr-TR" dirty="0" err="1"/>
              <a:t>tanınmıştır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0605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FE4B99-65CD-C14B-B7C1-C5143AA1A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1980-2000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7202D5-1519-B545-9BBF-9D81E83C0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1980-2000 yılları arasında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ülkemizdeki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gelişimiyle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ana noktalar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verilmektedir: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yıllardan itibaren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yükseköğrenim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kurumları, Basın Yayın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Okulu adını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almışlardır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okullarda, gazetecilik ve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halinde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etmiştir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1983 yılı ve daha sonra yapılan genel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siyasal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yoğunluk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kazanmıştır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Lider ve adaylar, kampanyalarında modern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siyasal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tekniklerini kullanmaya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başlamışlardır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Başbakanlık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bakanlıkların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ilişkileriyle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olarak 1984 yılında yasal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yapılmıştır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bakanlıklarda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isimler altında hizmet veren birimler “Basın ve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Müşavirliği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haline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getirilmiştir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(Tortop, 1986: 23).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1985 yılında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İzmir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Peltekoğlu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2007: 131). </a:t>
            </a:r>
          </a:p>
          <a:p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ajanslarından IMAGE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1987 yılında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Betül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Mardin tarafından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www.image-pr.net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/tr/html/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image.html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1990 yılında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www.ahid.org.tr</a:t>
            </a:r>
            <a:r>
              <a:rPr lang="tr-T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/tr/ </a:t>
            </a:r>
            <a:r>
              <a:rPr lang="tr-TR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dernek.html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360063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0F5463-C947-9D4C-8382-B7CFFA668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1980-2000 Yılları Arasındaki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9757F1-A7D3-5942-8414-AE6ADDE1F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ajansları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Global Tanıtım ve ORSA 1990 yılında faaliyete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Peltekoğlu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2007: 132).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 yılında,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televizyon kanalı Magic Box (Star 1)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 yılında 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tamamlanmıştır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1992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1992 yılında Bursa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(http://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www.buhid.org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tarihce.aspx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1993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internet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5319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9ED85B-A33F-0A4A-817F-E252E4185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Yılı ve Sonrası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C85327-0CCF-5A4B-8B90-D0F64D963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hızlanmıştır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uluslararası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yapabilen ajans sayıları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yüksekokullar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çoğalmıştır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lisans ve doktora programlarının sayısında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yerli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genişlemis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akademik kitap, makale, tez yazımı artmaya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3430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0846CD-7D05-7546-BD35-49EC7D5C1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Yılı ve Sonrası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2F17DB-4BEB-6240-81BD-71C3E3229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tanesi, Bilgi Edinme Hakkı Yasası’nın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diğer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adını,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değiştirmesidir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2005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Bakanlığı’na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kurumlarında, hasta hakları kurulları ve birimleri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2006 yılının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şikayet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derhal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alıp,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sonucunu bildirmekle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birim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(BİMER ---&gt; CİMER)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1220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332B34-B79E-7240-9138-0C6460360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Yılı ve Sonrası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2F0BB9-CD7B-4E49-B510-FE848436A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elektronik devlet hizmetlerinin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e-Devlet Kapısı adı verilen uygulama,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 hizmetlerine tek bir noktadan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internet sitesidir.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Ülkemizde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teknolojilerinin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vatandas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 ise,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açılımı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Merkezi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CİMER’dir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9509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3.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14809"/>
            <a:ext cx="10039597" cy="277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79649D-9818-8942-8887-6F608D4B2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 Ajansı ve Tanıtım Modeli (1850-1900) </a:t>
            </a:r>
            <a:endParaRPr lang="tr-TR" sz="40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98EEB7-7975-F644-8038-84E8EBD67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ilişkilerin ilk ortaya çıktığı dönemdir. Bu modelde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propaganda amacına hizmet etmektedir.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Uygulayıcılar kurumlarla ilgili eksik,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çarpıtılmıs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yarı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bilgileri yayabilmektedir.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 ajansı ve tanıtım modelinde,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olup, bilgiler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kurumlardan hedef kitleye akmaktadır. 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kitleden gelen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istek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şikâyetler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alınmamaktadır.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8308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561421-2D1D-3047-85EE-0A1A0BFE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 Ajansı ve Tanıtım Modeli (1850-1900) </a:t>
            </a:r>
            <a:endParaRPr lang="tr-TR" sz="40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DEF9E4-E4A5-A546-B851-4F8D2840F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yararlanılmaktadır.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 ajansı ve tanıtım modeli, genellikle spor, tiyatro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tanıtımında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kullanılmaktadır.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duyurumu kullanarak medyada yer elde etmektir. Bu modelde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hakimiyet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plandadır, propaganda amacı baskındır,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gereksizdir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 ilgili yapılan etkinlikler hakkında medyaya haber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bültenleri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film ve TV yıldızları, kitaplar, televizyonlar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tekniktir.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72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6E43BF-0D55-4640-B795-77D724875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Kamuyu Bilgilendirme Modeli (1900-1920)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DCEE96-0D55-4649-8BA5-E33FC529C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model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kamuoyunu bilgilendirme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egemen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yılları kapsamaktadır.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Kamuyu bilgilendirme modelinin amacı, ikna etme niyeti olmaksızın bilginin yayılmasıdır. Diğer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anlamda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kendisi ve faaliyetleri hakkında hedef kitlesine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 vermesi olarak tanımlanabilir.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personeli bu modelde bir gazeteci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yapmakta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objektif bilgileri hedef kitleye aktarmaktadır.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 bu modelde de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Kamuyu bilgilendirme modelinde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fazla yararlanılmamaktadır.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8787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B3353C-173A-8F4B-991B-55ECC3256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Kamuyu Bilgilendirme Modeli (1900-1920)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AE2DC4-D843-FB42-87F7-A1A5189FF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kamuyu bilgilendirme modeli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tarafından yaygın olarak kullanılmaktadır.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Mesajın hedef kitle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anlaşılıp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“okunabilirlik testleri” yapılmaktadır.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gütmeyen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vakıf, dernek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bilgi vermek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modelden yararlanmaktadır.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1448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471520-E29F-6549-9D9E-2D51A4A00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Asimetrik Model (1920-1970’ler)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082AC5-3E2C-9A4C-AEB9-4A1F38E0D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asimetrik model,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profesyonelleştiği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modelin temel amacı bilimsel iknadır.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asimetrik modelde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yapısı,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olup hedef kitleden gelen tepkiler de dikkate alınmaktadır. Kurum ağırlıklıdır.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kitleden gelen tepkiler, ikna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deyişle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kitlenin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tepkiler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önemsenmektedir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yoğunlukla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yararlanılmaktadır.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kitlenin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değerlendirilmekte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kampanya sonrası etkileri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581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3B8380-6B7D-5E44-99F1-59D589BE3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Asimetrik Model (1920-1970’ler)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251A8A-F182-7D4D-85C2-F041887BD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model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birbiriyle rekabet 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kullanılmaktadır.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İlişkilerin kurucularından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Bernays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önemli bir temsilcisidir.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736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B91B62-E34B-7B4B-BD31-5A61AFB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Simetrik Model (1970’li Yıllar Sonrası) </a:t>
            </a:r>
            <a:endParaRPr lang="tr-TR" sz="3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13F451-CF13-3B48-8E5D-18400BAE3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Söz konusu modelin temel amacı, </a:t>
            </a:r>
            <a:r>
              <a:rPr lang="tr-TR" dirty="0" err="1"/>
              <a:t>kuruluşla</a:t>
            </a:r>
            <a:r>
              <a:rPr lang="tr-TR" dirty="0"/>
              <a:t> onun hedef kitlesi arasındaki </a:t>
            </a:r>
            <a:r>
              <a:rPr lang="tr-TR" dirty="0" err="1"/>
              <a:t>karşılıklı</a:t>
            </a:r>
            <a:r>
              <a:rPr lang="tr-TR" dirty="0"/>
              <a:t> </a:t>
            </a:r>
            <a:r>
              <a:rPr lang="tr-TR" dirty="0" err="1"/>
              <a:t>anlayışı</a:t>
            </a:r>
            <a:r>
              <a:rPr lang="tr-TR" dirty="0"/>
              <a:t> </a:t>
            </a:r>
            <a:r>
              <a:rPr lang="tr-TR" dirty="0" err="1"/>
              <a:t>geliştirmektir</a:t>
            </a:r>
            <a:r>
              <a:rPr lang="tr-TR" dirty="0"/>
              <a:t>. </a:t>
            </a:r>
          </a:p>
          <a:p>
            <a:r>
              <a:rPr lang="tr-TR" dirty="0"/>
              <a:t>Halkla </a:t>
            </a:r>
            <a:r>
              <a:rPr lang="tr-TR" dirty="0" err="1"/>
              <a:t>ilişkiler</a:t>
            </a:r>
            <a:r>
              <a:rPr lang="tr-TR" dirty="0"/>
              <a:t> </a:t>
            </a:r>
            <a:r>
              <a:rPr lang="tr-TR" dirty="0" err="1"/>
              <a:t>görevlisi</a:t>
            </a:r>
            <a:r>
              <a:rPr lang="tr-TR" dirty="0"/>
              <a:t> bu modelde, bir </a:t>
            </a:r>
            <a:r>
              <a:rPr lang="tr-TR" dirty="0" err="1"/>
              <a:t>kuruluşla</a:t>
            </a:r>
            <a:r>
              <a:rPr lang="tr-TR" dirty="0"/>
              <a:t> hedef kitlesi arasında arabuluculuk </a:t>
            </a:r>
            <a:r>
              <a:rPr lang="tr-TR" dirty="0" err="1"/>
              <a:t>rolünu</a:t>
            </a:r>
            <a:r>
              <a:rPr lang="tr-TR" dirty="0"/>
              <a:t>̈ </a:t>
            </a:r>
            <a:r>
              <a:rPr lang="tr-TR" dirty="0" err="1"/>
              <a:t>üstlenmektedir</a:t>
            </a:r>
            <a:r>
              <a:rPr lang="tr-TR" dirty="0"/>
              <a:t>. </a:t>
            </a:r>
          </a:p>
          <a:p>
            <a:r>
              <a:rPr lang="tr-TR" dirty="0"/>
              <a:t>Sosyal bilim teorilerinden yararlanılmaktadır. </a:t>
            </a:r>
          </a:p>
          <a:p>
            <a:r>
              <a:rPr lang="tr-TR" dirty="0" err="1"/>
              <a:t>Karşılıklı</a:t>
            </a:r>
            <a:r>
              <a:rPr lang="tr-TR" dirty="0"/>
              <a:t> </a:t>
            </a:r>
            <a:r>
              <a:rPr lang="tr-TR" dirty="0" err="1"/>
              <a:t>anlayışı</a:t>
            </a:r>
            <a:r>
              <a:rPr lang="tr-TR" dirty="0"/>
              <a:t> </a:t>
            </a:r>
            <a:r>
              <a:rPr lang="tr-TR" dirty="0" err="1"/>
              <a:t>geliştirmek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ikna teorilerinden daha </a:t>
            </a:r>
            <a:r>
              <a:rPr lang="tr-TR" dirty="0" err="1"/>
              <a:t>çok</a:t>
            </a:r>
            <a:r>
              <a:rPr lang="tr-TR" dirty="0"/>
              <a:t>, </a:t>
            </a:r>
            <a:r>
              <a:rPr lang="tr-TR" dirty="0" err="1"/>
              <a:t>iletişim</a:t>
            </a:r>
            <a:r>
              <a:rPr lang="tr-TR" dirty="0"/>
              <a:t> bilimi teorileri kullanılmaktadır.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7614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2175</TotalTime>
  <Words>4351</Words>
  <Application>Microsoft Macintosh PowerPoint</Application>
  <PresentationFormat>Geniş ekran</PresentationFormat>
  <Paragraphs>148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İletişim</vt:lpstr>
      <vt:lpstr>Modeller ile Halkla İlişkilerin Gelişimi</vt:lpstr>
      <vt:lpstr>Basın Ajansı ve Tanıtım Modeli (1850-1900) </vt:lpstr>
      <vt:lpstr>Basın Ajansı ve Tanıtım Modeli (1850-1900) </vt:lpstr>
      <vt:lpstr>Kamuyu Bilgilendirme Modeli (1900-1920) </vt:lpstr>
      <vt:lpstr>Kamuyu Bilgilendirme Modeli (1900-1920) </vt:lpstr>
      <vt:lpstr>İki Yönlü Asimetrik Model (1920-1970’ler) </vt:lpstr>
      <vt:lpstr>İki Yönlü Asimetrik Model (1920-1970’ler) </vt:lpstr>
      <vt:lpstr>İki Yönlü Simetrik Model (1970’li Yıllar Sonrası) </vt:lpstr>
      <vt:lpstr>İki Yönlü Simetrik Model (1970’li Yıllar Sonrası) </vt:lpstr>
      <vt:lpstr>Türkiye’de Halkla İlişkiler</vt:lpstr>
      <vt:lpstr>Türkiye’de Halkla İlişkiler</vt:lpstr>
      <vt:lpstr>1919-1960 Yılları Arasındaki Dönem</vt:lpstr>
      <vt:lpstr>1919-1960 Yılları Arasındaki Dönem</vt:lpstr>
      <vt:lpstr>1919-1960 Yılları Arasındaki Dönem</vt:lpstr>
      <vt:lpstr>1960-1980 Yılları Arasındaki Dönem </vt:lpstr>
      <vt:lpstr>1960-1980 Yılları Arasındaki Dönem </vt:lpstr>
      <vt:lpstr>1960-1980 Yılları Arasındaki Dönem </vt:lpstr>
      <vt:lpstr>1960-1980 Yılları Arasındaki Dönem </vt:lpstr>
      <vt:lpstr>1960-1980 Yılları Arasındaki Dönem </vt:lpstr>
      <vt:lpstr>1960-1980 Yılları Arasındaki Dönem </vt:lpstr>
      <vt:lpstr>1980-2000 Yılları Arasındaki Dönem</vt:lpstr>
      <vt:lpstr>1980-2000 Yılları Arasındaki Dönem</vt:lpstr>
      <vt:lpstr>1980-2000 Yılları Arasındaki Dönem</vt:lpstr>
      <vt:lpstr>2000 Yılı ve Sonrası Dönem </vt:lpstr>
      <vt:lpstr>2000 Yılı ve Sonrası Dönem </vt:lpstr>
      <vt:lpstr>2000 Yılı ve Sonrası Dönem 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48</cp:revision>
  <dcterms:created xsi:type="dcterms:W3CDTF">2020-10-04T15:36:28Z</dcterms:created>
  <dcterms:modified xsi:type="dcterms:W3CDTF">2020-10-18T21:15:20Z</dcterms:modified>
</cp:coreProperties>
</file>