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88" r:id="rId3"/>
    <p:sldId id="289" r:id="rId4"/>
    <p:sldId id="293" r:id="rId5"/>
    <p:sldId id="290" r:id="rId6"/>
    <p:sldId id="294" r:id="rId7"/>
    <p:sldId id="291" r:id="rId8"/>
    <p:sldId id="295" r:id="rId9"/>
    <p:sldId id="292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307" r:id="rId21"/>
    <p:sldId id="306" r:id="rId22"/>
    <p:sldId id="308" r:id="rId23"/>
    <p:sldId id="309" r:id="rId24"/>
    <p:sldId id="310" r:id="rId25"/>
    <p:sldId id="311" r:id="rId26"/>
    <p:sldId id="312" r:id="rId27"/>
    <p:sldId id="313" r:id="rId28"/>
    <p:sldId id="286" r:id="rId29"/>
    <p:sldId id="287" r:id="rId3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3"/>
  </p:normalViewPr>
  <p:slideViewPr>
    <p:cSldViewPr snapToGrid="0" snapToObjects="1">
      <p:cViewPr varScale="1">
        <p:scale>
          <a:sx n="107" d="100"/>
          <a:sy n="107" d="100"/>
        </p:scale>
        <p:origin x="7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F844EC74-778B-A549-A90B-EB1814358A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6BFA516-C0B9-2041-B640-8D1DEC20AA2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4A42A-AF7F-4C46-96DD-E12C3BC41CD2}" type="datetimeFigureOut">
              <a:rPr lang="tr-TR" smtClean="0"/>
              <a:t>19.10.2020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1484D64-CF60-0746-AC4A-FB27A9B4FF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09911C2-D3B5-F748-BD5D-519DC8E066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B1315-E71E-784D-9B36-B6835AA09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79928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D8F6C-185F-434D-8E62-ED91820FADA6}" type="datetimeFigureOut">
              <a:rPr lang="tr-TR" smtClean="0"/>
              <a:t>19.10.2020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B019B-26ED-4D40-8386-B3274965C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851351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Üst Bilgi Yer Tutucusu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tr-TR"/>
              <a:t>Ankara Üniversitesi AYAŞ MYO </a:t>
            </a:r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tr-TR"/>
              <a:t>Abdullah Gökhan YAŞA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CB019B-26ED-4D40-8386-B3274965CD04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884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96B63A-0F5B-B046-859F-2D546C4ED4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F63B5C5-338D-E64D-B535-C082B973A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7C970E-19A3-4448-87A9-29DE0C148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76019-B4BC-9C43-84EC-16D435A7485D}" type="datetime1">
              <a:rPr lang="tr-TR" smtClean="0"/>
              <a:t>19.10.2020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16DDAAB-432A-5941-9A9F-106C3AE22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36B1D6-DFA7-654F-843A-0C0DADAA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339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250DF8-A048-7F4A-A20E-D0F348F27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6161BEC-7BCE-1D49-8BE9-3BA5ED9389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1F5A7D-C2E2-A445-A540-AABA94059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0A3-E1BD-E640-BA61-07E5DE05B38F}" type="datetime1">
              <a:rPr lang="tr-TR" smtClean="0"/>
              <a:t>19.10.2020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AEA0F6-EF4E-CA47-9508-85FDC76F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394524E-289D-A74D-8A55-8CC93C3FE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12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E972A15-78C9-7747-ABA1-F47C8A6228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8BC245D-0F8C-684E-B27A-4023DE0B5C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94EDE5-CBDA-4B4A-8781-0F2B35BF7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7689F-B7BC-1C4A-BBAE-2B7D7DE9EEA4}" type="datetime1">
              <a:rPr lang="tr-TR" smtClean="0"/>
              <a:t>19.10.2020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CA2747-AD29-014A-8746-E1EB2F6CB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2203F5-FE23-134B-A79D-2F177892A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602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7D9BF3-3073-0041-B998-759ABDE5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7CDF91-7DB5-184C-8C84-529DC8A72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C4B4302-B95A-C54B-A4C7-9261C273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1C8F-E37C-E043-A5CF-FB56E5266B5C}" type="datetime1">
              <a:rPr lang="tr-TR" smtClean="0"/>
              <a:t>19.10.2020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A0D5B3-A4F3-0A48-B79E-C6F73C69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21DA2C-8BE5-D440-8878-EC17EA884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74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311B58-7243-7440-A3C5-7AE32841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35A1AB-7C60-614F-BE3D-67F7544C3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067ED0-F8D0-524A-A29E-9F16C25FD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2C419-FE9D-DF4C-9CA4-B29402D2D5CE}" type="datetime1">
              <a:rPr lang="tr-TR" smtClean="0"/>
              <a:t>19.10.2020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6C7EEE-B318-3243-A068-A8BDF0FAC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2BC829-5127-7F41-A20F-01F168CDE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25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F8AC6E-A165-BD4E-ACE7-00A944F22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9CAC31-22BB-DC45-A5EC-F7D2C06B01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BC89076-A0FB-3B40-958A-C9A2817DD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7DB8FDA-1F5C-194C-B41D-FF2A47794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A7FE-F710-FF46-92E5-306272684542}" type="datetime1">
              <a:rPr lang="tr-TR" smtClean="0"/>
              <a:t>19.10.2020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C475302-08C4-444F-AA78-860986BAC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6AB3BEB-05B7-C94E-8DC0-669E5CF12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36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A95960-2C91-304B-ACC4-DCA0AB42D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51264FD-E70A-D74E-9AAB-334154C0A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F44DCF2-18B9-664D-8EB7-65F52D18D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7B19A9-CACD-DB4D-A89E-456FC22B23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AF8A554-47DA-DC42-87BB-D5A9AE73BA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87E66A9-2AFD-1149-B604-2A0BF8547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2F21D-CFCA-9E46-BE99-E187F7A45655}" type="datetime1">
              <a:rPr lang="tr-TR" smtClean="0"/>
              <a:t>19.10.2020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CCECD2D-11BA-9749-BB53-4AB5C6868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F1F185F-349D-9F4A-85F0-4C7C79BA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871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F4DA28-1B1D-8D48-A1A7-C1D0FB73E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7F14F5F-451B-3D4B-A42D-CAD6322BF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54B8-B7C3-404D-996C-BA28D74CB19E}" type="datetime1">
              <a:rPr lang="tr-TR" smtClean="0"/>
              <a:t>19.10.2020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22F3C0D-14B2-0A47-AC0F-464E7BEC1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3DEBB3C-458F-514B-A12D-80A16D429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41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86EB449-A4B4-5645-A9CA-830A3B873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BE35C-63FB-9247-9ABD-080D9A4931A8}" type="datetime1">
              <a:rPr lang="tr-TR" smtClean="0"/>
              <a:t>19.10.2020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DE43159-F5AF-F749-B108-8ADDE94A5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8139AB7-EFC8-6646-B285-1D07CB7C2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85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DD68DA-CA1E-D048-90E4-B971F1F4A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12D4DE-2953-BF42-9DDB-65DEE3097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2C4011E-3670-EB4B-BE09-5220DA208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EFE5AA5-33A3-1044-BB81-10291567D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216D4-70AE-FA40-ABDF-1567E0D9EB95}" type="datetime1">
              <a:rPr lang="tr-TR" smtClean="0"/>
              <a:t>19.10.2020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7ECBC22-A75B-6942-9D5F-C5542D7B9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CCBBA43-4DD5-5240-87B1-503EA829E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24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7EEF2C-D95D-054F-B27B-2F90B7467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4B12692-9BA4-794B-8B0F-AA638F256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370C683-6FC9-6942-9CF1-7E21CD125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B43ECFB-E1F6-B141-A1F2-ED4194B7C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B46F5-822F-7741-BD5F-15B9229713C2}" type="datetime1">
              <a:rPr lang="tr-TR" smtClean="0"/>
              <a:t>19.10.2020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499F7CC-C951-2947-BE67-FF5F8A305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209DD75-1994-C346-8114-3A3926F78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FFA4795-F9D0-1946-A4F4-698C912BC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68EB99-81AB-6A43-A027-73EE0C17A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71B9CA-596C-2541-A852-6FDFE578E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000D6-E948-2C4D-9726-AC7229FF5D6A}" type="datetime1">
              <a:rPr lang="tr-TR" smtClean="0"/>
              <a:t>19.10.2020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59BF90-1C7B-2A4B-A246-30225F1CE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EF630F-0711-7843-9E2A-C350B995FA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95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 134">
            <a:extLst>
              <a:ext uri="{FF2B5EF4-FFF2-40B4-BE49-F238E27FC236}">
                <a16:creationId xmlns:a16="http://schemas.microsoft.com/office/drawing/2014/main" id="{ACBE1851-2230-47A9-B000-CE9046EA6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522741D-FB8F-A145-98A0-4201905232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276" y="803705"/>
            <a:ext cx="4208656" cy="3034857"/>
          </a:xfrm>
        </p:spPr>
        <p:txBody>
          <a:bodyPr anchor="b">
            <a:normAutofit/>
          </a:bodyPr>
          <a:lstStyle/>
          <a:p>
            <a:pPr algn="r"/>
            <a:r>
              <a:rPr lang="tr-TR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 ve İletişim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DEFB179-410A-484A-80B6-05B76FA247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921" y="4013165"/>
            <a:ext cx="4204012" cy="2205732"/>
          </a:xfrm>
        </p:spPr>
        <p:txBody>
          <a:bodyPr anchor="t">
            <a:normAutofit/>
          </a:bodyPr>
          <a:lstStyle/>
          <a:p>
            <a:pPr algn="r"/>
            <a:r>
              <a:rPr lang="tr-TR" sz="1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Ders</a:t>
            </a:r>
          </a:p>
        </p:txBody>
      </p:sp>
      <p:cxnSp>
        <p:nvCxnSpPr>
          <p:cNvPr id="147" name="Straight Connector 136">
            <a:extLst>
              <a:ext uri="{FF2B5EF4-FFF2-40B4-BE49-F238E27FC236}">
                <a16:creationId xmlns:a16="http://schemas.microsoft.com/office/drawing/2014/main" id="{23B93832-6514-44F4-849B-5EE2C8A23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6679" y="3928939"/>
            <a:ext cx="393192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Resim 4">
            <a:extLst>
              <a:ext uri="{FF2B5EF4-FFF2-40B4-BE49-F238E27FC236}">
                <a16:creationId xmlns:a16="http://schemas.microsoft.com/office/drawing/2014/main" id="{F4EE7BD4-9B19-3F4C-8E73-65B351C9DD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269"/>
          <a:stretch/>
        </p:blipFill>
        <p:spPr>
          <a:xfrm>
            <a:off x="6096000" y="734366"/>
            <a:ext cx="5459470" cy="5390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61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57AB6B2-6A32-4347-B3D8-F1CE262D2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İki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Yönlu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Simetrik Model (1970’li Yıllar Sonrası) </a:t>
            </a:r>
            <a:endParaRPr lang="tr-TR" sz="36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5B9ABF-0013-6A46-ACB6-539C773B61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yapısı iki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yönlüdür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Ancak iki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asimetrik modelden farklı olarak, bu modelde hedef kitleden gelen tepkiler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doğrultusunda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karar ve politikalarını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değiştirebilmektedir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modelde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 alınmaktadır.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araştırmalarda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anlayışın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yapılmaktadır. Kurum politikalarının hedef kitle yararına nasıl daha iyi hizmet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edebileceği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kurumun hedef kitleyi, hedef kitlenin kurumu nasıl daha iyi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anlayabileceğini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belirlemede,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araştırmalardan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yararlanılmaktadır.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model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sosyal sorumluluk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anlayışını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benimseyen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kuruluşlarca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kullanılmaktadır.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simetrik modelin temsilcileri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Bernays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profesyonel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eğitimcileridir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9933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376161D-6D9C-A549-B8AD-301E7C578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Halkla İlişkiler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2A9FFE-62B6-AC43-B1B1-F461AFB4D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Ülkemizde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profesyonelleşme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1960’lı yıllardan itibaren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kamu kurumlarında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“basın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büroları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kurulmasıyla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iyi diyalog kurma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çabaları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sorunlarına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çözüm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arayışları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görüşlerini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benimsetme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devletlerinde,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Selçuklu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Osmanlı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Cumhuriyet’in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yıllarında hep var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7422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6881967-56A3-0B4B-861A-50D210C96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Halkla İlişkiler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9A58BDF-DDE9-9A42-9DE2-9AE21FFE22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Osmanlı Devleti’nde halkla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sayılabilecek bir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uygulamadan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edilebilir. Halka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divan toplantıları, camilerde yapılan duyurular,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padişahın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kıyafet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değiştirerek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(tebdil-i kıyafet) halkın arasına girmesi ve sorunları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öğrenmeye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çalışması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ayanlık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kurumu o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günün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şartları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içerisinde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uygulamaları olarak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görülmektedir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(Kazan-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cı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2006: 7-14). Ancak bu uygulamalar, sistemli ve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sürekli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değildir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profesyonel olması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sistemlilik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süreklilik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gerekmektedir. Bu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açıdan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bakıldığında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Kazancı (2006: 14- 15), Osmanlı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döneminde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biraz daha sistemli olan iki uygulamadan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sözetmektedir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Bunlar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Divân-ı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Hümayûn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Şikayet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Kalemi ve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muhtesipliktir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Divân-ı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Hümayûn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Şikayet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Kalemi, Osmanlı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döneminde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halkın her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türlu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şikayetini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almıs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bunları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incelemis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giderilmesi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çalışmıştır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Osmanlı Devleti’nde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yaklaşık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dört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asır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yapmıştır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İkinci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sistemli uygulama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muhtesipliktir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Muhtesip, bu-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günku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belediye zabıta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müdürüne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benzeyen bir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görevlidir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Muhtesip kadıya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olup, halkın esnafla ilgili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şikâyetini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almakta ve esnafı denetlemektedir. 1855 yılından sonra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muhtesipliğin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görevini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Şehremaneti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üstlenmiştir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271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64BD643-9A9C-C54F-869F-4EB4C1853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1919-1960 Yılları Arasındaki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A8CA6D-8128-EA46-A613-540A2FDA9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milli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mücadelenin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başlangıc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yılından 1960 askeri darbesine kadar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zemin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mücadele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Atatürk’ün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değerlendirilebilir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milli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mücadeleyle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bilgileri halka aktarmak ve kamuoyu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İrade-i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Milliye ve Hakimiyet-i Milliye gazetelerinin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çıkarılması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Basın Yayın Enformasyon Genel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Müdürlüğu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ile Anadolu Ajansı’nın kurulması,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ilk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uygulamaları kapsamında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değerlendirilmektedir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43033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EAC4C5E-D72D-B248-98F0-FE300339E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1919-1960 Yılları Arasındaki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FB48607-5A3A-D94B-BAAA-67468717F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Cumhuriyet’in ilanından sonra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halka devrimleri tanıtmak ve benimsetmek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yoğunlaştırmıştır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Atatürk’ün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faaliyetleri; yenilikleri tanıtma, benimsetme ve yayma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çerçevesi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içerisindedir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Erdoğan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2006: 141)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Cumhuriyetin ilk yıllarından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yaklaşık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1946’ya kadar var olan toplumsal yapı,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ülkemizde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elverişli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görülmemektedir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yaygın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küçük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işletmeciliği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modeli, halkın devlet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kurmasını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geciktirmiştir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ürettiğini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kendi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tüketen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sorununa kendi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imkânlarıyla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çözüm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zorunluluğu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duymamıştır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kurma gibi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bulunmamaktadır.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Merkezi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ihtiyac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duyduğu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konularda, halkla tek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72206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9E4E569-525F-F348-9908-D5241C91D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1919-1960 Yılları Arasındaki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38EF8F2-9291-0A45-B873-18F0928BB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/>
              <a:t>U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̈lkemizde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1946 yılında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partili sisteme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Demokrat Parti’nin kurulması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gelişmesinin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ölçüde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önünu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etmenlerden birisi, “kamunun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desteğini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kurumlar arası rekabet” siyasal alana yansımıştır.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Demokrat Parti iktidarı halkın beklentilerini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yükseltmiştir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küçük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işletmeciliğinin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işlevi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bozulmuştur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Tarımda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makineleşme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bunun sonucunda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Artık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pazar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yapılmaya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Çiftçilerin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makine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gübre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kolay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işleyen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kredi mekanizmaları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dikkate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yeniliği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karayolları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genişlemesidir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Karayolları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genişlemesi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çiftçi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pazara daha kolay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sonucunu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doğurmuştur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(Kazancı, 2007: 236-237).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40613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ABEFAF-31F3-5A47-AA71-4FCE0B24A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1960-1980 Yılları Arasındaki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9927370-AAFC-2D42-8748-EB0B243072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profesyonelleşmeye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modern uygulamalar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meslek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atılmıs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Ülkemizde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1961 Anayasası’nın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Halkın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katılması,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sendikalaşma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yoluyla hak araması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isteklerini iletmesi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gerekli yasal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düzenlemeler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Anayasa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ortamın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kamu kurumları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gelişmesine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katkıda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Erdoğan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2006:113).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4510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B4FCA1A-6381-6C4F-B954-E3AF0114E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1960-1980 Yılları Arasındaki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316D27-8ABB-A643-BD87-45FC2502C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1960 yılının sonlarında Devlet Planlama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Teşkilatı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ülkemizde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anlamda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uygulanışının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başlangıc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noktası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ekonomik kalkınmanın planlı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Devlet Planlama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Teşkilatı’nın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arasındadır. Planlı kalkınma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düşüncesini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kamuoyuna benimsetmek ve halkın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desteğini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deyişle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Yayın ve Temsil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Şubesi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(Asna, 1998: 75).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58636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157D10-1C72-0D47-8300-8083DEBE3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1960-1980 Yılları Arasındaki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9D464B7-C38C-C14D-89BF-1F12BD80B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1962 yılında, kamu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incelemek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önerilerde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bulunmak amacıyla bir projeye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projenin adı “Merkezî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Teşkilâtı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Projesi”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Kısaca MEHTAP projesi diye de bilinir.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Raporda; devlet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kararların alınmasında halkla yakın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kurmanın zorunlu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vurgulanmıştır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düzenlemeler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yaptıkları, karar vermeden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halkı dinledikleri, onların isteklerini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değerlendirdikleri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raporda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belirtilmiştir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60809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8AC78E-76A8-EE40-AE3D-99AE2AB75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1960-1980 Yılları Arasındaki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DDBA92D-BA41-4F4B-AA43-CB5987B4A2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çapındaki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sistemli ilk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kampanyası,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planlaması konusunda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1965 yılında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planlamasıyla ilgili kanun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çıkarılmıs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Planlaması Genel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Müdürlüğu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1966 yılında, Ankara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Siyasal Bilgiler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Fakültesi’ne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Gazetecilik ve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Okulu’nda ilk olarak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dersleri verilmeye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̧- tır. Bu dersleri, ABD’de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lisans yapan M.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Alâeddin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Asna tarafından 1969 yılında bir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kitabı da yazıl-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(Asna, 1998: 87-88).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0830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100F09E-E57C-3D48-803E-36C3ED411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Modeller ile Halkla İlişkilerin Gelişimi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C93A15-2D7E-C24D-9910-441B1C64C9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Amerika’da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tarihçesini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ele almada,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dörtlu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modelden de yaygın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yararlanılmaktadır.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dörtlu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model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Grunig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tarafından 1984 yılında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geliştirilmiştir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Basın Ajansı ve Tanıtım Modeli (1850-1900)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Kamuyu Bilgilendirme Modeli (1900-1920) </a:t>
            </a:r>
          </a:p>
          <a:p>
            <a:pPr>
              <a:buFont typeface="Wingdings" pitchFamily="2" charset="2"/>
              <a:buChar char="Ø"/>
            </a:pP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Yönlu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Asimetrik Model (1920-1970’ler)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Yönlu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Simetrik Model (1970’li Yıllar Sonrası)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Ø"/>
            </a:pP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60932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64833EE-DBDC-0645-AF29-F52E72C30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1960-1980 Yılları Arasındaki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86DD0B4-40E8-864A-BF0D-83B523921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uygulaması olarak,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İdari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Merkezi’nden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edilebilir. Merkez 1966 yılında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1967 yılının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Şubat’ında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İdari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Merkezi’nin iki temel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bulunmaktadır. Birincisi, halkın kamu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sorularını telefonla cevaplandırmaktır.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İkincisi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kırtasiyeciliğin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azaltılmasını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sağlayacak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bilgileri toplayıp, ilgili kurumlara iletmek ve gerekli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düzenlemelerin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yapılmasına aracılık etmektir.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gelişmesine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katkı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olay da, TRT tarafından televizyon yayınlarının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başlatılmasıdır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1969 yılından itibaren,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birimleri kurulmaya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36520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CEE1DEB-4E49-584D-BCB4-9B6FC79A3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1960-1980 Yılları Arasındaki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F9164C4-B07F-724A-B70F-F3E1CC26C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5668"/>
            <a:ext cx="10515600" cy="4621295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1970’li yıllardan itibaren, bu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gerçekleşen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ilişkilerle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gelişmeler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aşağıda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özetlenmektedir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1971 yılındaki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İdari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Reform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Danışma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Kurulu Raporu’nda halkla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ilişkilerle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bazı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önerilerde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bulunulmuştur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Raporda, merkezi halkla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hizmetlerini yerine getirmekle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görevli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Basın Yayın Genel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Müdürlüğu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̈’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Devlet Enformasyon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Teşkilatı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adı altında yeniden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örgütlenmesi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önerilmiştir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(Ertekin, 1983: 68). </a:t>
            </a:r>
          </a:p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1972 yılında Halkla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İlişkiler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Derneği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kurulmuştur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Derneğin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ilk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başkanı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M.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Alâeddin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Asna’dır. 1978 yılında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başkanlık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görevini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Betül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Mardin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devralmıştır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Peltekoğlu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2007: 130). </a:t>
            </a:r>
          </a:p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1974 yılında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ülkemizin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ilk halkla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ajansı olan A&amp;B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açılmıştır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Ajans, M.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Alâeddin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Asna tarafından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kurulmuştur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(Asna, 1998: 128). </a:t>
            </a:r>
          </a:p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1975 yılında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Başbakanlık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Basın ve Halkla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İlişkiler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Dairesi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Başkanlığı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başlamıştır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birim, 1976 yılında Halkla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İlişkiler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Enformasyon Dairesi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Başkanlığı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adı altında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çalışmalarına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devam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etmiştir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(Ertekin, 1983: 92). </a:t>
            </a:r>
          </a:p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1976 yılında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Başbakanlık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halkla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ilişkilerle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bir genelge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yayınlamıştır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genel- geyle, kamu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kuruluşlarında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yöneticiye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doğrudan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olacak halkla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birimlerinin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çalışmalarına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başlanması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istenmiştir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istek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doğrultusunda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ilk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aşamada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on bakanlıkta halkla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birimleri hemen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kurulmuştur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(Ertekin, 1983: 91-92). </a:t>
            </a:r>
          </a:p>
        </p:txBody>
      </p:sp>
    </p:spTree>
    <p:extLst>
      <p:ext uri="{BB962C8B-B14F-4D97-AF65-F5344CB8AC3E}">
        <p14:creationId xmlns:p14="http://schemas.microsoft.com/office/powerpoint/2010/main" val="29921795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C43DD0B-41AA-D143-BB2B-010D458A7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1980-2000 Yılları Arasındaki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AD47CF-8E2C-3040-892E-6B248E5225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</a:t>
            </a:r>
            <a:r>
              <a:rPr lang="tr-TR" dirty="0" err="1"/>
              <a:t>dönemde</a:t>
            </a:r>
            <a:r>
              <a:rPr lang="tr-TR" dirty="0"/>
              <a:t> halkla </a:t>
            </a:r>
            <a:r>
              <a:rPr lang="tr-TR" dirty="0" err="1"/>
              <a:t>ilişkilerin</a:t>
            </a:r>
            <a:r>
              <a:rPr lang="tr-TR" dirty="0"/>
              <a:t> </a:t>
            </a:r>
            <a:r>
              <a:rPr lang="tr-TR" dirty="0" err="1"/>
              <a:t>profesyonelleşmesini</a:t>
            </a:r>
            <a:r>
              <a:rPr lang="tr-TR" dirty="0"/>
              <a:t> </a:t>
            </a:r>
            <a:r>
              <a:rPr lang="tr-TR" dirty="0" err="1"/>
              <a:t>tamamladığı</a:t>
            </a:r>
            <a:r>
              <a:rPr lang="tr-TR" dirty="0"/>
              <a:t> ve ileri </a:t>
            </a:r>
            <a:r>
              <a:rPr lang="tr-TR" dirty="0" err="1"/>
              <a:t>ülkelerdeki</a:t>
            </a:r>
            <a:r>
              <a:rPr lang="tr-TR" dirty="0"/>
              <a:t> </a:t>
            </a:r>
            <a:r>
              <a:rPr lang="tr-TR" dirty="0" err="1"/>
              <a:t>düzeyi</a:t>
            </a:r>
            <a:r>
              <a:rPr lang="tr-TR" dirty="0"/>
              <a:t> </a:t>
            </a:r>
            <a:r>
              <a:rPr lang="tr-TR" dirty="0" err="1"/>
              <a:t>yakaladığı</a:t>
            </a:r>
            <a:r>
              <a:rPr lang="tr-TR" dirty="0"/>
              <a:t> </a:t>
            </a:r>
            <a:r>
              <a:rPr lang="tr-TR" dirty="0" err="1"/>
              <a:t>söylenebilir</a:t>
            </a:r>
            <a:r>
              <a:rPr lang="tr-TR" dirty="0"/>
              <a:t>. </a:t>
            </a:r>
          </a:p>
          <a:p>
            <a:r>
              <a:rPr lang="tr-TR" dirty="0"/>
              <a:t>1980-2000 yılları arasında kamu ve </a:t>
            </a:r>
            <a:r>
              <a:rPr lang="tr-TR" dirty="0" err="1"/>
              <a:t>özel</a:t>
            </a:r>
            <a:r>
              <a:rPr lang="tr-TR" dirty="0"/>
              <a:t> </a:t>
            </a:r>
            <a:r>
              <a:rPr lang="tr-TR" dirty="0" err="1"/>
              <a:t>kuruluşlar</a:t>
            </a:r>
            <a:r>
              <a:rPr lang="tr-TR" dirty="0"/>
              <a:t> ile belediyelerde halkla </a:t>
            </a:r>
            <a:r>
              <a:rPr lang="tr-TR" dirty="0" err="1"/>
              <a:t>ilişkiler</a:t>
            </a:r>
            <a:r>
              <a:rPr lang="tr-TR" dirty="0"/>
              <a:t> birimlerinin sayısı </a:t>
            </a:r>
            <a:r>
              <a:rPr lang="tr-TR" dirty="0" err="1"/>
              <a:t>artmıs</a:t>
            </a:r>
            <a:r>
              <a:rPr lang="tr-TR" dirty="0"/>
              <a:t>̧, yeni meslek </a:t>
            </a:r>
            <a:r>
              <a:rPr lang="tr-TR" dirty="0" err="1"/>
              <a:t>örgütleri</a:t>
            </a:r>
            <a:r>
              <a:rPr lang="tr-TR" dirty="0"/>
              <a:t> ve ajanslar </a:t>
            </a:r>
            <a:r>
              <a:rPr lang="tr-TR" dirty="0" err="1"/>
              <a:t>kurulmus</a:t>
            </a:r>
            <a:r>
              <a:rPr lang="tr-TR" dirty="0"/>
              <a:t>̧, halkla </a:t>
            </a:r>
            <a:r>
              <a:rPr lang="tr-TR" dirty="0" err="1"/>
              <a:t>ilişkiler</a:t>
            </a:r>
            <a:r>
              <a:rPr lang="tr-TR" dirty="0"/>
              <a:t> </a:t>
            </a:r>
            <a:r>
              <a:rPr lang="tr-TR" dirty="0" err="1"/>
              <a:t>eğitiminde</a:t>
            </a:r>
            <a:r>
              <a:rPr lang="tr-TR" dirty="0"/>
              <a:t> </a:t>
            </a:r>
            <a:r>
              <a:rPr lang="tr-TR" dirty="0" err="1"/>
              <a:t>önemli</a:t>
            </a:r>
            <a:r>
              <a:rPr lang="tr-TR" dirty="0"/>
              <a:t> ilerlemeler </a:t>
            </a:r>
            <a:r>
              <a:rPr lang="tr-TR" dirty="0" err="1"/>
              <a:t>kaydedilmiştir</a:t>
            </a:r>
            <a:r>
              <a:rPr lang="tr-TR" dirty="0"/>
              <a:t>. </a:t>
            </a:r>
          </a:p>
          <a:p>
            <a:r>
              <a:rPr lang="tr-TR" dirty="0"/>
              <a:t>24 Ocak kararları olarak anılan ve 1980 yılında yapılan </a:t>
            </a:r>
            <a:r>
              <a:rPr lang="tr-TR" dirty="0" err="1"/>
              <a:t>düzenlemeyle</a:t>
            </a:r>
            <a:r>
              <a:rPr lang="tr-TR" dirty="0"/>
              <a:t>, </a:t>
            </a:r>
            <a:r>
              <a:rPr lang="tr-TR" dirty="0" err="1"/>
              <a:t>ülkemizde</a:t>
            </a:r>
            <a:r>
              <a:rPr lang="tr-TR" dirty="0"/>
              <a:t> serbest pazar ekonomisine </a:t>
            </a:r>
            <a:r>
              <a:rPr lang="tr-TR" dirty="0" err="1"/>
              <a:t>geçişe</a:t>
            </a:r>
            <a:r>
              <a:rPr lang="tr-TR" dirty="0"/>
              <a:t> </a:t>
            </a:r>
            <a:r>
              <a:rPr lang="tr-TR" dirty="0" err="1"/>
              <a:t>imkân</a:t>
            </a:r>
            <a:r>
              <a:rPr lang="tr-TR" dirty="0"/>
              <a:t> </a:t>
            </a:r>
            <a:r>
              <a:rPr lang="tr-TR" dirty="0" err="1"/>
              <a:t>tanınmıştır</a:t>
            </a:r>
            <a:r>
              <a:rPr lang="tr-TR" dirty="0"/>
              <a:t>. 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06051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5FE4B99-65CD-C14B-B7C1-C5143AA1A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1980-2000 Yılları Arasındaki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B7202D5-1519-B545-9BBF-9D81E83C0F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1980-2000 yılları arasında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ülkemizdeki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gelişimiyle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ana noktalar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aşağıda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verilmektedir: </a:t>
            </a:r>
          </a:p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1980’li yıllardan itibaren halkla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veren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yükseköğrenim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kurumları, Basın Yayın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Okulu adını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almışlardır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okullarda, gazetecilik ve halkla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bölüm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halinde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devam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etmiştir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1983 yılı ve daha sonra yapılan genel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seçimlerde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siyasal halkla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yoğunluk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kazanmıştır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Lider ve adaylar, kampanyalarında modern halkla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siyasal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tekniklerini kullanmaya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başlamışlardır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Başbakanlık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bakanlıkların halkla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ilişkileriyle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olarak 1984 yılında yasal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düzenleme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yapılmıştır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Buna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bakanlıklarda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isimler altında hizmet veren birimler “Basın ve Halkla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İlişkiler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Müşavirliği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haline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getirilmiştir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(Tortop, 1986: 23). </a:t>
            </a:r>
          </a:p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1985 yılında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İzmir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İlişkiler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Derneği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kurulmuştur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Peltekoğlu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2007: 131). </a:t>
            </a:r>
          </a:p>
          <a:p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Ülkemizin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ajanslarından IMAGE Halkla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İlişkiler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1987 yılında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Betül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Mardin tarafından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kurulmuştur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www.image-pr.net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/tr/html/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image.html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Ankara Halkla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İlişkiler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Derneği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1990 yılında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kurulmuştur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www.ahid.org.tr</a:t>
            </a:r>
            <a:r>
              <a:rPr lang="tr-TR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/tr/ </a:t>
            </a:r>
            <a:r>
              <a:rPr lang="tr-TR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dernek.html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33600639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F0F5463-C947-9D4C-8382-B7CFFA668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1980-2000 Yılları Arasındaki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09757F1-A7D3-5942-8414-AE6ADDE1F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ajansları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Global Tanıtım ve ORSA 1990 yılında faaliyete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Peltekoğlu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2007: 132).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1990 yılında,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ülkemizin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televizyon kanalı Magic Box (Star 1)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1991 yılında Kamu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Projesi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tamamlanmıştır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1992 yılında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fakülteleri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1992 yılında Bursa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Derneği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(http://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www.buhid.org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tarihce.aspx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1993 yılında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ülkemizde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ilk internet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bağlantısı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53198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19ED85B-A33F-0A4A-817F-E252E4185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2000 Yılı ve Sonrası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1C85327-0CCF-5A4B-8B90-D0F64D963C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oldukça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hızlanmıştır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uluslararası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yapabilen ajans sayıları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fakülte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yüksekokullar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hızla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çoğalmıştır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alanındaki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lisans ve doktora programlarının sayısında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ülkemizdeki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yerli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literatüru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genişlemis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akademik kitap, makale, tez yazımı artmaya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3430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90846CD-7D05-7546-BD35-49EC7D5C1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2000 Yılı ve Sonrası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22F17DB-4BEB-6240-81BD-71C3E3229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düzenlemelerden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tanesi, Bilgi Edinme Hakkı Yasası’nın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çıkarılmasıdır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diğer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Derneği’nin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adını,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Derneği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değiştirmesidir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2005 yılında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alanında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düzenlemeler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Bakanlığı’na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kurumlarında, hasta hakları kurulları ve birimleri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yönetimindeki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2006 yılının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Halkın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şikayet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önerilerini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derhal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alıp,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sonucunu bildirmekle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birim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(BİMER ---&gt; CİMER)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12204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A332B34-B79E-7240-9138-0C6460360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2000 Yılı ve Sonrası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12F0BB9-CD7B-4E49-B510-FE848436A1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yönetimindeki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elektronik devlet hizmetlerinin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başlamasıdır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e-Devlet Kapısı adı verilen uygulama,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kamu hizmetlerine tek bir noktadan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erişmeye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imkân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internet sitesidir.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Ülkemizde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bilgi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teknolojilerinin devlet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vatandas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ilişkisini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uygulama ise,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açılımı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Cumhurbaşkanlığı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Merkezi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CİMER’dir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95090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CCF99D-D78D-A04B-91B5-6D0EB9118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27386C-DB4E-8C4E-8734-1808FA53F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3. Dersin Sonu</a:t>
            </a:r>
          </a:p>
          <a:p>
            <a:pPr marL="0" indent="0" algn="ctr">
              <a:buNone/>
            </a:pPr>
            <a:r>
              <a:rPr lang="tr-TR" b="1" dirty="0"/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20508000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51EAFE-B65B-6149-AB03-163E0020D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KAYNAKÇA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503D413-2802-1544-A739-B5E985D60B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614809"/>
            <a:ext cx="10039597" cy="2772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304704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Geçikli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F. (2017).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Erzurum: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Açıköğretim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Fakültesi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Yayınları.</a:t>
            </a:r>
          </a:p>
          <a:p>
            <a:pPr>
              <a:lnSpc>
                <a:spcPct val="10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KALENDER, A., PELTEKOĞLU, Z. F., BAYÇU, S., ERGÜVEN, M. S., YILMAZ, R. A., OKAY, A., &amp; GÖZTAŞ, A. (2018).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Eskişehir: T.C Anadolu Üniversitesi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Açıköğretim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 Fakültesi Yayınları NO: 1676.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552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A79649D-9818-8942-8887-6F608D4B2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Basın Ajansı ve Tanıtım Modeli (1850-1900) </a:t>
            </a:r>
            <a:endParaRPr lang="tr-TR" sz="40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298EEB7-7975-F644-8038-84E8EBD672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ilişkilerin ilk ortaya çıktığı dönemdir. Bu modelde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propaganda amacına hizmet etmektedir.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Uygulayıcılar kurumlarla ilgili eksik,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çarpıtılmıs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yarı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bilgileri yayabilmektedir.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Basın ajansı ve tanıtım modelinde,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yapısı tek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olup, bilgiler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kurumlardan hedef kitleye akmaktadır. Buna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hedef kitleden gelen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istek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şikâyetler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kurumca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alınmamaktadır.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8308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F561421-2D1D-3047-85EE-0A1A0BFEA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Basın Ajansı ve Tanıtım Modeli (1850-1900) </a:t>
            </a:r>
            <a:endParaRPr lang="tr-TR" sz="40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DEF9E4-E4A5-A546-B851-4F8D2840F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yapılmasında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araştırmalardan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yararlanılmaktadır.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basın ajansı ve tanıtım modeli, genellikle spor, tiyatro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tanıtımında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tarafından kullanılmaktadır.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duyurumu kullanarak medyada yer elde etmektir. Bu modelde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hakimiyet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plandadır, propaganda amacı baskındır,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gereksizdir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yönlüdür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Kurumla ilgili yapılan etkinlikler hakkında medyaya haber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bültenleri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dağıtılır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film ve TV yıldızları, kitaplar, televizyonlar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kullanıldığı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tekniktir. 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172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26E43BF-0D55-4640-B795-77D724875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Kamuyu Bilgilendirme Modeli (1900-1920)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FDCEE96-0D55-4649-8BA5-E33FC529C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model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uygulanmaya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kamuoyunu bilgilendirme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anlayışının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egemen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yılları kapsamaktadır.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Kamuyu bilgilendirme modelinin amacı, ikna etme niyeti olmaksızın bilginin yayılmasıdır. Diğer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anlamda ise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kendisi ve faaliyetleri hakkında hedef kitlesine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bilgi vermesi olarak tanımlanabilir.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personeli bu modelde bir gazeteci gibi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yapmakta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objektif bilgileri hedef kitleye aktarmaktadır.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yapısı bu modelde de tek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yönlüdür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Kamuyu bilgilendirme modelinde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araştırmalardan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fazla yararlanılmamaktadır.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8787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DB3353C-173A-8F4B-991B-55ECC3256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Kamuyu Bilgilendirme Modeli (1900-1920)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AE2DC4-D843-FB42-87F7-A1A5189FF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kamuyu bilgilendirme modeli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tarafından yaygın olarak kullanılmaktadır.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Mesajın hedef kitle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anlaşılıp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anlaşılmadığını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öğrenmek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“okunabilirlik testleri” yapılmaktadır.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kâr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gütmeyen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vakıf, dernek gibi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hedef kitlelerine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bilgi vermek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modelden yararlanmaktadır.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1448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2471520-E29F-6549-9D9E-2D51A4A00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Yönlu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Asimetrik Model (1920-1970’ler)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A082AC5-3E2C-9A4C-AEB9-4A1F38E0D4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asimetrik model,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profesyonelleştiği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modelin temel amacı bilimsel iknadır.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asimetrik modelde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yapısı, iki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olup hedef kitleden gelen tepkiler de dikkate alınmaktadır. Kurum ağırlıklıdır.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Hedef kitleden gelen tepkiler, ikna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kullanılmaktadır.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deyişle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hedef kitlenin tutum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istediği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değiştirilmesi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tepkiler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önemsenmektedir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Araştırmalardan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yoğunlukla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yararlanılmaktadır.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araştırmalarla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kitlenin tutum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değerlendirilmekte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kampanya sonrası etkileri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ölçülmektedir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5581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93B8380-6B7D-5E44-99F1-59D589BE3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Yönlu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Asimetrik Model (1920-1970’ler)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8251A8A-F182-7D4D-85C2-F041887BD4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model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birbiriyle rekabet eden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kuruluşlarca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kullanılmaktadır. 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Kullananların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çoğunluğu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tüketici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satan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İlişkilerin kurucularından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Bernays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önemli bir temsilcisidir.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5736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AB91B62-E34B-7B4B-BD31-5A61AFB98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İki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Yönlu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Simetrik Model (1970’li Yıllar Sonrası) </a:t>
            </a:r>
            <a:endParaRPr lang="tr-TR" sz="36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613F451-CF13-3B48-8E5D-18400BAE3B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Söz konusu modelin temel amacı, </a:t>
            </a:r>
            <a:r>
              <a:rPr lang="tr-TR" dirty="0" err="1"/>
              <a:t>kuruluşla</a:t>
            </a:r>
            <a:r>
              <a:rPr lang="tr-TR" dirty="0"/>
              <a:t> onun hedef kitlesi arasındaki </a:t>
            </a:r>
            <a:r>
              <a:rPr lang="tr-TR" dirty="0" err="1"/>
              <a:t>karşılıklı</a:t>
            </a:r>
            <a:r>
              <a:rPr lang="tr-TR" dirty="0"/>
              <a:t> </a:t>
            </a:r>
            <a:r>
              <a:rPr lang="tr-TR" dirty="0" err="1"/>
              <a:t>anlayışı</a:t>
            </a:r>
            <a:r>
              <a:rPr lang="tr-TR" dirty="0"/>
              <a:t> </a:t>
            </a:r>
            <a:r>
              <a:rPr lang="tr-TR" dirty="0" err="1"/>
              <a:t>geliştirmektir</a:t>
            </a:r>
            <a:r>
              <a:rPr lang="tr-TR" dirty="0"/>
              <a:t>. </a:t>
            </a:r>
          </a:p>
          <a:p>
            <a:r>
              <a:rPr lang="tr-TR" dirty="0"/>
              <a:t>Halkla </a:t>
            </a:r>
            <a:r>
              <a:rPr lang="tr-TR" dirty="0" err="1"/>
              <a:t>ilişkiler</a:t>
            </a:r>
            <a:r>
              <a:rPr lang="tr-TR" dirty="0"/>
              <a:t> </a:t>
            </a:r>
            <a:r>
              <a:rPr lang="tr-TR" dirty="0" err="1"/>
              <a:t>görevlisi</a:t>
            </a:r>
            <a:r>
              <a:rPr lang="tr-TR" dirty="0"/>
              <a:t> bu modelde, bir </a:t>
            </a:r>
            <a:r>
              <a:rPr lang="tr-TR" dirty="0" err="1"/>
              <a:t>kuruluşla</a:t>
            </a:r>
            <a:r>
              <a:rPr lang="tr-TR" dirty="0"/>
              <a:t> hedef kitlesi arasında arabuluculuk </a:t>
            </a:r>
            <a:r>
              <a:rPr lang="tr-TR" dirty="0" err="1"/>
              <a:t>rolünu</a:t>
            </a:r>
            <a:r>
              <a:rPr lang="tr-TR" dirty="0"/>
              <a:t>̈ </a:t>
            </a:r>
            <a:r>
              <a:rPr lang="tr-TR" dirty="0" err="1"/>
              <a:t>üstlenmektedir</a:t>
            </a:r>
            <a:r>
              <a:rPr lang="tr-TR" dirty="0"/>
              <a:t>. </a:t>
            </a:r>
          </a:p>
          <a:p>
            <a:r>
              <a:rPr lang="tr-TR" dirty="0"/>
              <a:t>Sosyal bilim teorilerinden yararlanılmaktadır. </a:t>
            </a:r>
          </a:p>
          <a:p>
            <a:r>
              <a:rPr lang="tr-TR" dirty="0" err="1"/>
              <a:t>Karşılıklı</a:t>
            </a:r>
            <a:r>
              <a:rPr lang="tr-TR" dirty="0"/>
              <a:t> </a:t>
            </a:r>
            <a:r>
              <a:rPr lang="tr-TR" dirty="0" err="1"/>
              <a:t>anlayışı</a:t>
            </a:r>
            <a:r>
              <a:rPr lang="tr-TR" dirty="0"/>
              <a:t> </a:t>
            </a:r>
            <a:r>
              <a:rPr lang="tr-TR" dirty="0" err="1"/>
              <a:t>geliştirmek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ikna teorilerinden daha </a:t>
            </a:r>
            <a:r>
              <a:rPr lang="tr-TR" dirty="0" err="1"/>
              <a:t>çok</a:t>
            </a:r>
            <a:r>
              <a:rPr lang="tr-TR" dirty="0"/>
              <a:t>, </a:t>
            </a:r>
            <a:r>
              <a:rPr lang="tr-TR" dirty="0" err="1"/>
              <a:t>iletişim</a:t>
            </a:r>
            <a:r>
              <a:rPr lang="tr-TR" dirty="0"/>
              <a:t> bilimi teorileri kullanılmaktadır.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7614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2175</TotalTime>
  <Words>4351</Words>
  <Application>Microsoft Macintosh PowerPoint</Application>
  <PresentationFormat>Geniş ekran</PresentationFormat>
  <Paragraphs>148</Paragraphs>
  <Slides>29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5" baseType="lpstr">
      <vt:lpstr>Arial</vt:lpstr>
      <vt:lpstr>Calibri</vt:lpstr>
      <vt:lpstr>Calibri Light</vt:lpstr>
      <vt:lpstr>Times New Roman</vt:lpstr>
      <vt:lpstr>Wingdings</vt:lpstr>
      <vt:lpstr>Office Teması</vt:lpstr>
      <vt:lpstr>Halkla İlişkiler ve İletişim</vt:lpstr>
      <vt:lpstr>Modeller ile Halkla İlişkilerin Gelişimi</vt:lpstr>
      <vt:lpstr>Basın Ajansı ve Tanıtım Modeli (1850-1900) </vt:lpstr>
      <vt:lpstr>Basın Ajansı ve Tanıtım Modeli (1850-1900) </vt:lpstr>
      <vt:lpstr>Kamuyu Bilgilendirme Modeli (1900-1920) </vt:lpstr>
      <vt:lpstr>Kamuyu Bilgilendirme Modeli (1900-1920) </vt:lpstr>
      <vt:lpstr>İki Yönlü Asimetrik Model (1920-1970’ler) </vt:lpstr>
      <vt:lpstr>İki Yönlü Asimetrik Model (1920-1970’ler) </vt:lpstr>
      <vt:lpstr>İki Yönlü Simetrik Model (1970’li Yıllar Sonrası) </vt:lpstr>
      <vt:lpstr>İki Yönlü Simetrik Model (1970’li Yıllar Sonrası) </vt:lpstr>
      <vt:lpstr>Türkiye’de Halkla İlişkiler</vt:lpstr>
      <vt:lpstr>Türkiye’de Halkla İlişkiler</vt:lpstr>
      <vt:lpstr>1919-1960 Yılları Arasındaki Dönem</vt:lpstr>
      <vt:lpstr>1919-1960 Yılları Arasındaki Dönem</vt:lpstr>
      <vt:lpstr>1919-1960 Yılları Arasındaki Dönem</vt:lpstr>
      <vt:lpstr>1960-1980 Yılları Arasındaki Dönem </vt:lpstr>
      <vt:lpstr>1960-1980 Yılları Arasındaki Dönem </vt:lpstr>
      <vt:lpstr>1960-1980 Yılları Arasındaki Dönem </vt:lpstr>
      <vt:lpstr>1960-1980 Yılları Arasındaki Dönem </vt:lpstr>
      <vt:lpstr>1960-1980 Yılları Arasındaki Dönem </vt:lpstr>
      <vt:lpstr>1960-1980 Yılları Arasındaki Dönem </vt:lpstr>
      <vt:lpstr>1980-2000 Yılları Arasındaki Dönem</vt:lpstr>
      <vt:lpstr>1980-2000 Yılları Arasındaki Dönem</vt:lpstr>
      <vt:lpstr>1980-2000 Yılları Arasındaki Dönem</vt:lpstr>
      <vt:lpstr>2000 Yılı ve Sonrası Dönem </vt:lpstr>
      <vt:lpstr>2000 Yılı ve Sonrası Dönem </vt:lpstr>
      <vt:lpstr>2000 Yılı ve Sonrası Dönem </vt:lpstr>
      <vt:lpstr>SON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Türkiye’nin Toplumsal Yapısı</dc:title>
  <dc:creator>ABDULLAH GÖKHAN YAŞA</dc:creator>
  <cp:lastModifiedBy>ABDULLAH GÖKHAN YAŞA</cp:lastModifiedBy>
  <cp:revision>48</cp:revision>
  <dcterms:created xsi:type="dcterms:W3CDTF">2020-10-04T15:36:28Z</dcterms:created>
  <dcterms:modified xsi:type="dcterms:W3CDTF">2020-10-18T21:15:20Z</dcterms:modified>
</cp:coreProperties>
</file>