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66FF"/>
    <a:srgbClr val="797C8A"/>
    <a:srgbClr val="EE1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7" autoAdjust="0"/>
    <p:restoredTop sz="94660"/>
  </p:normalViewPr>
  <p:slideViewPr>
    <p:cSldViewPr snapToGrid="0">
      <p:cViewPr varScale="1">
        <p:scale>
          <a:sx n="92" d="100"/>
          <a:sy n="92"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11"/>
          </p:nvPr>
        </p:nvSpPr>
        <p:spPr>
          <a:xfrm>
            <a:off x="1371600" y="4323845"/>
            <a:ext cx="6400800" cy="365125"/>
          </a:xfrm>
        </p:spPr>
        <p:txBody>
          <a:bodyPr/>
          <a:lstStyle/>
          <a:p>
            <a:endParaRPr lang="tr-TR" dirty="0"/>
          </a:p>
        </p:txBody>
      </p:sp>
      <p:sp>
        <p:nvSpPr>
          <p:cNvPr id="6" name="Slide Number Placeholder 5"/>
          <p:cNvSpPr>
            <a:spLocks noGrp="1"/>
          </p:cNvSpPr>
          <p:nvPr>
            <p:ph type="sldNum" sz="quarter" idx="12"/>
          </p:nvPr>
        </p:nvSpPr>
        <p:spPr>
          <a:xfrm>
            <a:off x="8077200" y="1430866"/>
            <a:ext cx="2743200" cy="365125"/>
          </a:xfrm>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62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360603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a:xfrm>
            <a:off x="685800" y="379941"/>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318826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a:xfrm>
            <a:off x="685800" y="379941"/>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6A3C2508-6FE9-417A-9876-490E8165A0BB}" type="slidenum">
              <a:rPr lang="tr-TR" smtClean="0"/>
              <a:pPr/>
              <a:t>‹#›</a:t>
            </a:fld>
            <a:endParaRPr lang="tr-TR"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272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a:xfrm>
            <a:off x="685800" y="378883"/>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284744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388656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187063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105614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11"/>
          </p:nvPr>
        </p:nvSpPr>
        <p:spPr>
          <a:xfrm>
            <a:off x="685800" y="381000"/>
            <a:ext cx="6991492" cy="365125"/>
          </a:xfrm>
        </p:spPr>
        <p:txBody>
          <a:bodyPr/>
          <a:lstStyle/>
          <a:p>
            <a:endParaRPr lang="tr-TR" dirty="0"/>
          </a:p>
        </p:txBody>
      </p:sp>
      <p:sp>
        <p:nvSpPr>
          <p:cNvPr id="6" name="Slide Number Placeholder 5"/>
          <p:cNvSpPr>
            <a:spLocks noGrp="1"/>
          </p:cNvSpPr>
          <p:nvPr>
            <p:ph type="sldNum" sz="quarter" idx="12"/>
          </p:nvPr>
        </p:nvSpPr>
        <p:spPr>
          <a:xfrm>
            <a:off x="10862452" y="381000"/>
            <a:ext cx="643748" cy="365125"/>
          </a:xfrm>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9314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146568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11"/>
          </p:nvPr>
        </p:nvSpPr>
        <p:spPr>
          <a:xfrm>
            <a:off x="685800" y="381001"/>
            <a:ext cx="6991492" cy="364065"/>
          </a:xfrm>
        </p:spPr>
        <p:txBody>
          <a:bodyPr/>
          <a:lstStyle/>
          <a:p>
            <a:endParaRPr lang="tr-TR" dirty="0"/>
          </a:p>
        </p:txBody>
      </p:sp>
      <p:sp>
        <p:nvSpPr>
          <p:cNvPr id="6" name="Slide Number Placeholder 5"/>
          <p:cNvSpPr>
            <a:spLocks noGrp="1"/>
          </p:cNvSpPr>
          <p:nvPr>
            <p:ph type="sldNum" sz="quarter" idx="12"/>
          </p:nvPr>
        </p:nvSpPr>
        <p:spPr>
          <a:xfrm>
            <a:off x="10862452" y="381000"/>
            <a:ext cx="643748" cy="365125"/>
          </a:xfrm>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403460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196755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186087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338748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6119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85535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74384D-288F-434D-932D-D003CF339BA5}" type="datetimeFigureOut">
              <a:rPr lang="tr-TR" smtClean="0"/>
              <a:pPr/>
              <a:t>4.01.2018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28949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74384D-288F-434D-932D-D003CF339BA5}" type="datetimeFigureOut">
              <a:rPr lang="tr-TR" smtClean="0"/>
              <a:pPr/>
              <a:t>4.01.2018</a:t>
            </a:fld>
            <a:endParaRPr lang="tr-TR"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3C2508-6FE9-417A-9876-490E8165A0BB}" type="slidenum">
              <a:rPr lang="tr-TR" smtClean="0"/>
              <a:pPr/>
              <a:t>‹#›</a:t>
            </a:fld>
            <a:endParaRPr lang="tr-TR" dirty="0"/>
          </a:p>
        </p:txBody>
      </p:sp>
    </p:spTree>
    <p:extLst>
      <p:ext uri="{BB962C8B-B14F-4D97-AF65-F5344CB8AC3E}">
        <p14:creationId xmlns:p14="http://schemas.microsoft.com/office/powerpoint/2010/main" val="38641689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5">
                <a:lumMod val="60000"/>
                <a:lumOff val="40000"/>
              </a:schemeClr>
            </a:gs>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b="1" dirty="0" smtClean="0">
                <a:solidFill>
                  <a:schemeClr val="bg1"/>
                </a:solidFill>
                <a:latin typeface="Castellar" panose="020A0402060406010301" pitchFamily="18" charset="0"/>
              </a:rPr>
              <a:t>        </a:t>
            </a:r>
            <a:r>
              <a:rPr lang="tr-TR" b="1" dirty="0" smtClean="0">
                <a:solidFill>
                  <a:schemeClr val="bg1"/>
                </a:solidFill>
                <a:latin typeface="Arial Rounded MT Bold" panose="020F0704030504030204" pitchFamily="34" charset="0"/>
              </a:rPr>
              <a:t>KARBONHİDRATLAR</a:t>
            </a:r>
            <a:endParaRPr lang="tr-TR"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4337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57201"/>
            <a:ext cx="12192000" cy="1123405"/>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10800000" scaled="0"/>
          </a:gradFill>
        </p:spPr>
        <p:txBody>
          <a:bodyPr/>
          <a:lstStyle/>
          <a:p>
            <a:pPr algn="ctr"/>
            <a:r>
              <a:rPr lang="tr-TR" b="1" dirty="0" smtClean="0">
                <a:solidFill>
                  <a:schemeClr val="bg1"/>
                </a:solidFill>
              </a:rPr>
              <a:t>POLİSAKKARİTLER</a:t>
            </a:r>
            <a:endParaRPr lang="tr-TR" b="1" dirty="0">
              <a:solidFill>
                <a:schemeClr val="bg1"/>
              </a:solidFill>
            </a:endParaRPr>
          </a:p>
        </p:txBody>
      </p:sp>
      <p:sp>
        <p:nvSpPr>
          <p:cNvPr id="3" name="2 İçerik Yer Tutucusu"/>
          <p:cNvSpPr>
            <a:spLocks noGrp="1"/>
          </p:cNvSpPr>
          <p:nvPr>
            <p:ph idx="1"/>
          </p:nvPr>
        </p:nvSpPr>
        <p:spPr>
          <a:xfrm>
            <a:off x="0" y="1985554"/>
            <a:ext cx="12192000" cy="4872446"/>
          </a:xfrm>
          <a:gradFill flip="none" rotWithShape="1">
            <a:gsLst>
              <a:gs pos="0">
                <a:srgbClr val="03D4A8"/>
              </a:gs>
              <a:gs pos="25000">
                <a:srgbClr val="21D6E0"/>
              </a:gs>
              <a:gs pos="75000">
                <a:srgbClr val="0087E6"/>
              </a:gs>
              <a:gs pos="100000">
                <a:srgbClr val="005CBF"/>
              </a:gs>
            </a:gsLst>
            <a:lin ang="18900000" scaled="1"/>
            <a:tileRect/>
          </a:gradFill>
        </p:spPr>
        <p:txBody>
          <a:bodyPr/>
          <a:lstStyle/>
          <a:p>
            <a:r>
              <a:rPr lang="tr-TR" dirty="0" smtClean="0">
                <a:solidFill>
                  <a:schemeClr val="bg1"/>
                </a:solidFill>
              </a:rPr>
              <a:t>Tahmin edeceğiniz üzere polisakkaritler çok sayıda basit şekerin birbiriyle bağlanmış halidir.Gıdalarda ki polisakkaritler aynı zamanda </a:t>
            </a:r>
            <a:r>
              <a:rPr lang="tr-TR" b="1" dirty="0" smtClean="0">
                <a:solidFill>
                  <a:schemeClr val="bg1"/>
                </a:solidFill>
              </a:rPr>
              <a:t>kompleks karbonhidratlar </a:t>
            </a:r>
            <a:r>
              <a:rPr lang="tr-TR" dirty="0" smtClean="0">
                <a:solidFill>
                  <a:schemeClr val="bg1"/>
                </a:solidFill>
              </a:rPr>
              <a:t>olarak da adlandırılırlar.Beslenmede önemli olan üç polisakkarit ile ilgileneceğiz; Bunlar; nişasta,lif ve glikojendir.</a:t>
            </a:r>
          </a:p>
          <a:p>
            <a:r>
              <a:rPr lang="tr-TR" dirty="0" smtClean="0">
                <a:solidFill>
                  <a:schemeClr val="bg1"/>
                </a:solidFill>
              </a:rPr>
              <a:t>Nişasta; Düz  veya dallanıp budaklanan bir zincirde  bulunan birbirine bağlanmış yüzlerce glikoz biriminden oluşmuştur.</a:t>
            </a:r>
          </a:p>
          <a:p>
            <a:r>
              <a:rPr lang="tr-TR" dirty="0" smtClean="0">
                <a:solidFill>
                  <a:schemeClr val="bg1"/>
                </a:solidFill>
              </a:rPr>
              <a:t>Nişasta gıdalarda bulunan en yaygın polisakkarittir.Tahıl gibi (buğday,pirinç,arpa,darı)bitkisel gıdalarda,bu tahıllardan yapılan ürünlerde (makarna,ekmek,kek) ve sebzelerde(mısır,patates)bulunur.Nişasta ayrıca ham meyvelerde de bulunur.Olgunlaşma süresince nişasta früktoza dönüşerek meyvenin tatlı olmasını sağlar. </a:t>
            </a:r>
          </a:p>
          <a:p>
            <a:pPr>
              <a:buNone/>
            </a:pPr>
            <a:endParaRPr lang="tr-TR" dirty="0" smtClean="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IMG_E8070.JPG"/>
          <p:cNvPicPr>
            <a:picLocks noGrp="1" noChangeAspect="1"/>
          </p:cNvPicPr>
          <p:nvPr>
            <p:ph idx="1"/>
          </p:nvPr>
        </p:nvPicPr>
        <p:blipFill>
          <a:blip r:embed="rId2"/>
          <a:stretch>
            <a:fillRect/>
          </a:stretch>
        </p:blipFill>
        <p:spPr>
          <a:xfrm>
            <a:off x="-2" y="0"/>
            <a:ext cx="12192001" cy="695110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12192000" cy="3056709"/>
          </a:xfrm>
        </p:spPr>
        <p:txBody>
          <a:bodyPr/>
          <a:lstStyle/>
          <a:p>
            <a:endParaRPr lang="tr-TR" dirty="0"/>
          </a:p>
        </p:txBody>
      </p:sp>
      <p:sp>
        <p:nvSpPr>
          <p:cNvPr id="3" name="2 İçerik Yer Tutucusu"/>
          <p:cNvSpPr>
            <a:spLocks noGrp="1"/>
          </p:cNvSpPr>
          <p:nvPr>
            <p:ph idx="1"/>
          </p:nvPr>
        </p:nvSpPr>
        <p:spPr>
          <a:xfrm>
            <a:off x="0" y="3069771"/>
            <a:ext cx="12192000" cy="3788229"/>
          </a:xfrm>
        </p:spPr>
        <p:txBody>
          <a:bodyPr/>
          <a:lstStyle/>
          <a:p>
            <a:r>
              <a:rPr lang="tr-TR" dirty="0" smtClean="0"/>
              <a:t>Yukarıda ki patates nişastası ve lifin yapısı da gösterilmiştir.Lifteki glikoz birimleri arasındaki bağlantı nişastadaki kimyasal bağlantıdan farklıdır.Bu farklı kimyasal bağı kıracak enzimler olmadığından lif,insanlar tarafından sindirilemez.Lif sindirilmediği ve molekül yapısının büyük olması nedeniyle bağırsaklar tarafından emilmeyip dışkışyla atılır.Sonuç olarak,liften gelecek potansiyel enerji değerlendirilemez.Bu enerji kaybına rağmen lif beslenme fizyolojisi bakımından önemli bir  besin maddesidir.</a:t>
            </a:r>
          </a:p>
          <a:p>
            <a:r>
              <a:rPr lang="tr-TR" dirty="0" smtClean="0"/>
              <a:t>Geviş getiren hayvanlar lifteki kimyasal bağları kırabilmektedir.İnekler,koyunlar ve diğer geviş getiren hayvanlar rumende bulunan bakterilerin salgıladığı enzimler yardımıyla lifi sindirirler.Geviş getiren hayvanlar,insanların aksine sindirim sistemlerindeki enzimler sayesinde otların ve samanların yapısında bulunan lifleri parçalayarak bunlardan enerji olarak yararlanırlar.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1397000"/>
            <a:ext cx="12192000" cy="5461000"/>
          </a:xfrm>
        </p:spPr>
        <p:txBody>
          <a:bodyPr>
            <a:normAutofit/>
          </a:bodyPr>
          <a:lstStyle/>
          <a:p>
            <a:r>
              <a:rPr lang="tr-TR" b="1" dirty="0" smtClean="0"/>
              <a:t>Glikojen ;</a:t>
            </a:r>
            <a:r>
              <a:rPr lang="tr-TR" dirty="0" smtClean="0"/>
              <a:t>insanların ve memelilerin kaslarında ve karaciğerinde bulunması nedeniyle diğer polisakkaritlerden yani nişasta ve liften farklıdır.</a:t>
            </a:r>
          </a:p>
          <a:p>
            <a:r>
              <a:rPr lang="tr-TR" dirty="0" smtClean="0"/>
              <a:t>Glikojen;yüzlerce glikozun dallanmış yapıda bir arada bulunduğu uzun bir zincirden meydana gelmiştir. </a:t>
            </a:r>
          </a:p>
          <a:p>
            <a:r>
              <a:rPr lang="tr-TR" dirty="0" smtClean="0"/>
              <a:t>Glikojenin yapısı nişastanın yapısından farklıdır.Nişastanın yapısı bitkiler harekat etmedikleri  için bitkilerin büyümesi gerekli glikozu karşılayacak şekilde tasarlanmıştır.</a:t>
            </a:r>
          </a:p>
          <a:p>
            <a:r>
              <a:rPr lang="tr-TR" dirty="0" smtClean="0"/>
              <a:t>Buna karşın glikojen; insanlar ve hayvanlar hareketli olmadıkları nedeniyle dallanmış şekilde tasarlanmıştır.</a:t>
            </a:r>
          </a:p>
          <a:p>
            <a:r>
              <a:rPr lang="tr-TR" dirty="0" smtClean="0"/>
              <a:t>Glikojeni diyetle alamayız.</a:t>
            </a:r>
          </a:p>
          <a:p>
            <a:r>
              <a:rPr lang="tr-TR" dirty="0" smtClean="0"/>
              <a:t>İnsanlar kaslarıyla ve karaciğerinde yaklaşık 1600 kalorilik glikojen depolar.</a:t>
            </a:r>
          </a:p>
          <a:p>
            <a:endParaRPr lang="tr-TR" dirty="0" smtClean="0"/>
          </a:p>
          <a:p>
            <a:endParaRPr lang="tr-T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Karbonhidratın sindirimi </a:t>
            </a:r>
            <a:endParaRPr lang="tr-TR" dirty="0"/>
          </a:p>
        </p:txBody>
      </p:sp>
      <p:sp>
        <p:nvSpPr>
          <p:cNvPr id="4" name="3 İçerik Yer Tutucusu"/>
          <p:cNvSpPr>
            <a:spLocks noGrp="1"/>
          </p:cNvSpPr>
          <p:nvPr>
            <p:ph idx="1"/>
          </p:nvPr>
        </p:nvSpPr>
        <p:spPr/>
        <p:txBody>
          <a:bodyPr/>
          <a:lstStyle/>
          <a:p>
            <a:pPr>
              <a:buNone/>
            </a:pPr>
            <a:r>
              <a:rPr lang="tr-TR" dirty="0" smtClean="0"/>
              <a:t>Yiyeceklerimiz de farklı karbonhidrat türleri bulunmaktadır.Bunlar;</a:t>
            </a:r>
          </a:p>
          <a:p>
            <a:r>
              <a:rPr lang="tr-TR" dirty="0" smtClean="0"/>
              <a:t>Süt,laktoz içerir.</a:t>
            </a:r>
          </a:p>
          <a:p>
            <a:r>
              <a:rPr lang="tr-TR" dirty="0" smtClean="0"/>
              <a:t>Simit,nişasta ve lif içerir.</a:t>
            </a:r>
          </a:p>
          <a:p>
            <a:r>
              <a:rPr lang="tr-TR" dirty="0" smtClean="0"/>
              <a:t>Reçel,sakkaroz içerir.</a:t>
            </a:r>
          </a:p>
          <a:p>
            <a:pPr>
              <a:buNone/>
            </a:pPr>
            <a:r>
              <a:rPr lang="tr-TR" dirty="0" smtClean="0"/>
              <a:t> Sütten gelen laktoz ve reçelden gelen sakkaroz oldukça basit bir karbonhitrat formundadır.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Foto konulacak</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23852"/>
            <a:ext cx="12192000" cy="5434148"/>
          </a:xfrm>
        </p:spPr>
        <p:txBody>
          <a:bodyPr/>
          <a:lstStyle/>
          <a:p>
            <a:r>
              <a:rPr lang="tr-TR" b="1" u="sng" dirty="0" smtClean="0"/>
              <a:t>Ağızda Sindirim: </a:t>
            </a:r>
            <a:r>
              <a:rPr lang="tr-TR" dirty="0" smtClean="0"/>
              <a:t>Nişastanın ağızda sindirimi tükürükte bulunan amilaz enzimi nişastanın küçük zincirlerini kırar,ancak nişastanın sindiriminde büyük bir öneme sahip değildir.Isırdığınız parçayı yeterince uzun çiğnerseniz ağzınızda hafifçe farklı bir tat hissedersiniz.Bu tat maltozun serbest bırakılmasından oluşur.Alınacak besin maddesinin çiğnenmeden yutulması veya çiğnenerek yutulması sindirim açısından büyük bir öneme sahip değildir.</a:t>
            </a:r>
          </a:p>
          <a:p>
            <a:r>
              <a:rPr lang="tr-TR" b="1" u="sng" dirty="0" smtClean="0"/>
              <a:t>Midede Sindirim: </a:t>
            </a:r>
            <a:r>
              <a:rPr lang="tr-TR" dirty="0" smtClean="0"/>
              <a:t>Mide asidi;nişastaya etki edecek enzimleri etkisiz hale getirildiğinden midede sindirim olmaz.Midede tüm gıdalar; simit,süt ve reçel birbirine karışarak bulamaç haline gelir.Böylece midede fiziksel  sindirim başlar.</a:t>
            </a:r>
          </a:p>
          <a:p>
            <a:r>
              <a:rPr lang="tr-TR" b="1" u="sng" dirty="0" smtClean="0"/>
              <a:t>İnce Bağırsakta Sindirim:</a:t>
            </a:r>
            <a:r>
              <a:rPr lang="tr-TR" dirty="0" smtClean="0"/>
              <a:t> Bulamaç haline gelmiş besinler ince bağırsağa doğru hareket eder.Burada kimyasal sindirim başlar.Pankreastan amilaz enzimi sağlanır.Amilaz nişastayı maltoza parçalar.Lifler.enzimler aracılığıyla parçalanamadığı için bağırsaktan kalın bağırsağa doğru sindirilmeden geçerler.</a:t>
            </a:r>
          </a:p>
          <a:p>
            <a:r>
              <a:rPr lang="tr-TR" b="1" dirty="0" smtClean="0"/>
              <a:t>Maltaz </a:t>
            </a:r>
            <a:r>
              <a:rPr lang="tr-TR" dirty="0" smtClean="0"/>
              <a:t>maltozu.</a:t>
            </a:r>
            <a:r>
              <a:rPr lang="tr-TR" b="1" dirty="0" smtClean="0"/>
              <a:t>sükraz</a:t>
            </a:r>
            <a:r>
              <a:rPr lang="tr-TR" dirty="0" smtClean="0"/>
              <a:t> sakkarozu ve </a:t>
            </a:r>
            <a:r>
              <a:rPr lang="tr-TR" b="1" dirty="0" smtClean="0"/>
              <a:t>laktoz</a:t>
            </a:r>
            <a:r>
              <a:rPr lang="tr-TR" dirty="0" smtClean="0"/>
              <a:t> laktozu parçalayan enzimlerdir.</a:t>
            </a:r>
            <a:endParaRPr lang="tr-T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smtClean="0"/>
              <a:t>Laktoz intoleransı:</a:t>
            </a:r>
            <a:r>
              <a:rPr lang="tr-TR" dirty="0" smtClean="0"/>
              <a:t> Sütün baskın şekeri olan laktozun yeteri kadar sindiriilememesinden kaynaklanır.Dünyada çok sayıdaki insanda laktoz intoleransı görülmektedir.</a:t>
            </a:r>
            <a:r>
              <a:rPr lang="tr-TR" b="1" dirty="0" smtClean="0"/>
              <a:t> </a:t>
            </a:r>
            <a:r>
              <a:rPr lang="tr-TR" dirty="0" smtClean="0"/>
              <a:t>Laktoz intoleransı; Laktoz enziminin yetersiz salgılanması veya fazla laktoz tüketimi nedeniyle laktazın yeterli olmamasından kaynaklanmaktadır.</a:t>
            </a:r>
          </a:p>
          <a:p>
            <a:r>
              <a:rPr lang="tr-TR" dirty="0" smtClean="0"/>
              <a:t>Laktoz intoleransı alerjik durum olmayıp sadece süt şekerinin ince bağırsakta laktaz yetersizliği nedeniyle sindirilmemesinden kaynaklanır.</a:t>
            </a:r>
          </a:p>
          <a:p>
            <a:r>
              <a:rPr lang="tr-TR" dirty="0" smtClean="0"/>
              <a:t>Laktoz intoleransı dünyada yaşayan insanların % 70 ‘inde görüldüğü bildirilmektedir.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LİFLİ GIDALARIN BESLENME ÖNEMİ</a:t>
            </a:r>
            <a:endParaRPr lang="tr-TR" dirty="0"/>
          </a:p>
        </p:txBody>
      </p:sp>
      <p:sp>
        <p:nvSpPr>
          <p:cNvPr id="3" name="2 İçerik Yer Tutucusu"/>
          <p:cNvSpPr>
            <a:spLocks noGrp="1"/>
          </p:cNvSpPr>
          <p:nvPr>
            <p:ph idx="1"/>
          </p:nvPr>
        </p:nvSpPr>
        <p:spPr/>
        <p:txBody>
          <a:bodyPr/>
          <a:lstStyle/>
          <a:p>
            <a:r>
              <a:rPr lang="tr-TR" dirty="0" smtClean="0"/>
              <a:t>Diyetteki lif;sindirim enzimleriyle parçalanamayan tüm bitki polisakkaritlerini, oligosakkaritleri ve lignini kapsayan bir terimdir.Ayrıca ‘İnsandaki sindirim enzimleriyle parçalanamayan bitki hücresi attıkları’ diye de tanımlanabilir.Posa terimi de kullanılabilmektedir.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Lif nedir?</a:t>
            </a:r>
            <a:endParaRPr lang="tr-TR" dirty="0"/>
          </a:p>
        </p:txBody>
      </p:sp>
      <p:sp>
        <p:nvSpPr>
          <p:cNvPr id="3" name="2 İçerik Yer Tutucusu"/>
          <p:cNvSpPr>
            <a:spLocks noGrp="1"/>
          </p:cNvSpPr>
          <p:nvPr>
            <p:ph idx="1"/>
          </p:nvPr>
        </p:nvSpPr>
        <p:spPr/>
        <p:txBody>
          <a:bodyPr/>
          <a:lstStyle/>
          <a:p>
            <a:r>
              <a:rPr lang="tr-TR" dirty="0" smtClean="0"/>
              <a:t>Lif sadece bitkilerde bulunur.</a:t>
            </a:r>
          </a:p>
          <a:p>
            <a:r>
              <a:rPr lang="tr-TR" dirty="0" smtClean="0"/>
              <a:t>Lif,bitkilerin hücre çeperlerinin yapısal malzemesidir.</a:t>
            </a:r>
          </a:p>
          <a:p>
            <a:r>
              <a:rPr lang="tr-TR" dirty="0" smtClean="0"/>
              <a:t>Lifler insanlarda bulunan enzimler tarafından sindirilemez.</a:t>
            </a:r>
          </a:p>
          <a:p>
            <a:r>
              <a:rPr lang="tr-TR" dirty="0" smtClean="0"/>
              <a:t>Lifte bulunan potansiyel enerji,lifin sindirilmemesi nedeniyle kullanılamaz.</a:t>
            </a:r>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5">
                <a:lumMod val="60000"/>
                <a:lumOff val="40000"/>
              </a:schemeClr>
            </a:gs>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4442" y="2204185"/>
            <a:ext cx="9051758" cy="1511167"/>
          </a:xfrm>
          <a:noFill/>
        </p:spPr>
        <p:txBody>
          <a:bodyPr>
            <a:noAutofit/>
          </a:bodyPr>
          <a:lstStyle/>
          <a:p>
            <a:r>
              <a:rPr lang="tr-TR" sz="3600" dirty="0" smtClean="0">
                <a:solidFill>
                  <a:schemeClr val="bg1"/>
                </a:solidFill>
              </a:rPr>
              <a:t>Karbonhidratlar doğada en fazla bulunan ve enerji veren makro besin maddeleridir. Diyetimizde alınması gereken enerjinin büyük bir kısmı karbonhidratlarca zengin gıdalardan karşılanır.</a:t>
            </a:r>
            <a:endParaRPr lang="tr-TR" sz="3600" dirty="0">
              <a:solidFill>
                <a:schemeClr val="bg1"/>
              </a:solidFill>
            </a:endParaRPr>
          </a:p>
        </p:txBody>
      </p:sp>
    </p:spTree>
    <p:extLst>
      <p:ext uri="{BB962C8B-B14F-4D97-AF65-F5344CB8AC3E}">
        <p14:creationId xmlns:p14="http://schemas.microsoft.com/office/powerpoint/2010/main" val="2158699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5400" dirty="0" smtClean="0"/>
              <a:t>Lifin beslenme açısından iki türü önemlidir.</a:t>
            </a:r>
          </a:p>
          <a:p>
            <a:pPr>
              <a:buNone/>
            </a:pPr>
            <a:r>
              <a:rPr lang="tr-TR" sz="5400" dirty="0" smtClean="0"/>
              <a:t>  1-)Suda Çözülmeyen Lifler</a:t>
            </a:r>
          </a:p>
          <a:p>
            <a:pPr>
              <a:buNone/>
            </a:pPr>
            <a:r>
              <a:rPr lang="tr-TR" sz="5400" dirty="0" smtClean="0"/>
              <a:t>  2-)Suda Çözülen Lifler</a:t>
            </a:r>
            <a:endParaRPr lang="tr-TR" sz="5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Suda Çözülmeyen Lifler</a:t>
            </a:r>
            <a:endParaRPr lang="tr-TR" dirty="0"/>
          </a:p>
        </p:txBody>
      </p:sp>
      <p:sp>
        <p:nvSpPr>
          <p:cNvPr id="3" name="2 İçerik Yer Tutucusu"/>
          <p:cNvSpPr>
            <a:spLocks noGrp="1"/>
          </p:cNvSpPr>
          <p:nvPr>
            <p:ph idx="1"/>
          </p:nvPr>
        </p:nvSpPr>
        <p:spPr/>
        <p:txBody>
          <a:bodyPr/>
          <a:lstStyle/>
          <a:p>
            <a:r>
              <a:rPr lang="tr-TR" dirty="0" smtClean="0"/>
              <a:t>Bunlar selüloz ve hemiselüloz gurubunda olan karbonhidratlardır.Özellikle ağaçlar,soğansı bitkiler, tahılların dış kabuğunda ve sebzelerin kalın kabuklarında bulunur.</a:t>
            </a:r>
          </a:p>
          <a:p>
            <a:endParaRPr lang="tr-T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0">
              <a:schemeClr val="accent6">
                <a:lumMod val="20000"/>
                <a:lumOff val="80000"/>
              </a:schemeClr>
            </a:gs>
            <a:gs pos="71000">
              <a:schemeClr val="accent5">
                <a:lumMod val="40000"/>
                <a:lumOff val="60000"/>
              </a:schemeClr>
            </a:gs>
            <a:gs pos="19000">
              <a:schemeClr val="accent3">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6627" y="1597794"/>
            <a:ext cx="10934299" cy="459606"/>
          </a:xfrm>
          <a:noFill/>
        </p:spPr>
        <p:txBody>
          <a:bodyPr>
            <a:normAutofit fontScale="90000"/>
          </a:bodyPr>
          <a:lstStyle/>
          <a:p>
            <a:r>
              <a:rPr lang="tr-TR" b="1" dirty="0" smtClean="0">
                <a:solidFill>
                  <a:schemeClr val="bg1">
                    <a:lumMod val="95000"/>
                    <a:lumOff val="5000"/>
                  </a:schemeClr>
                </a:solidFill>
              </a:rPr>
              <a:t>Karbonhidratların yapısı ve kaynakları</a:t>
            </a:r>
            <a:endParaRPr lang="tr-TR" b="1" dirty="0">
              <a:solidFill>
                <a:schemeClr val="bg1">
                  <a:lumMod val="95000"/>
                  <a:lumOff val="5000"/>
                </a:schemeClr>
              </a:solidFill>
            </a:endParaRPr>
          </a:p>
        </p:txBody>
      </p:sp>
      <p:sp>
        <p:nvSpPr>
          <p:cNvPr id="3" name="İçerik Yer Tutucusu 2"/>
          <p:cNvSpPr>
            <a:spLocks noGrp="1"/>
          </p:cNvSpPr>
          <p:nvPr>
            <p:ph idx="1"/>
          </p:nvPr>
        </p:nvSpPr>
        <p:spPr/>
        <p:txBody>
          <a:bodyPr>
            <a:normAutofit lnSpcReduction="10000"/>
          </a:bodyPr>
          <a:lstStyle/>
          <a:p>
            <a:r>
              <a:rPr lang="tr-TR" dirty="0" smtClean="0">
                <a:solidFill>
                  <a:schemeClr val="bg1"/>
                </a:solidFill>
              </a:rPr>
              <a:t>Karbonhidratın kelime anlamı olarak molekül yapısında su bulunan karbon demektir. Karbon, oksijen ve hidrojen atomlarından oluşmuş organik bileşiklerdir. Genel formülü C</a:t>
            </a:r>
            <a:r>
              <a:rPr lang="tr-TR" baseline="-25000" dirty="0" smtClean="0">
                <a:solidFill>
                  <a:schemeClr val="bg1"/>
                </a:solidFill>
              </a:rPr>
              <a:t>n</a:t>
            </a:r>
            <a:r>
              <a:rPr lang="tr-TR" dirty="0" smtClean="0">
                <a:solidFill>
                  <a:schemeClr val="bg1"/>
                </a:solidFill>
              </a:rPr>
              <a:t>H</a:t>
            </a:r>
            <a:r>
              <a:rPr lang="tr-TR" baseline="-25000" dirty="0" smtClean="0">
                <a:solidFill>
                  <a:schemeClr val="bg1"/>
                </a:solidFill>
              </a:rPr>
              <a:t>2n</a:t>
            </a:r>
            <a:r>
              <a:rPr lang="tr-TR" dirty="0" smtClean="0">
                <a:solidFill>
                  <a:schemeClr val="bg1"/>
                </a:solidFill>
              </a:rPr>
              <a:t>O</a:t>
            </a:r>
            <a:r>
              <a:rPr lang="tr-TR" baseline="-25000" dirty="0" smtClean="0">
                <a:solidFill>
                  <a:schemeClr val="bg1"/>
                </a:solidFill>
              </a:rPr>
              <a:t>n</a:t>
            </a:r>
            <a:r>
              <a:rPr lang="tr-TR" dirty="0" smtClean="0">
                <a:solidFill>
                  <a:schemeClr val="bg1"/>
                </a:solidFill>
              </a:rPr>
              <a:t>’dir.Karbonhidratların başlıca kaynağı bitkilerdir .Elma, patates, buğday, şeker pancarı, şeker kamışı vb. gıdalar karbonhidratça zengindir. Bitkisel kaynakların dışında hayvansal kaynaklı süt ve süt ürünlerinde de karbonhidratlar bulunmaktadır.</a:t>
            </a:r>
          </a:p>
          <a:p>
            <a:r>
              <a:rPr lang="tr-TR" dirty="0" smtClean="0">
                <a:solidFill>
                  <a:schemeClr val="bg1"/>
                </a:solidFill>
              </a:rPr>
              <a:t>Bitkiler; temel karbonhidrat olan glikozu güneş ışığı yardımıyla yani fotosentez ile </a:t>
            </a:r>
            <a:r>
              <a:rPr lang="tr-TR" dirty="0">
                <a:solidFill>
                  <a:schemeClr val="bg1"/>
                </a:solidFill>
              </a:rPr>
              <a:t> </a:t>
            </a:r>
            <a:r>
              <a:rPr lang="tr-TR" dirty="0" smtClean="0">
                <a:solidFill>
                  <a:schemeClr val="bg1"/>
                </a:solidFill>
              </a:rPr>
              <a:t>Co</a:t>
            </a:r>
            <a:r>
              <a:rPr lang="tr-TR" baseline="-25000" dirty="0">
                <a:solidFill>
                  <a:schemeClr val="bg1"/>
                </a:solidFill>
              </a:rPr>
              <a:t>2</a:t>
            </a:r>
            <a:r>
              <a:rPr lang="tr-TR" baseline="-25000" dirty="0" smtClean="0">
                <a:solidFill>
                  <a:schemeClr val="bg1"/>
                </a:solidFill>
              </a:rPr>
              <a:t> </a:t>
            </a:r>
            <a:r>
              <a:rPr lang="tr-TR" dirty="0" smtClean="0">
                <a:solidFill>
                  <a:schemeClr val="bg1"/>
                </a:solidFill>
              </a:rPr>
              <a:t> ve H</a:t>
            </a:r>
            <a:r>
              <a:rPr lang="tr-TR" baseline="-25000" dirty="0" smtClean="0">
                <a:solidFill>
                  <a:schemeClr val="bg1"/>
                </a:solidFill>
              </a:rPr>
              <a:t>2</a:t>
            </a:r>
            <a:r>
              <a:rPr lang="tr-TR" dirty="0" smtClean="0">
                <a:solidFill>
                  <a:schemeClr val="bg1"/>
                </a:solidFill>
              </a:rPr>
              <a:t>O’dan üretirler. Bitkiler ürettikleri karbonhidratları nişasta ve selüloz şeklinde depolarlar.</a:t>
            </a:r>
          </a:p>
          <a:p>
            <a:r>
              <a:rPr lang="tr-TR" dirty="0" smtClean="0">
                <a:solidFill>
                  <a:schemeClr val="bg1"/>
                </a:solidFill>
              </a:rPr>
              <a:t>Karbonhidrat vücutta enerjinin temel kaynağı olarak kullanılmaktadır.</a:t>
            </a:r>
          </a:p>
          <a:p>
            <a:r>
              <a:rPr lang="tr-TR" dirty="0" smtClean="0">
                <a:solidFill>
                  <a:schemeClr val="bg1"/>
                </a:solidFill>
              </a:rPr>
              <a:t>Karbonhidrat enerjisi özellikle beyin fonksiyonları ve yüksek tempolu egzersizler için önemlidir.</a:t>
            </a:r>
            <a:endParaRPr lang="tr-TR" dirty="0">
              <a:solidFill>
                <a:schemeClr val="bg1"/>
              </a:solidFill>
            </a:endParaRPr>
          </a:p>
        </p:txBody>
      </p:sp>
    </p:spTree>
    <p:extLst>
      <p:ext uri="{BB962C8B-B14F-4D97-AF65-F5344CB8AC3E}">
        <p14:creationId xmlns:p14="http://schemas.microsoft.com/office/powerpoint/2010/main" val="896853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8000">
              <a:schemeClr val="accent1">
                <a:lumMod val="20000"/>
                <a:lumOff val="80000"/>
              </a:schemeClr>
            </a:gs>
            <a:gs pos="65000">
              <a:schemeClr val="accent1">
                <a:lumMod val="45000"/>
                <a:lumOff val="55000"/>
              </a:schemeClr>
            </a:gs>
            <a:gs pos="80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82880" y="1164657"/>
            <a:ext cx="11323320" cy="892744"/>
          </a:xfrm>
        </p:spPr>
        <p:txBody>
          <a:bodyPr/>
          <a:lstStyle/>
          <a:p>
            <a:pPr algn="ctr"/>
            <a:r>
              <a:rPr lang="tr-TR" b="1" dirty="0">
                <a:solidFill>
                  <a:schemeClr val="bg2">
                    <a:lumMod val="50000"/>
                  </a:schemeClr>
                </a:solidFill>
              </a:rPr>
              <a:t>Karbonhidratların yapısı </a:t>
            </a:r>
          </a:p>
        </p:txBody>
      </p:sp>
      <p:sp>
        <p:nvSpPr>
          <p:cNvPr id="3" name="İçerik Yer Tutucusu 2"/>
          <p:cNvSpPr>
            <a:spLocks noGrp="1"/>
          </p:cNvSpPr>
          <p:nvPr>
            <p:ph idx="1"/>
          </p:nvPr>
        </p:nvSpPr>
        <p:spPr>
          <a:xfrm>
            <a:off x="0" y="2576052"/>
            <a:ext cx="12192000" cy="2725062"/>
          </a:xfrm>
          <a:gradFill>
            <a:gsLst>
              <a:gs pos="0">
                <a:schemeClr val="accent5">
                  <a:lumMod val="40000"/>
                  <a:lumOff val="60000"/>
                </a:schemeClr>
              </a:gs>
              <a:gs pos="74000">
                <a:schemeClr val="accent1">
                  <a:lumMod val="45000"/>
                  <a:lumOff val="55000"/>
                </a:schemeClr>
              </a:gs>
              <a:gs pos="52000">
                <a:schemeClr val="accent1">
                  <a:lumMod val="45000"/>
                  <a:lumOff val="55000"/>
                </a:schemeClr>
              </a:gs>
              <a:gs pos="88000">
                <a:schemeClr val="accent1">
                  <a:lumMod val="30000"/>
                  <a:lumOff val="70000"/>
                </a:schemeClr>
              </a:gs>
            </a:gsLst>
            <a:lin ang="5400000" scaled="1"/>
          </a:gradFill>
        </p:spPr>
        <p:txBody>
          <a:bodyPr/>
          <a:lstStyle/>
          <a:p>
            <a:r>
              <a:rPr lang="tr-TR" dirty="0" smtClean="0">
                <a:solidFill>
                  <a:schemeClr val="bg1"/>
                </a:solidFill>
              </a:rPr>
              <a:t>Karbonhidratlar,vücudunuzda ve gıdalarda üç farklı formda bulunurlar.Bunlar;</a:t>
            </a:r>
          </a:p>
          <a:p>
            <a:r>
              <a:rPr lang="tr-TR" dirty="0" smtClean="0">
                <a:solidFill>
                  <a:schemeClr val="bg1"/>
                </a:solidFill>
              </a:rPr>
              <a:t>Monosakkaritler</a:t>
            </a:r>
          </a:p>
          <a:p>
            <a:r>
              <a:rPr lang="tr-TR" dirty="0" smtClean="0">
                <a:solidFill>
                  <a:schemeClr val="bg1"/>
                </a:solidFill>
              </a:rPr>
              <a:t>Disakkaritler</a:t>
            </a:r>
          </a:p>
          <a:p>
            <a:r>
              <a:rPr lang="tr-TR" dirty="0" smtClean="0">
                <a:solidFill>
                  <a:schemeClr val="bg1"/>
                </a:solidFill>
              </a:rPr>
              <a:t>Polisakkaritler</a:t>
            </a:r>
            <a:endParaRPr lang="tr-TR" dirty="0">
              <a:solidFill>
                <a:schemeClr val="bg1"/>
              </a:solidFill>
            </a:endParaRPr>
          </a:p>
        </p:txBody>
      </p:sp>
    </p:spTree>
    <p:extLst>
      <p:ext uri="{BB962C8B-B14F-4D97-AF65-F5344CB8AC3E}">
        <p14:creationId xmlns:p14="http://schemas.microsoft.com/office/powerpoint/2010/main" val="1068856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43000">
              <a:schemeClr val="accent1">
                <a:lumMod val="45000"/>
                <a:lumOff val="55000"/>
              </a:schemeClr>
            </a:gs>
            <a:gs pos="97000">
              <a:schemeClr val="accent5">
                <a:lumMod val="5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895600" y="793248"/>
            <a:ext cx="8610600" cy="1293028"/>
          </a:xfrm>
        </p:spPr>
        <p:txBody>
          <a:bodyPr/>
          <a:lstStyle/>
          <a:p>
            <a:pPr algn="ctr"/>
            <a:r>
              <a:rPr lang="tr-TR" b="1" dirty="0" smtClean="0">
                <a:solidFill>
                  <a:schemeClr val="bg2"/>
                </a:solidFill>
                <a:latin typeface="Century Schoolbook" panose="02040604050505020304" pitchFamily="18" charset="0"/>
              </a:rPr>
              <a:t>monosakkaritler</a:t>
            </a:r>
            <a:endParaRPr lang="tr-TR" b="1" dirty="0">
              <a:solidFill>
                <a:schemeClr val="bg2"/>
              </a:solidFill>
              <a:latin typeface="Century Schoolbook" panose="02040604050505020304" pitchFamily="18" charset="0"/>
            </a:endParaRPr>
          </a:p>
        </p:txBody>
      </p:sp>
      <p:sp>
        <p:nvSpPr>
          <p:cNvPr id="3" name="İçerik Yer Tutucusu 2"/>
          <p:cNvSpPr>
            <a:spLocks noGrp="1"/>
          </p:cNvSpPr>
          <p:nvPr>
            <p:ph idx="1"/>
          </p:nvPr>
        </p:nvSpPr>
        <p:spPr>
          <a:xfrm>
            <a:off x="539015" y="1684422"/>
            <a:ext cx="10967185" cy="4534264"/>
          </a:xfrm>
        </p:spPr>
        <p:txBody>
          <a:bodyPr>
            <a:normAutofit/>
          </a:bodyPr>
          <a:lstStyle/>
          <a:p>
            <a:r>
              <a:rPr lang="tr-TR" dirty="0" smtClean="0">
                <a:solidFill>
                  <a:schemeClr val="bg1"/>
                </a:solidFill>
              </a:rPr>
              <a:t>Karbonhidratlar, her bir karbonuna su bağlı altı karbonlu bir zincir veya </a:t>
            </a:r>
            <a:r>
              <a:rPr lang="tr-TR" dirty="0">
                <a:solidFill>
                  <a:schemeClr val="bg1"/>
                </a:solidFill>
              </a:rPr>
              <a:t>h</a:t>
            </a:r>
            <a:r>
              <a:rPr lang="tr-TR" dirty="0" smtClean="0">
                <a:solidFill>
                  <a:schemeClr val="bg1"/>
                </a:solidFill>
              </a:rPr>
              <a:t>alkadan oluşuşmuştur.Monosakkaritler karbonhidratların temel taşı olup daha basit şekerlere hidrolize edilmezler.’’Mono’’ bir veya tek anlamına ,’’sakkarit’’ de şeker anlamına gelir.</a:t>
            </a:r>
          </a:p>
          <a:p>
            <a:r>
              <a:rPr lang="tr-TR" dirty="0" smtClean="0">
                <a:solidFill>
                  <a:schemeClr val="bg1"/>
                </a:solidFill>
              </a:rPr>
              <a:t>Diyetlerimizde yaygın olarak üç farklı monosakkarit bulunmaktadır.Bunlar; glikoz ,fruktoz ve galaktozdur.Her biri altı karbondur ancak yapılarındaki suyun karbona bağlanma şekli ve kimyasal bağların yerleşimlerindeki farklılıklar nedeniyle birbirlerinden ayrılırlar.</a:t>
            </a:r>
          </a:p>
          <a:p>
            <a:r>
              <a:rPr lang="tr-TR" dirty="0" smtClean="0">
                <a:solidFill>
                  <a:schemeClr val="bg1"/>
                </a:solidFill>
              </a:rPr>
              <a:t>Basit şekerle veya basit karbonhidratlar olarak ifade edilen bu bileşenler  monosakkarit olarak bilinirler.</a:t>
            </a:r>
          </a:p>
          <a:p>
            <a:r>
              <a:rPr lang="tr-TR" dirty="0" smtClean="0">
                <a:solidFill>
                  <a:schemeClr val="bg1"/>
                </a:solidFill>
              </a:rPr>
              <a:t>Monosakkarit kimyasal yerine değişik sembollerle gösterilmiştir.</a:t>
            </a:r>
          </a:p>
          <a:p>
            <a:r>
              <a:rPr lang="tr-TR" dirty="0" smtClean="0">
                <a:solidFill>
                  <a:schemeClr val="bg1"/>
                </a:solidFill>
              </a:rPr>
              <a:t>Monosakkaritler  aynı zamanda disakkarit ve polisakkaritlerin parçalanmasıyla oluşur.</a:t>
            </a:r>
            <a:endParaRPr lang="tr-TR" dirty="0">
              <a:solidFill>
                <a:schemeClr val="bg1"/>
              </a:solidFill>
            </a:endParaRPr>
          </a:p>
        </p:txBody>
      </p:sp>
    </p:spTree>
    <p:extLst>
      <p:ext uri="{BB962C8B-B14F-4D97-AF65-F5344CB8AC3E}">
        <p14:creationId xmlns:p14="http://schemas.microsoft.com/office/powerpoint/2010/main" val="2060789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377" y="0"/>
            <a:ext cx="12259377" cy="6857999"/>
          </a:xfrm>
        </p:spPr>
      </p:pic>
    </p:spTree>
    <p:extLst>
      <p:ext uri="{BB962C8B-B14F-4D97-AF65-F5344CB8AC3E}">
        <p14:creationId xmlns:p14="http://schemas.microsoft.com/office/powerpoint/2010/main" val="98708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5">
                <a:lumMod val="75000"/>
              </a:schemeClr>
            </a:gs>
            <a:gs pos="0">
              <a:schemeClr val="accent1">
                <a:lumMod val="45000"/>
                <a:lumOff val="55000"/>
              </a:schemeClr>
            </a:gs>
            <a:gs pos="3000">
              <a:schemeClr val="accent5">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932038" y="734876"/>
            <a:ext cx="8610600" cy="1293028"/>
          </a:xfrm>
        </p:spPr>
        <p:txBody>
          <a:bodyPr/>
          <a:lstStyle/>
          <a:p>
            <a:pPr algn="ctr"/>
            <a:r>
              <a:rPr lang="tr-TR" b="1" dirty="0" smtClean="0">
                <a:solidFill>
                  <a:schemeClr val="bg1"/>
                </a:solidFill>
              </a:rPr>
              <a:t>disakkaritler</a:t>
            </a:r>
            <a:endParaRPr lang="tr-TR" b="1" dirty="0">
              <a:solidFill>
                <a:schemeClr val="bg1"/>
              </a:solidFill>
            </a:endParaRPr>
          </a:p>
        </p:txBody>
      </p:sp>
      <p:sp>
        <p:nvSpPr>
          <p:cNvPr id="3" name="İçerik Yer Tutucusu 2"/>
          <p:cNvSpPr>
            <a:spLocks noGrp="1"/>
          </p:cNvSpPr>
          <p:nvPr>
            <p:ph idx="1"/>
          </p:nvPr>
        </p:nvSpPr>
        <p:spPr>
          <a:xfrm>
            <a:off x="0" y="1636296"/>
            <a:ext cx="12192000" cy="5221704"/>
          </a:xfrm>
          <a:gradFill>
            <a:gsLst>
              <a:gs pos="92000">
                <a:schemeClr val="accent4">
                  <a:lumMod val="20000"/>
                  <a:lumOff val="80000"/>
                </a:schemeClr>
              </a:gs>
              <a:gs pos="31000">
                <a:schemeClr val="accent4">
                  <a:lumMod val="40000"/>
                  <a:lumOff val="60000"/>
                </a:schemeClr>
              </a:gs>
              <a:gs pos="8000">
                <a:schemeClr val="accent5">
                  <a:lumMod val="20000"/>
                  <a:lumOff val="80000"/>
                </a:schemeClr>
              </a:gs>
              <a:gs pos="100000">
                <a:schemeClr val="accent5">
                  <a:lumMod val="75000"/>
                </a:schemeClr>
              </a:gs>
              <a:gs pos="68542">
                <a:schemeClr val="accent4">
                  <a:lumMod val="40000"/>
                  <a:lumOff val="60000"/>
                </a:schemeClr>
              </a:gs>
              <a:gs pos="61256">
                <a:srgbClr val="D9EBC6"/>
              </a:gs>
              <a:gs pos="0">
                <a:schemeClr val="accent5">
                  <a:lumMod val="20000"/>
                  <a:lumOff val="80000"/>
                </a:schemeClr>
              </a:gs>
              <a:gs pos="100000">
                <a:schemeClr val="accent1">
                  <a:lumMod val="30000"/>
                  <a:lumOff val="70000"/>
                </a:schemeClr>
              </a:gs>
            </a:gsLst>
            <a:lin ang="5400000" scaled="1"/>
          </a:gradFill>
        </p:spPr>
        <p:txBody>
          <a:bodyPr/>
          <a:lstStyle/>
          <a:p>
            <a:pPr algn="just"/>
            <a:r>
              <a:rPr lang="tr-TR" dirty="0" smtClean="0">
                <a:solidFill>
                  <a:schemeClr val="bg1"/>
                </a:solidFill>
              </a:rPr>
              <a:t>Disakkaritler,iki monosakkaridin yani iki şeker halkasının bir araya gelmesiyle oluşur.Monosakkaritler gibi disakkarit kaynaklı gıdalara,basit şekerler veya basit karbonhidratlar denir.Diyetinizde önemli olan üç disakkarit vardır. </a:t>
            </a:r>
          </a:p>
          <a:p>
            <a:pPr marL="0" indent="0">
              <a:buNone/>
            </a:pPr>
            <a:r>
              <a:rPr lang="tr-TR" dirty="0" smtClean="0">
                <a:solidFill>
                  <a:schemeClr val="bg1"/>
                </a:solidFill>
              </a:rPr>
              <a:t>Bunlar;</a:t>
            </a:r>
          </a:p>
          <a:p>
            <a:r>
              <a:rPr lang="tr-TR" dirty="0" smtClean="0">
                <a:solidFill>
                  <a:schemeClr val="bg1"/>
                </a:solidFill>
              </a:rPr>
              <a:t>Sükloz(Sakkaroz)</a:t>
            </a:r>
          </a:p>
          <a:p>
            <a:r>
              <a:rPr lang="tr-TR" dirty="0" smtClean="0">
                <a:solidFill>
                  <a:schemeClr val="bg1"/>
                </a:solidFill>
              </a:rPr>
              <a:t>Maltoz</a:t>
            </a:r>
          </a:p>
          <a:p>
            <a:r>
              <a:rPr lang="tr-TR" dirty="0" smtClean="0">
                <a:solidFill>
                  <a:schemeClr val="bg1"/>
                </a:solidFill>
              </a:rPr>
              <a:t>Laktoz</a:t>
            </a:r>
          </a:p>
          <a:p>
            <a:endParaRPr lang="tr-TR" dirty="0"/>
          </a:p>
        </p:txBody>
      </p:sp>
    </p:spTree>
    <p:extLst>
      <p:ext uri="{BB962C8B-B14F-4D97-AF65-F5344CB8AC3E}">
        <p14:creationId xmlns:p14="http://schemas.microsoft.com/office/powerpoint/2010/main" val="413352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3000">
              <a:schemeClr val="accent5">
                <a:lumMod val="60000"/>
                <a:lumOff val="40000"/>
              </a:schemeClr>
            </a:gs>
            <a:gs pos="6741">
              <a:srgbClr val="E9EEEA"/>
            </a:gs>
            <a:gs pos="15750">
              <a:schemeClr val="accent3">
                <a:lumMod val="20000"/>
                <a:lumOff val="80000"/>
              </a:schemeClr>
            </a:gs>
            <a:gs pos="100000">
              <a:schemeClr val="accent5">
                <a:lumMod val="60000"/>
                <a:lumOff val="40000"/>
              </a:schemeClr>
            </a:gs>
            <a:gs pos="0">
              <a:schemeClr val="accent6">
                <a:lumMod val="20000"/>
                <a:lumOff val="80000"/>
              </a:schemeClr>
            </a:gs>
            <a:gs pos="71000">
              <a:schemeClr val="accent5">
                <a:lumMod val="40000"/>
                <a:lumOff val="60000"/>
              </a:schemeClr>
            </a:gs>
            <a:gs pos="45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63040"/>
            <a:ext cx="12192000" cy="5394960"/>
          </a:xfrm>
          <a:gradFill>
            <a:gsLst>
              <a:gs pos="93825">
                <a:schemeClr val="accent5">
                  <a:lumMod val="20000"/>
                  <a:lumOff val="80000"/>
                </a:schemeClr>
              </a:gs>
              <a:gs pos="7000">
                <a:schemeClr val="accent5">
                  <a:lumMod val="40000"/>
                  <a:lumOff val="60000"/>
                </a:schemeClr>
              </a:gs>
              <a:gs pos="12921">
                <a:schemeClr val="accent5">
                  <a:lumMod val="40000"/>
                  <a:lumOff val="60000"/>
                </a:schemeClr>
              </a:gs>
              <a:gs pos="81462">
                <a:schemeClr val="accent4">
                  <a:lumMod val="20000"/>
                  <a:lumOff val="80000"/>
                </a:schemeClr>
              </a:gs>
              <a:gs pos="87649">
                <a:schemeClr val="accent5">
                  <a:lumMod val="20000"/>
                  <a:lumOff val="80000"/>
                </a:schemeClr>
              </a:gs>
              <a:gs pos="52000">
                <a:schemeClr val="accent1">
                  <a:lumMod val="40000"/>
                  <a:lumOff val="60000"/>
                </a:schemeClr>
              </a:gs>
              <a:gs pos="100000">
                <a:schemeClr val="accent3"/>
              </a:gs>
              <a:gs pos="22000">
                <a:schemeClr val="accent4">
                  <a:lumMod val="20000"/>
                  <a:lumOff val="80000"/>
                </a:schemeClr>
              </a:gs>
              <a:gs pos="77000">
                <a:schemeClr val="accent4">
                  <a:lumMod val="20000"/>
                  <a:lumOff val="80000"/>
                </a:schemeClr>
              </a:gs>
              <a:gs pos="100000">
                <a:schemeClr val="accent1">
                  <a:lumMod val="30000"/>
                  <a:lumOff val="70000"/>
                </a:schemeClr>
              </a:gs>
            </a:gsLst>
            <a:lin ang="5400000" scaled="1"/>
          </a:gradFill>
        </p:spPr>
        <p:txBody>
          <a:bodyPr/>
          <a:lstStyle/>
          <a:p>
            <a:r>
              <a:rPr lang="tr-TR" b="1" u="sng" dirty="0" smtClean="0">
                <a:solidFill>
                  <a:schemeClr val="bg1"/>
                </a:solidFill>
              </a:rPr>
              <a:t>Sükroz(Sakkaroz</a:t>
            </a:r>
            <a:r>
              <a:rPr lang="tr-TR" b="1" dirty="0" smtClean="0">
                <a:solidFill>
                  <a:schemeClr val="bg1"/>
                </a:solidFill>
              </a:rPr>
              <a:t>)</a:t>
            </a:r>
            <a:r>
              <a:rPr lang="tr-TR" dirty="0" smtClean="0">
                <a:solidFill>
                  <a:schemeClr val="bg1"/>
                </a:solidFill>
              </a:rPr>
              <a:t>;Biİir glikoz ve bir flüktoz molekülünün bir araya gelmesiyle oluşur.Sofra şekeri olarak da bilinir.Kurabiyeler, şekerlemeler, gazlı içecekler, sofra şekeri, mısır şekeri veya sükrozun herhangi bir formu ile (esmer şeker, pudra şekeri kristalize şeker,işlenmiş şeker vb. )yapılmış gıda ürünleri yapılarında sükroz bulunduran gıda kaynaklarıdır. </a:t>
            </a:r>
          </a:p>
          <a:p>
            <a:r>
              <a:rPr lang="tr-TR" b="1" u="sng" dirty="0" smtClean="0">
                <a:solidFill>
                  <a:schemeClr val="bg1"/>
                </a:solidFill>
              </a:rPr>
              <a:t>Maltoz; </a:t>
            </a:r>
            <a:r>
              <a:rPr lang="tr-TR" dirty="0" smtClean="0">
                <a:solidFill>
                  <a:schemeClr val="bg1"/>
                </a:solidFill>
              </a:rPr>
              <a:t>İki glikoz molekülünün birbirine bağlanmış halidir.Patates ve makarnada bulunan bir polisakkarit olan nişastanın sindirilmesiyle ortaya çıkar.Bir dilim ekmeği ağzınızda birkaç dakika çiğnediğinizde maltoz açığa çıkmaya başlar.Açığa çıkan maltozu, cevizimsi tadında hissedersiniz. Fasulye ve diğer tohum filizleri de maltoz içermektedir.Ayrıca maltoz bira yapımında (malt) ve bazı gıdalarda tatlandırıcı olarak kullanılmaktadır.</a:t>
            </a:r>
          </a:p>
          <a:p>
            <a:r>
              <a:rPr lang="tr-TR" b="1" u="sng" dirty="0" smtClean="0">
                <a:solidFill>
                  <a:schemeClr val="bg1"/>
                </a:solidFill>
              </a:rPr>
              <a:t>Laktoz; </a:t>
            </a:r>
            <a:r>
              <a:rPr lang="tr-TR" dirty="0" smtClean="0">
                <a:solidFill>
                  <a:schemeClr val="bg1"/>
                </a:solidFill>
              </a:rPr>
              <a:t>Birbirine bağlanmış bir glikoz ve bir galaktoz molekülünden oluşur.Süt şekeri olarak bilinen laktoz; süt, yoğurt, dondurma ve peynir gibi süt ürünlerinde bulunur.Laktoz hayvanlar tarafından üretilen az sayıdaki şekerlerden biridir.Bu nedenle bazı hayvansal ürünlerde laktoz bulunur.</a:t>
            </a:r>
            <a:endParaRPr lang="tr-TR" dirty="0">
              <a:solidFill>
                <a:schemeClr val="bg1"/>
              </a:solidFill>
            </a:endParaRPr>
          </a:p>
        </p:txBody>
      </p:sp>
    </p:spTree>
    <p:extLst>
      <p:ext uri="{BB962C8B-B14F-4D97-AF65-F5344CB8AC3E}">
        <p14:creationId xmlns:p14="http://schemas.microsoft.com/office/powerpoint/2010/main" val="353018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0245" y="1130709"/>
            <a:ext cx="9175955" cy="926691"/>
          </a:xfrm>
          <a:solidFill>
            <a:schemeClr val="bg1"/>
          </a:solidFill>
        </p:spPr>
        <p:txBody>
          <a:bodyPr/>
          <a:lstStyle/>
          <a:p>
            <a:pPr algn="ctr"/>
            <a:r>
              <a:rPr lang="tr-TR" dirty="0" smtClean="0">
                <a:latin typeface="Century Schoolbook" panose="02040604050505020304" pitchFamily="18" charset="0"/>
              </a:rPr>
              <a:t>Bal nedir?</a:t>
            </a:r>
            <a:endParaRPr lang="tr-TR" dirty="0">
              <a:latin typeface="Century Schoolbook" panose="02040604050505020304" pitchFamily="18" charset="0"/>
            </a:endParaRPr>
          </a:p>
        </p:txBody>
      </p:sp>
      <p:sp>
        <p:nvSpPr>
          <p:cNvPr id="3" name="İçerik Yer Tutucusu 2"/>
          <p:cNvSpPr>
            <a:spLocks noGrp="1"/>
          </p:cNvSpPr>
          <p:nvPr>
            <p:ph idx="1"/>
          </p:nvPr>
        </p:nvSpPr>
        <p:spPr/>
        <p:txBody>
          <a:bodyPr>
            <a:normAutofit/>
          </a:bodyPr>
          <a:lstStyle/>
          <a:p>
            <a:r>
              <a:rPr lang="tr-TR" sz="2800" b="1" u="sng" dirty="0" smtClean="0">
                <a:latin typeface="Century Schoolbook" panose="02040604050505020304" pitchFamily="18" charset="0"/>
              </a:rPr>
              <a:t>Bal</a:t>
            </a:r>
            <a:r>
              <a:rPr lang="tr-TR" sz="2800" dirty="0" smtClean="0">
                <a:latin typeface="Century Schoolbook" panose="02040604050505020304" pitchFamily="18" charset="0"/>
              </a:rPr>
              <a:t>; bal arılarının çiçek nektarını ve bitkilerin üzerinde yaşayan bazı canlıların salgılarını topladıktan sonra, kendine özgü maddelerle karıştırarak değişikliğe uğrayıp,bal peteklerine depoladıkları tatlı madde olarak tanımlanmıştır.</a:t>
            </a:r>
          </a:p>
          <a:p>
            <a:r>
              <a:rPr lang="tr-TR" sz="2800" dirty="0" smtClean="0">
                <a:latin typeface="Century Schoolbook" panose="02040604050505020304" pitchFamily="18" charset="0"/>
              </a:rPr>
              <a:t>Bal,arılar tarafından çiçeklerden üretildiği için,sağlığa yararlı olabilecek antioksidan maddeleri içermektedir.</a:t>
            </a:r>
          </a:p>
        </p:txBody>
      </p:sp>
    </p:spTree>
    <p:extLst>
      <p:ext uri="{BB962C8B-B14F-4D97-AF65-F5344CB8AC3E}">
        <p14:creationId xmlns:p14="http://schemas.microsoft.com/office/powerpoint/2010/main" val="410559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Büyük Şehir</Template>
  <TotalTime>433</TotalTime>
  <Words>1018</Words>
  <Application>Microsoft Office PowerPoint</Application>
  <PresentationFormat>Geniş ekran</PresentationFormat>
  <Paragraphs>68</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Arial Rounded MT Bold</vt:lpstr>
      <vt:lpstr>Castellar</vt:lpstr>
      <vt:lpstr>Century Gothic</vt:lpstr>
      <vt:lpstr>Century Schoolbook</vt:lpstr>
      <vt:lpstr>Uçak İzi</vt:lpstr>
      <vt:lpstr>        KARBONHİDRATLAR</vt:lpstr>
      <vt:lpstr>PowerPoint Sunusu</vt:lpstr>
      <vt:lpstr>Karbonhidratların yapısı ve kaynakları</vt:lpstr>
      <vt:lpstr>Karbonhidratların yapısı </vt:lpstr>
      <vt:lpstr>monosakkaritler</vt:lpstr>
      <vt:lpstr>PowerPoint Sunusu</vt:lpstr>
      <vt:lpstr>disakkaritler</vt:lpstr>
      <vt:lpstr>PowerPoint Sunusu</vt:lpstr>
      <vt:lpstr>Bal nedir?</vt:lpstr>
      <vt:lpstr>POLİSAKKARİTLER</vt:lpstr>
      <vt:lpstr>PowerPoint Sunusu</vt:lpstr>
      <vt:lpstr>PowerPoint Sunusu</vt:lpstr>
      <vt:lpstr>PowerPoint Sunusu</vt:lpstr>
      <vt:lpstr>Karbonhidratın sindirimi </vt:lpstr>
      <vt:lpstr>PowerPoint Sunusu</vt:lpstr>
      <vt:lpstr>PowerPoint Sunusu</vt:lpstr>
      <vt:lpstr>PowerPoint Sunusu</vt:lpstr>
      <vt:lpstr>LİFLİ GIDALARIN BESLENME ÖNEMİ</vt:lpstr>
      <vt:lpstr>Lif nedir?</vt:lpstr>
      <vt:lpstr>PowerPoint Sunusu</vt:lpstr>
      <vt:lpstr>Suda Çözülmeyen Lifler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KARBONHİDRATLAR</dc:title>
  <dc:creator>vadi</dc:creator>
  <cp:lastModifiedBy>Birce Taban</cp:lastModifiedBy>
  <cp:revision>33</cp:revision>
  <dcterms:created xsi:type="dcterms:W3CDTF">2017-11-08T09:12:51Z</dcterms:created>
  <dcterms:modified xsi:type="dcterms:W3CDTF">2018-01-04T10:01:45Z</dcterms:modified>
</cp:coreProperties>
</file>