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41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4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8366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052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550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336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428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2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52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8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7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1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22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4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5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02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Miras </a:t>
            </a:r>
            <a:r>
              <a:rPr lang="tr-TR" dirty="0" smtClean="0"/>
              <a:t>Hukuku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Ölüme Bağlı Tasarruflarda İkameler</a:t>
            </a:r>
            <a:r>
              <a:rPr lang="tr-TR" dirty="0"/>
              <a:t>, </a:t>
            </a:r>
            <a:r>
              <a:rPr lang="tr-TR" dirty="0" smtClean="0"/>
              <a:t>Vakıf Kurma</a:t>
            </a:r>
            <a:r>
              <a:rPr lang="tr-TR" dirty="0"/>
              <a:t>, </a:t>
            </a:r>
            <a:r>
              <a:rPr lang="tr-TR" dirty="0" smtClean="0"/>
              <a:t>Vasiyeti Yerine Getirme Görevlisi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D70232-057B-D241-9056-649DC4679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Ölüme Bağlı Tasarruflarda İkameler, Vakıf Kurma, Vasiyeti Yerine Getirme Görevlisi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FFE8FD-92BE-5B4A-A708-4D3A19FCF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Hukukumuzda iki çeşit ikame bulunmaktadır.</a:t>
            </a:r>
          </a:p>
          <a:p>
            <a:r>
              <a:rPr lang="tr-TR" dirty="0"/>
              <a:t>Bunlar alelade ikame (yedek mirasçı atama) ve fevkalade ikame (art mirasçı atama)</a:t>
            </a:r>
            <a:r>
              <a:rPr lang="tr-TR" dirty="0" err="1"/>
              <a:t>dir</a:t>
            </a:r>
            <a:r>
              <a:rPr lang="tr-TR" dirty="0"/>
              <a:t>.</a:t>
            </a:r>
          </a:p>
          <a:p>
            <a:r>
              <a:rPr lang="tr-TR" dirty="0" smtClean="0"/>
              <a:t>TMK </a:t>
            </a:r>
            <a:r>
              <a:rPr lang="tr-TR" dirty="0"/>
              <a:t>m. 520’de şu şekilde düzenlenmiştir: «E. Yedek mirasçı atama Madde 520- </a:t>
            </a:r>
            <a:r>
              <a:rPr lang="tr-TR" dirty="0" err="1"/>
              <a:t>Mirasbırakan</a:t>
            </a:r>
            <a:r>
              <a:rPr lang="tr-TR" dirty="0"/>
              <a:t>, atadığı mirasçının kendisinden önce ölmesi veya mirası reddetmesi hâlinde onun yerine geçmek üzere bir veya birden çok kişiyi yedek mirasçı olarak atayabilir. Bu kural belirli mal bırakmada da uygulanır.»</a:t>
            </a:r>
          </a:p>
        </p:txBody>
      </p:sp>
    </p:spTree>
    <p:extLst>
      <p:ext uri="{BB962C8B-B14F-4D97-AF65-F5344CB8AC3E}">
        <p14:creationId xmlns:p14="http://schemas.microsoft.com/office/powerpoint/2010/main" val="329740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D70232-057B-D241-9056-649DC4679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Ölüme Bağlı Tasarruflarda İkameler, Vakıf Kurma, Vasiyeti Yerine Getirme Görevlisi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FFE8FD-92BE-5B4A-A708-4D3A19FCF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Yedek mirasçı atama</a:t>
            </a:r>
            <a:r>
              <a:rPr lang="tr-TR" dirty="0"/>
              <a:t>da </a:t>
            </a:r>
            <a:r>
              <a:rPr lang="tr-TR" dirty="0" err="1"/>
              <a:t>mirasbırakan</a:t>
            </a:r>
            <a:r>
              <a:rPr lang="tr-TR" dirty="0"/>
              <a:t> bir kimseyi mirasçı olarak atar veya lehine mal vasiyet eder, fakat bu kimse </a:t>
            </a:r>
            <a:r>
              <a:rPr lang="tr-TR" dirty="0" err="1"/>
              <a:t>mirasbırakandan</a:t>
            </a:r>
            <a:r>
              <a:rPr lang="tr-TR" dirty="0"/>
              <a:t> erken ölür/mirası reddeder/mirasçılıktan yoksun kılınır ve bu tasarruftan faydalanamaz. Bu durumda </a:t>
            </a:r>
            <a:r>
              <a:rPr lang="tr-TR" dirty="0" err="1"/>
              <a:t>mirasbırakan</a:t>
            </a:r>
            <a:r>
              <a:rPr lang="tr-TR" dirty="0"/>
              <a:t>, o kişinin değil, başka bir kişinin onun yerine mirasçı/vasiyet alacaklısı olmasını istemektedir.</a:t>
            </a:r>
          </a:p>
          <a:p>
            <a:r>
              <a:rPr lang="tr-TR" dirty="0"/>
              <a:t>Burada hükümdeki sayım sınırlı değildir, mirastan yoksunluk halinde de alelade ikame söz konusu olabilir.</a:t>
            </a:r>
          </a:p>
        </p:txBody>
      </p:sp>
    </p:spTree>
    <p:extLst>
      <p:ext uri="{BB962C8B-B14F-4D97-AF65-F5344CB8AC3E}">
        <p14:creationId xmlns:p14="http://schemas.microsoft.com/office/powerpoint/2010/main" val="2326419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D70232-057B-D241-9056-649DC4679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Ölüme Bağlı Tasarruflarda İkameler, Vakıf Kurma, Vasiyeti Yerine Getirme Görevlisi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FFE8FD-92BE-5B4A-A708-4D3A19FCF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Birden fazla kişi lehine alelade ikame yapılırsa, birlikte mirasçılık veya sıra ile mirasçılık söz konusu olabilir.</a:t>
            </a:r>
          </a:p>
          <a:p>
            <a:r>
              <a:rPr lang="tr-TR" dirty="0"/>
              <a:t>Alelade ikame bu haliyle geciktirici şarta bağlı olarak yapıla bir ölüme bağlı tasarruftur.</a:t>
            </a:r>
          </a:p>
          <a:p>
            <a:r>
              <a:rPr lang="tr-TR" dirty="0"/>
              <a:t>Alelade ikamelerin tespitinde ve yerine getirilmesinde ölüme bağlı tasarrufların yorumu önem taşımaktadır.</a:t>
            </a:r>
          </a:p>
        </p:txBody>
      </p:sp>
    </p:spTree>
    <p:extLst>
      <p:ext uri="{BB962C8B-B14F-4D97-AF65-F5344CB8AC3E}">
        <p14:creationId xmlns:p14="http://schemas.microsoft.com/office/powerpoint/2010/main" val="194827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D70232-057B-D241-9056-649DC4679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Ölüme Bağlı Tasarruflarda İkameler, Vakıf Kurma, Vasiyeti Yerine Getirme Görevlisi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FFE8FD-92BE-5B4A-A708-4D3A19FCF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err="1"/>
              <a:t>Fevkalede</a:t>
            </a:r>
            <a:r>
              <a:rPr lang="tr-TR" u="sng" dirty="0"/>
              <a:t> ikame ise </a:t>
            </a:r>
            <a:r>
              <a:rPr lang="tr-TR" dirty="0"/>
              <a:t>TMK m. 521-525 hükümleri arasında düzenlenmiştir. Hükümler şu şekildedir: F. </a:t>
            </a:r>
            <a:r>
              <a:rPr lang="tr-TR" dirty="0" err="1"/>
              <a:t>Artmirasçı</a:t>
            </a:r>
            <a:r>
              <a:rPr lang="tr-TR" dirty="0"/>
              <a:t> atama I. Belirlenmesi Madde 521- </a:t>
            </a:r>
            <a:r>
              <a:rPr lang="tr-TR" dirty="0" err="1"/>
              <a:t>Mirasbırakan</a:t>
            </a:r>
            <a:r>
              <a:rPr lang="tr-TR" dirty="0"/>
              <a:t>, ölüme bağlı tasarrufuyla </a:t>
            </a:r>
            <a:r>
              <a:rPr lang="tr-TR" dirty="0" err="1"/>
              <a:t>önmirasçı</a:t>
            </a:r>
            <a:r>
              <a:rPr lang="tr-TR" dirty="0"/>
              <a:t> atadığı kişiyi mirası </a:t>
            </a:r>
            <a:r>
              <a:rPr lang="tr-TR" dirty="0" err="1"/>
              <a:t>artmirasçıya</a:t>
            </a:r>
            <a:r>
              <a:rPr lang="tr-TR" dirty="0"/>
              <a:t> devretmekle yükümlü kılabilir. Aynı yükümlülük </a:t>
            </a:r>
            <a:r>
              <a:rPr lang="tr-TR" dirty="0" err="1"/>
              <a:t>artmirasçıya</a:t>
            </a:r>
            <a:r>
              <a:rPr lang="tr-TR" dirty="0"/>
              <a:t> yüklenemez. Bu kurallar belirli mal bırakmada da uygulanır.</a:t>
            </a:r>
          </a:p>
          <a:p>
            <a:r>
              <a:rPr lang="tr-TR" dirty="0" smtClean="0"/>
              <a:t>Madde </a:t>
            </a:r>
            <a:r>
              <a:rPr lang="tr-TR" dirty="0"/>
              <a:t>522- Tasarrufta geçiş anı belirtilmemişse miras, </a:t>
            </a:r>
            <a:r>
              <a:rPr lang="tr-TR" dirty="0" err="1"/>
              <a:t>önmirasçının</a:t>
            </a:r>
            <a:r>
              <a:rPr lang="tr-TR" dirty="0"/>
              <a:t> ölümüyle </a:t>
            </a:r>
            <a:r>
              <a:rPr lang="tr-TR" dirty="0" err="1"/>
              <a:t>artmirasçıya</a:t>
            </a:r>
            <a:r>
              <a:rPr lang="tr-TR" dirty="0"/>
              <a:t> geçer. Tasarrufta geçiş anı gösterilmiş olup </a:t>
            </a:r>
            <a:r>
              <a:rPr lang="tr-TR" dirty="0" err="1"/>
              <a:t>önmirasçının</a:t>
            </a:r>
            <a:r>
              <a:rPr lang="tr-TR" dirty="0"/>
              <a:t> ölümünde bu an henüz gelmemişse miras, güvence göstermeleri koşuluyla </a:t>
            </a:r>
            <a:r>
              <a:rPr lang="tr-TR" dirty="0" err="1"/>
              <a:t>önmirasçının</a:t>
            </a:r>
            <a:r>
              <a:rPr lang="tr-TR" dirty="0"/>
              <a:t> mirasçılarına teslim edilir. Mirasın </a:t>
            </a:r>
            <a:r>
              <a:rPr lang="tr-TR" dirty="0" err="1"/>
              <a:t>artmirasçıya</a:t>
            </a:r>
            <a:r>
              <a:rPr lang="tr-TR" dirty="0"/>
              <a:t> geçmesine herhangi bir sebeple olanak kalmadığı anda miras, </a:t>
            </a:r>
            <a:r>
              <a:rPr lang="tr-TR" dirty="0" err="1"/>
              <a:t>önmirasçıya</a:t>
            </a:r>
            <a:r>
              <a:rPr lang="tr-TR" dirty="0"/>
              <a:t>; </a:t>
            </a:r>
            <a:r>
              <a:rPr lang="tr-TR" dirty="0" err="1"/>
              <a:t>önmirasçı</a:t>
            </a:r>
            <a:r>
              <a:rPr lang="tr-TR" dirty="0"/>
              <a:t> ölmüşse onun mirasçılarına kesin olarak kalır.</a:t>
            </a:r>
          </a:p>
        </p:txBody>
      </p:sp>
    </p:spTree>
    <p:extLst>
      <p:ext uri="{BB962C8B-B14F-4D97-AF65-F5344CB8AC3E}">
        <p14:creationId xmlns:p14="http://schemas.microsoft.com/office/powerpoint/2010/main" val="312062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D70232-057B-D241-9056-649DC4679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Ölüme Bağlı Tasarruflarda İkameler, Vakıf Kurma, Vasiyeti Yerine Getirme Görevlisi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FFE8FD-92BE-5B4A-A708-4D3A19FCF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Madde </a:t>
            </a:r>
            <a:r>
              <a:rPr lang="tr-TR" dirty="0"/>
              <a:t>523- </a:t>
            </a:r>
            <a:r>
              <a:rPr lang="tr-TR" dirty="0" err="1"/>
              <a:t>Önmirasçıya</a:t>
            </a:r>
            <a:r>
              <a:rPr lang="tr-TR" dirty="0"/>
              <a:t> geçen mirasın sulh mahkemesince defteri tutulur. </a:t>
            </a:r>
            <a:r>
              <a:rPr lang="tr-TR" dirty="0" err="1"/>
              <a:t>Mirasbırakan</a:t>
            </a:r>
            <a:r>
              <a:rPr lang="tr-TR" dirty="0"/>
              <a:t> açıkça bağışık tutmadıkça, mirasın </a:t>
            </a:r>
            <a:r>
              <a:rPr lang="tr-TR" dirty="0" err="1"/>
              <a:t>önmirasçıya</a:t>
            </a:r>
            <a:r>
              <a:rPr lang="tr-TR" dirty="0"/>
              <a:t> teslimi onun güvence göstermesine bağlıdır. Taşınmazlarda bu güvence, yeterli görüldüğü takdirde mirası geçirme yükümlülüğünün tapu kütüğüne şerh verilmesiyle de sağlanabilir. </a:t>
            </a:r>
            <a:r>
              <a:rPr lang="tr-TR" dirty="0" err="1"/>
              <a:t>Önmirasçı</a:t>
            </a:r>
            <a:r>
              <a:rPr lang="tr-TR" dirty="0"/>
              <a:t> güvence göstermez veya </a:t>
            </a:r>
            <a:r>
              <a:rPr lang="tr-TR" dirty="0" err="1"/>
              <a:t>artmirasçının</a:t>
            </a:r>
            <a:r>
              <a:rPr lang="tr-TR" dirty="0"/>
              <a:t> beklenen haklarını tehlikeye düşürürse, mirasın resmen yönetimine karar verilir.</a:t>
            </a:r>
          </a:p>
        </p:txBody>
      </p:sp>
    </p:spTree>
    <p:extLst>
      <p:ext uri="{BB962C8B-B14F-4D97-AF65-F5344CB8AC3E}">
        <p14:creationId xmlns:p14="http://schemas.microsoft.com/office/powerpoint/2010/main" val="2326178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D70232-057B-D241-9056-649DC4679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Ölüme Bağlı Tasarruflarda İkameler, Vakıf Kurma, Vasiyeti Yerine Getirme Görevlisi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FFE8FD-92BE-5B4A-A708-4D3A19FCF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IV. Hükümleri 1. </a:t>
            </a:r>
            <a:r>
              <a:rPr lang="tr-TR" dirty="0" err="1"/>
              <a:t>Önmirasçı</a:t>
            </a:r>
            <a:r>
              <a:rPr lang="tr-TR" dirty="0"/>
              <a:t> hakkında Madde 524- </a:t>
            </a:r>
            <a:r>
              <a:rPr lang="tr-TR" dirty="0" err="1"/>
              <a:t>Önmirasçı</a:t>
            </a:r>
            <a:r>
              <a:rPr lang="tr-TR" dirty="0"/>
              <a:t>, mirası atanmış mirasçılar gibi kazanır. </a:t>
            </a:r>
            <a:r>
              <a:rPr lang="tr-TR" dirty="0" err="1"/>
              <a:t>Önmirasçı</a:t>
            </a:r>
            <a:r>
              <a:rPr lang="tr-TR" dirty="0"/>
              <a:t>, mirasa </a:t>
            </a:r>
            <a:r>
              <a:rPr lang="tr-TR" dirty="0" err="1"/>
              <a:t>artmirasçıya</a:t>
            </a:r>
            <a:r>
              <a:rPr lang="tr-TR" dirty="0"/>
              <a:t> geçirme yükümlülüğü ile sahip olur. </a:t>
            </a:r>
          </a:p>
          <a:p>
            <a:r>
              <a:rPr lang="tr-TR" dirty="0"/>
              <a:t>2. </a:t>
            </a:r>
            <a:r>
              <a:rPr lang="tr-TR" dirty="0" err="1"/>
              <a:t>Artmirasçı</a:t>
            </a:r>
            <a:r>
              <a:rPr lang="tr-TR" dirty="0"/>
              <a:t> hakkında Madde 525- </a:t>
            </a:r>
            <a:r>
              <a:rPr lang="tr-TR" dirty="0" err="1"/>
              <a:t>Artmirasçı</a:t>
            </a:r>
            <a:r>
              <a:rPr lang="tr-TR" dirty="0"/>
              <a:t>, mirası belirlenmiş olan geçiş anında sağ ise kazanır. </a:t>
            </a:r>
            <a:r>
              <a:rPr lang="tr-TR" dirty="0" err="1"/>
              <a:t>Artmirasçı</a:t>
            </a:r>
            <a:r>
              <a:rPr lang="tr-TR" dirty="0"/>
              <a:t> geçiş anından önce ölmüşse, tasarrufta aksi öngörülmüş olmadıkça, miras </a:t>
            </a:r>
            <a:r>
              <a:rPr lang="tr-TR" dirty="0" err="1"/>
              <a:t>önmirasçıya</a:t>
            </a:r>
            <a:r>
              <a:rPr lang="tr-TR" dirty="0"/>
              <a:t> kalır. </a:t>
            </a:r>
            <a:r>
              <a:rPr lang="tr-TR" dirty="0" err="1"/>
              <a:t>Önmirasçı</a:t>
            </a:r>
            <a:r>
              <a:rPr lang="tr-TR" dirty="0"/>
              <a:t> </a:t>
            </a:r>
            <a:r>
              <a:rPr lang="tr-TR" dirty="0" err="1"/>
              <a:t>mirasbırakanın</a:t>
            </a:r>
            <a:r>
              <a:rPr lang="tr-TR" dirty="0"/>
              <a:t> ölümünde sağ değilse veya mirastan yoksun kalmışsa ya da mirası reddederse, miras </a:t>
            </a:r>
            <a:r>
              <a:rPr lang="tr-TR" dirty="0" err="1"/>
              <a:t>artmirasçıya</a:t>
            </a:r>
            <a:r>
              <a:rPr lang="tr-TR" dirty="0"/>
              <a:t> geçer.</a:t>
            </a:r>
          </a:p>
        </p:txBody>
      </p:sp>
    </p:spTree>
    <p:extLst>
      <p:ext uri="{BB962C8B-B14F-4D97-AF65-F5344CB8AC3E}">
        <p14:creationId xmlns:p14="http://schemas.microsoft.com/office/powerpoint/2010/main" val="1505273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D70232-057B-D241-9056-649DC4679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Ölüme Bağlı Tasarruflarda İkameler, Vakıf Kurma, Vasiyeti Yerine Getirme Görevlisi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FFE8FD-92BE-5B4A-A708-4D3A19FCF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Ölüme bağlı tasarruflar vakıf kurulması ise «G. Vakıf Madde 526- </a:t>
            </a:r>
            <a:r>
              <a:rPr lang="tr-TR" dirty="0" err="1"/>
              <a:t>Mirasbırakan</a:t>
            </a:r>
            <a:r>
              <a:rPr lang="tr-TR" dirty="0"/>
              <a:t>, terekesinin tasarruf edilebilir kısmının tamamını veya bir bölümünü özgülemek suretiyle vakıf kurabilir. Vakıf, ancak kanun hükümlerine uyulmak koşuluyla tüzel kişilik kazanır.» şeklinde düzenlenmiştir.</a:t>
            </a:r>
          </a:p>
        </p:txBody>
      </p:sp>
    </p:spTree>
    <p:extLst>
      <p:ext uri="{BB962C8B-B14F-4D97-AF65-F5344CB8AC3E}">
        <p14:creationId xmlns:p14="http://schemas.microsoft.com/office/powerpoint/2010/main" val="426072379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557</Words>
  <Application>Microsoft Office PowerPoint</Application>
  <PresentationFormat>Geniş ekran</PresentationFormat>
  <Paragraphs>23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Miras Hukuku</vt:lpstr>
      <vt:lpstr>Ölüme Bağlı Tasarruflarda İkameler, Vakıf Kurma, Vasiyeti Yerine Getirme Görevlisi</vt:lpstr>
      <vt:lpstr>Ölüme Bağlı Tasarruflarda İkameler, Vakıf Kurma, Vasiyeti Yerine Getirme Görevlisi</vt:lpstr>
      <vt:lpstr>Ölüme Bağlı Tasarruflarda İkameler, Vakıf Kurma, Vasiyeti Yerine Getirme Görevlisi</vt:lpstr>
      <vt:lpstr>Ölüme Bağlı Tasarruflarda İkameler, Vakıf Kurma, Vasiyeti Yerine Getirme Görevlisi</vt:lpstr>
      <vt:lpstr>Ölüme Bağlı Tasarruflarda İkameler, Vakıf Kurma, Vasiyeti Yerine Getirme Görevlisi</vt:lpstr>
      <vt:lpstr>Ölüme Bağlı Tasarruflarda İkameler, Vakıf Kurma, Vasiyeti Yerine Getirme Görevlisi</vt:lpstr>
      <vt:lpstr>Ölüme Bağlı Tasarruflarda İkameler, Vakıf Kurma, Vasiyeti Yerine Getirme Görevlisi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10</cp:revision>
  <dcterms:created xsi:type="dcterms:W3CDTF">2020-07-01T13:53:34Z</dcterms:created>
  <dcterms:modified xsi:type="dcterms:W3CDTF">2021-03-26T13:04:21Z</dcterms:modified>
</cp:coreProperties>
</file>