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28A4D9-721F-4E30-B7B4-A8ED1E050862}" type="datetimeFigureOut">
              <a:rPr lang="tr-TR" smtClean="0"/>
              <a:t>13.12.2019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273AFA-35E8-4BF0-8D90-B0EF6FAE84F2}" type="slidenum">
              <a:rPr lang="tr-TR" smtClean="0"/>
              <a:t>‹#›</a:t>
            </a:fld>
            <a:endParaRPr lang="tr-TR"/>
          </a:p>
        </p:txBody>
      </p:sp>
    </p:spTree>
    <p:extLst>
      <p:ext uri="{BB962C8B-B14F-4D97-AF65-F5344CB8AC3E}">
        <p14:creationId xmlns:p14="http://schemas.microsoft.com/office/powerpoint/2010/main" val="2183530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832801C-95C5-45E5-9D73-85DA17604CEA}"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3068762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2801C-95C5-45E5-9D73-85DA17604CEA}"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3236085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2801C-95C5-45E5-9D73-85DA17604CEA}"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315708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2801C-95C5-45E5-9D73-85DA17604CEA}"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2886189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832801C-95C5-45E5-9D73-85DA17604CEA}"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2851209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32801C-95C5-45E5-9D73-85DA17604CEA}"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3633875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32801C-95C5-45E5-9D73-85DA17604CEA}" type="datetimeFigureOut">
              <a:rPr lang="tr-TR" smtClean="0"/>
              <a:t>13.12.2019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110669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32801C-95C5-45E5-9D73-85DA17604CEA}" type="datetimeFigureOut">
              <a:rPr lang="tr-TR" smtClean="0"/>
              <a:t>13.12.2019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2395341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32801C-95C5-45E5-9D73-85DA17604CEA}" type="datetimeFigureOut">
              <a:rPr lang="tr-TR" smtClean="0"/>
              <a:t>13.12.2019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2732356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32801C-95C5-45E5-9D73-85DA17604CEA}"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3864340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32801C-95C5-45E5-9D73-85DA17604CEA}"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DDBD05-A0BD-4C6D-AD66-1946874FA484}" type="slidenum">
              <a:rPr lang="tr-TR" smtClean="0"/>
              <a:t>‹#›</a:t>
            </a:fld>
            <a:endParaRPr lang="tr-TR"/>
          </a:p>
        </p:txBody>
      </p:sp>
    </p:spTree>
    <p:extLst>
      <p:ext uri="{BB962C8B-B14F-4D97-AF65-F5344CB8AC3E}">
        <p14:creationId xmlns:p14="http://schemas.microsoft.com/office/powerpoint/2010/main" val="1058365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32801C-95C5-45E5-9D73-85DA17604CEA}" type="datetimeFigureOut">
              <a:rPr lang="tr-TR" smtClean="0"/>
              <a:t>13.12.2019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DDBD05-A0BD-4C6D-AD66-1946874FA484}" type="slidenum">
              <a:rPr lang="tr-TR" smtClean="0"/>
              <a:t>‹#›</a:t>
            </a:fld>
            <a:endParaRPr lang="tr-TR"/>
          </a:p>
        </p:txBody>
      </p:sp>
    </p:spTree>
    <p:extLst>
      <p:ext uri="{BB962C8B-B14F-4D97-AF65-F5344CB8AC3E}">
        <p14:creationId xmlns:p14="http://schemas.microsoft.com/office/powerpoint/2010/main" val="3201920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psychiatry.org/psychiatrists/practice/dsm/educational-resources/dsm-5-fact-sheet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 Hafta-Öğrenme ve okuma güçlüğünün tanımı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02332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b="1" dirty="0"/>
          </a:p>
        </p:txBody>
      </p:sp>
      <p:sp>
        <p:nvSpPr>
          <p:cNvPr id="3" name="İçerik Yer Tutucusu 2"/>
          <p:cNvSpPr>
            <a:spLocks noGrp="1"/>
          </p:cNvSpPr>
          <p:nvPr>
            <p:ph idx="1"/>
          </p:nvPr>
        </p:nvSpPr>
        <p:spPr/>
        <p:txBody>
          <a:bodyPr/>
          <a:lstStyle/>
          <a:p>
            <a:endParaRPr lang="tr-TR" dirty="0" smtClean="0"/>
          </a:p>
          <a:p>
            <a:r>
              <a:rPr lang="tr-TR" sz="3200" dirty="0" smtClean="0"/>
              <a:t>Eğitim ve uyarlamalar sağlanmazsa yaşam boyu devam eden sorunlara yol açar; , akademik başarısızlığa, okul devamsızlığına, olumsuz benlik algısına, psikolojik strese, işsizliğe. </a:t>
            </a:r>
            <a:endParaRPr lang="tr-TR" sz="32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107361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435429"/>
            <a:ext cx="8911687" cy="856343"/>
          </a:xfrm>
        </p:spPr>
        <p:txBody>
          <a:bodyPr/>
          <a:lstStyle/>
          <a:p>
            <a:endParaRPr lang="en-US" dirty="0"/>
          </a:p>
        </p:txBody>
      </p:sp>
      <p:sp>
        <p:nvSpPr>
          <p:cNvPr id="3" name="İçerik Yer Tutucusu 2"/>
          <p:cNvSpPr>
            <a:spLocks noGrp="1"/>
          </p:cNvSpPr>
          <p:nvPr>
            <p:ph idx="1"/>
          </p:nvPr>
        </p:nvSpPr>
        <p:spPr>
          <a:xfrm>
            <a:off x="1553028" y="275771"/>
            <a:ext cx="10334171" cy="5635451"/>
          </a:xfrm>
        </p:spPr>
        <p:txBody>
          <a:bodyPr>
            <a:normAutofit/>
          </a:bodyPr>
          <a:lstStyle/>
          <a:p>
            <a:r>
              <a:rPr lang="tr-TR" sz="2400" dirty="0"/>
              <a:t>DSM 5’te tanı konulabilmesi için bu güçlüğün aşağıda yer alan güçlüklerin bir sonucu olmaması gerektiği belirtilir (dışlama ölçütleri): </a:t>
            </a:r>
            <a:endParaRPr lang="tr-TR" sz="2400" dirty="0" smtClean="0"/>
          </a:p>
          <a:p>
            <a:pPr>
              <a:buFont typeface="Arial" panose="020B0604020202020204" pitchFamily="34" charset="0"/>
              <a:buChar char="•"/>
            </a:pPr>
            <a:r>
              <a:rPr lang="tr-TR" sz="2400" dirty="0" smtClean="0"/>
              <a:t>Zihinsel yetersizlik,</a:t>
            </a:r>
          </a:p>
          <a:p>
            <a:pPr>
              <a:buFont typeface="Arial" panose="020B0604020202020204" pitchFamily="34" charset="0"/>
              <a:buChar char="•"/>
            </a:pPr>
            <a:r>
              <a:rPr lang="tr-TR" sz="2400" dirty="0"/>
              <a:t>e</a:t>
            </a:r>
            <a:r>
              <a:rPr lang="tr-TR" sz="2400" dirty="0" smtClean="0"/>
              <a:t>konomik ya da çevresel yoksunluk ya da yetersiz öğretim gibi dış faktörler, </a:t>
            </a:r>
          </a:p>
          <a:p>
            <a:pPr>
              <a:buFont typeface="Arial" panose="020B0604020202020204" pitchFamily="34" charset="0"/>
              <a:buChar char="•"/>
            </a:pPr>
            <a:r>
              <a:rPr lang="tr-TR" sz="2400" dirty="0"/>
              <a:t>g</a:t>
            </a:r>
            <a:r>
              <a:rPr lang="tr-TR" sz="2400" dirty="0" smtClean="0"/>
              <a:t>örme ya da işitme problemleri</a:t>
            </a:r>
            <a:r>
              <a:rPr lang="tr-TR" sz="2400" dirty="0"/>
              <a:t>, nörolojik bir durum (</a:t>
            </a:r>
            <a:r>
              <a:rPr lang="tr-TR" sz="2400" dirty="0" err="1"/>
              <a:t>örn</a:t>
            </a:r>
            <a:r>
              <a:rPr lang="tr-TR" sz="2400" dirty="0"/>
              <a:t>. pediatrik </a:t>
            </a:r>
            <a:r>
              <a:rPr lang="tr-TR" sz="2400" dirty="0" smtClean="0"/>
              <a:t>felç) ya da motor bozukluklar,</a:t>
            </a:r>
          </a:p>
          <a:p>
            <a:pPr>
              <a:buFont typeface="Arial" panose="020B0604020202020204" pitchFamily="34" charset="0"/>
              <a:buChar char="•"/>
            </a:pPr>
            <a:r>
              <a:rPr lang="tr-TR" sz="2400" dirty="0"/>
              <a:t>o</a:t>
            </a:r>
            <a:r>
              <a:rPr lang="tr-TR" sz="2400" dirty="0" smtClean="0"/>
              <a:t>kulda konuşulan dildeki sınırlılık.</a:t>
            </a:r>
            <a:endParaRPr lang="tr-TR" sz="2400" dirty="0"/>
          </a:p>
          <a:p>
            <a:pPr marL="0" indent="0">
              <a:buNone/>
            </a:pPr>
            <a:endParaRPr lang="tr-TR" sz="2400" dirty="0" smtClean="0"/>
          </a:p>
          <a:p>
            <a:r>
              <a:rPr lang="tr-TR" sz="2400" dirty="0" smtClean="0"/>
              <a:t>DSM 5’te bu yetersizliğin tanısının konulabilmesinin bireyin tıbbi, eğitimsel ve aile geçmişinin incelenmesini, test puanlarının değerlendirilmesini ve öğretmen gözlemlerini, ayrıca akademik müdahaleye tepki sonuçlarının dikkate alınmasıyla konulacağı belirtiliyor. </a:t>
            </a:r>
          </a:p>
          <a:p>
            <a:pPr>
              <a:buFont typeface="Arial" panose="020B0604020202020204" pitchFamily="34" charset="0"/>
              <a:buChar char="•"/>
            </a:pPr>
            <a:endParaRPr lang="tr-TR" sz="2400" dirty="0" smtClean="0"/>
          </a:p>
          <a:p>
            <a:pPr marL="0" indent="0">
              <a:buNone/>
            </a:pPr>
            <a:endParaRPr lang="tr-TR"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1602402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a:xfrm>
            <a:off x="2589212" y="1117600"/>
            <a:ext cx="8915400" cy="4793622"/>
          </a:xfrm>
        </p:spPr>
        <p:txBody>
          <a:bodyPr>
            <a:normAutofit/>
          </a:bodyPr>
          <a:lstStyle/>
          <a:p>
            <a:r>
              <a:rPr lang="tr-TR" sz="2400" dirty="0"/>
              <a:t>Öğrenme </a:t>
            </a:r>
            <a:r>
              <a:rPr lang="tr-TR" sz="2400" dirty="0" smtClean="0"/>
              <a:t>yetersizlikleri her </a:t>
            </a:r>
            <a:r>
              <a:rPr lang="tr-TR" sz="2400" dirty="0"/>
              <a:t>bireyde farklı şekilde ortaya çıkar. </a:t>
            </a:r>
          </a:p>
          <a:p>
            <a:r>
              <a:rPr lang="tr-TR" sz="2400" dirty="0"/>
              <a:t>Birkaç yetersizliğin bir arada görülmesi çok yaygın bir durumdur. </a:t>
            </a:r>
          </a:p>
          <a:p>
            <a:r>
              <a:rPr lang="tr-TR" sz="2400" dirty="0" smtClean="0"/>
              <a:t>Özel öğrenme güçlüğü olan çocuklar okul öncesi dönemde dikkatte, dilde ya da motor becerilerde sorun yaşarlar. </a:t>
            </a:r>
          </a:p>
          <a:p>
            <a:pPr marL="0" indent="0">
              <a:buNone/>
            </a:pPr>
            <a:r>
              <a:rPr lang="tr-TR" dirty="0"/>
              <a:t>	</a:t>
            </a:r>
          </a:p>
          <a:p>
            <a:r>
              <a:rPr lang="tr-TR" sz="2400" dirty="0" smtClean="0"/>
              <a:t>Bazı öğrenme güçlükleri akademik görevlerin başlamasıyla belirginleşir.  </a:t>
            </a:r>
          </a:p>
          <a:p>
            <a:endParaRPr lang="tr-TR" sz="2400" dirty="0"/>
          </a:p>
          <a:p>
            <a:r>
              <a:rPr lang="tr-TR" sz="2400" dirty="0" smtClean="0"/>
              <a:t>Ergenlik çağında ve yetişkinlikte okuma, yazılı anlatım ve matematik güçlükleri devam edebilir. </a:t>
            </a:r>
            <a:endParaRPr lang="tr-TR" sz="2400" dirty="0"/>
          </a:p>
          <a:p>
            <a:pPr marL="0" indent="0">
              <a:buNone/>
            </a:pPr>
            <a:endParaRPr lang="tr-TR" dirty="0" smtClean="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1639665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tr-TR" sz="2400" dirty="0" smtClean="0"/>
              <a:t>Okul çağı çocuklarda %5-15 oranında görülmektedir. Yetişkinler için bu oran yaklaşık %4’tür. </a:t>
            </a:r>
          </a:p>
          <a:p>
            <a:r>
              <a:rPr lang="tr-TR" sz="2400" dirty="0" smtClean="0"/>
              <a:t>En sık yaşanan güçlük okuma alanındadır. Özel öğrenme güçlüğü olanların yaklaşık %70-80’i okuma güçlüğü yaşamaktadır. </a:t>
            </a:r>
            <a:endParaRPr lang="en-US" sz="24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2248359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tr-TR" sz="2400" b="1" dirty="0" smtClean="0"/>
              <a:t>Farklı derecelerde yaşanmaktadır.</a:t>
            </a:r>
          </a:p>
          <a:p>
            <a:pPr marL="0" indent="0">
              <a:buNone/>
            </a:pPr>
            <a:endParaRPr lang="tr-TR" sz="2400" b="1" dirty="0"/>
          </a:p>
          <a:p>
            <a:r>
              <a:rPr lang="tr-TR" sz="2400" b="1" dirty="0" smtClean="0"/>
              <a:t>Hafif</a:t>
            </a:r>
            <a:r>
              <a:rPr lang="en-US" sz="2400" b="1" dirty="0" smtClean="0"/>
              <a:t>:</a:t>
            </a:r>
            <a:r>
              <a:rPr lang="en-US" sz="2400" dirty="0" smtClean="0"/>
              <a:t> </a:t>
            </a:r>
            <a:r>
              <a:rPr lang="tr-TR" sz="2400" dirty="0" smtClean="0"/>
              <a:t>Bir ya da iki akademik alanda güçlük ancak telafi edilebilir düzeyde. </a:t>
            </a:r>
          </a:p>
          <a:p>
            <a:r>
              <a:rPr lang="tr-TR" sz="2400" b="1" dirty="0" smtClean="0"/>
              <a:t>Orta</a:t>
            </a:r>
            <a:r>
              <a:rPr lang="en-US" sz="2400" b="1" dirty="0" smtClean="0"/>
              <a:t>:</a:t>
            </a:r>
            <a:r>
              <a:rPr lang="en-US" sz="2400" dirty="0" smtClean="0"/>
              <a:t> </a:t>
            </a:r>
            <a:r>
              <a:rPr lang="tr-TR" sz="2400" dirty="0" smtClean="0"/>
              <a:t>Öğrenmede özel eğitim ve destek hizmetleri gerektiren önemli güçlükler. </a:t>
            </a:r>
          </a:p>
          <a:p>
            <a:r>
              <a:rPr lang="tr-TR" sz="2400" b="1" dirty="0" smtClean="0"/>
              <a:t>Ağır</a:t>
            </a:r>
            <a:r>
              <a:rPr lang="en-US" sz="2400" b="1" dirty="0" smtClean="0"/>
              <a:t>:</a:t>
            </a:r>
            <a:r>
              <a:rPr lang="en-US" sz="2400" dirty="0" smtClean="0"/>
              <a:t> </a:t>
            </a:r>
            <a:r>
              <a:rPr lang="tr-TR" sz="2400" dirty="0" smtClean="0"/>
              <a:t>Öğrenmede birkaç akademik alanı etkileyen ve devam eden yoğun özel eğitimi gerektiren güçlüklerdir. </a:t>
            </a:r>
            <a:endParaRPr lang="en-US" sz="24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841375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a:xfrm>
            <a:off x="2589212" y="624110"/>
            <a:ext cx="8915400" cy="5287112"/>
          </a:xfrm>
        </p:spPr>
        <p:txBody>
          <a:bodyPr>
            <a:normAutofit/>
          </a:bodyPr>
          <a:lstStyle/>
          <a:p>
            <a:r>
              <a:rPr lang="tr-TR" dirty="0" smtClean="0"/>
              <a:t>APA (2012). </a:t>
            </a:r>
            <a:r>
              <a:rPr lang="en-US" i="1" dirty="0"/>
              <a:t>The Diagnostic and Statistical Manual of Mental Disorders (DSM–5</a:t>
            </a:r>
            <a:r>
              <a:rPr lang="en-US" i="1" dirty="0" smtClean="0"/>
              <a:t>)</a:t>
            </a:r>
            <a:r>
              <a:rPr lang="tr-TR" i="1" dirty="0" smtClean="0"/>
              <a:t>. </a:t>
            </a:r>
            <a:r>
              <a:rPr lang="tr-TR" dirty="0" smtClean="0"/>
              <a:t>5-09-2017 tarihinde </a:t>
            </a:r>
            <a:r>
              <a:rPr lang="en-US" dirty="0" smtClean="0">
                <a:hlinkClick r:id="rId2"/>
              </a:rPr>
              <a:t>https</a:t>
            </a:r>
            <a:r>
              <a:rPr lang="en-US" dirty="0">
                <a:hlinkClick r:id="rId2"/>
              </a:rPr>
              <a:t>://</a:t>
            </a:r>
            <a:r>
              <a:rPr lang="en-US" dirty="0" smtClean="0">
                <a:hlinkClick r:id="rId2"/>
              </a:rPr>
              <a:t>www.psychiatry.org/psychiatrists/practice/dsm/educational-resources/dsm-5-fact-sheets</a:t>
            </a:r>
            <a:r>
              <a:rPr lang="tr-TR" dirty="0" smtClean="0"/>
              <a:t> adresinden edinilmiştir. </a:t>
            </a:r>
            <a:endParaRPr lang="tr-TR" dirty="0" smtClean="0"/>
          </a:p>
          <a:p>
            <a:endParaRPr lang="tr-TR" dirty="0"/>
          </a:p>
          <a:p>
            <a:r>
              <a:rPr lang="tr-TR" dirty="0" smtClean="0"/>
              <a:t>MEB (2006). Özel Eğitim </a:t>
            </a:r>
            <a:r>
              <a:rPr lang="tr-TR" dirty="0"/>
              <a:t>Hizmetleri Yönetmeliği. https://orgm.meb.gov.tr/alt_sayfalar/mevzuat/Ozel_Egitim_Hizmetleri_Yonetmeligi_son.pdf</a:t>
            </a:r>
            <a:endParaRPr lang="tr-TR" dirty="0" smtClean="0"/>
          </a:p>
          <a:p>
            <a:pPr marL="0" indent="0">
              <a:buNone/>
            </a:pPr>
            <a:endParaRPr lang="en-US"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7256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09550"/>
            <a:ext cx="8911687" cy="1047750"/>
          </a:xfrm>
        </p:spPr>
        <p:txBody>
          <a:bodyPr>
            <a:normAutofit fontScale="90000"/>
          </a:bodyPr>
          <a:lstStyle/>
          <a:p>
            <a:pPr algn="ctr"/>
            <a:r>
              <a:rPr lang="tr-TR" dirty="0" smtClean="0"/>
              <a:t>Vaka Örneği </a:t>
            </a:r>
            <a:br>
              <a:rPr lang="tr-TR" dirty="0" smtClean="0"/>
            </a:br>
            <a:r>
              <a:rPr lang="tr-TR" dirty="0" smtClean="0"/>
              <a:t>(Ali)</a:t>
            </a:r>
            <a:endParaRPr lang="en-US" dirty="0"/>
          </a:p>
        </p:txBody>
      </p:sp>
      <p:sp>
        <p:nvSpPr>
          <p:cNvPr id="3" name="İçerik Yer Tutucusu 2"/>
          <p:cNvSpPr>
            <a:spLocks noGrp="1"/>
          </p:cNvSpPr>
          <p:nvPr>
            <p:ph idx="1"/>
          </p:nvPr>
        </p:nvSpPr>
        <p:spPr>
          <a:xfrm>
            <a:off x="2589212" y="1257300"/>
            <a:ext cx="8915400" cy="5245100"/>
          </a:xfrm>
        </p:spPr>
        <p:txBody>
          <a:bodyPr>
            <a:normAutofit/>
          </a:bodyPr>
          <a:lstStyle/>
          <a:p>
            <a:r>
              <a:rPr lang="tr-TR" sz="2400" dirty="0" smtClean="0"/>
              <a:t>5. sınıf öğrencisi.</a:t>
            </a:r>
          </a:p>
          <a:p>
            <a:r>
              <a:rPr lang="tr-TR" sz="2400" dirty="0" smtClean="0"/>
              <a:t>IQ puanı 135.</a:t>
            </a:r>
          </a:p>
          <a:p>
            <a:r>
              <a:rPr lang="tr-TR" sz="2400" dirty="0" smtClean="0"/>
              <a:t>Okuma sorunu yok.</a:t>
            </a:r>
          </a:p>
          <a:p>
            <a:r>
              <a:rPr lang="tr-TR" sz="2400" dirty="0" smtClean="0"/>
              <a:t>Hecelemede sorunları var.</a:t>
            </a:r>
            <a:endParaRPr lang="tr-TR" sz="2400" dirty="0"/>
          </a:p>
          <a:p>
            <a:r>
              <a:rPr lang="tr-TR" sz="2400" dirty="0" smtClean="0"/>
              <a:t>El yazısında da problemleri var. </a:t>
            </a:r>
          </a:p>
          <a:p>
            <a:r>
              <a:rPr lang="tr-TR" sz="2400" dirty="0" smtClean="0"/>
              <a:t>İlgisini </a:t>
            </a:r>
            <a:r>
              <a:rPr lang="tr-TR" sz="2400" dirty="0"/>
              <a:t>çeken konularda çok detaylı olarak konuşabilmesine </a:t>
            </a:r>
            <a:r>
              <a:rPr lang="tr-TR" sz="2400" dirty="0" smtClean="0"/>
              <a:t>rağmen bunları yazılı olarak aktarması istendiğinde çok zorlanıyor. </a:t>
            </a:r>
          </a:p>
          <a:p>
            <a:r>
              <a:rPr lang="tr-TR" sz="2400" dirty="0" smtClean="0"/>
              <a:t>Başarısız olduğunda da, maskaralık yaparak sınıfın dikkatini dağıtıyor. </a:t>
            </a:r>
          </a:p>
          <a:p>
            <a:r>
              <a:rPr lang="tr-TR" sz="2400" dirty="0" smtClean="0"/>
              <a:t>Problem davranışları da onun sınıfta izole edilmesine yol açıyor. </a:t>
            </a:r>
            <a:endParaRPr lang="tr-TR" sz="2400" dirty="0"/>
          </a:p>
          <a:p>
            <a:endParaRPr lang="en-US"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27460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342900"/>
            <a:ext cx="8911687" cy="1562100"/>
          </a:xfrm>
        </p:spPr>
        <p:txBody>
          <a:bodyPr>
            <a:normAutofit/>
          </a:bodyPr>
          <a:lstStyle/>
          <a:p>
            <a:pPr algn="ctr"/>
            <a:r>
              <a:rPr lang="tr-TR" sz="3200" dirty="0" smtClean="0"/>
              <a:t>Vaka Örneği</a:t>
            </a:r>
            <a:br>
              <a:rPr lang="tr-TR" sz="3200" dirty="0" smtClean="0"/>
            </a:br>
            <a:r>
              <a:rPr lang="tr-TR" sz="3200" dirty="0" smtClean="0"/>
              <a:t>(Emre)</a:t>
            </a:r>
            <a:endParaRPr lang="en-US" sz="3200" dirty="0"/>
          </a:p>
        </p:txBody>
      </p:sp>
      <p:sp>
        <p:nvSpPr>
          <p:cNvPr id="3" name="İçerik Yer Tutucusu 2"/>
          <p:cNvSpPr>
            <a:spLocks noGrp="1"/>
          </p:cNvSpPr>
          <p:nvPr>
            <p:ph idx="1"/>
          </p:nvPr>
        </p:nvSpPr>
        <p:spPr>
          <a:xfrm>
            <a:off x="2589212" y="1582056"/>
            <a:ext cx="8915400" cy="4329165"/>
          </a:xfrm>
        </p:spPr>
        <p:txBody>
          <a:bodyPr>
            <a:normAutofit/>
          </a:bodyPr>
          <a:lstStyle/>
          <a:p>
            <a:r>
              <a:rPr lang="tr-TR" sz="2400" dirty="0" smtClean="0"/>
              <a:t>Emre normal zekaya sahip.</a:t>
            </a:r>
          </a:p>
          <a:p>
            <a:r>
              <a:rPr lang="tr-TR" sz="2400" dirty="0" smtClean="0"/>
              <a:t>Okumada, hecelemede ve yazmada ciddi problemleri var. </a:t>
            </a:r>
          </a:p>
          <a:p>
            <a:r>
              <a:rPr lang="tr-TR" sz="2400" dirty="0" smtClean="0"/>
              <a:t>Düşüncelerini organize etmede zorlanıyor.</a:t>
            </a:r>
          </a:p>
          <a:p>
            <a:r>
              <a:rPr lang="tr-TR" sz="2400" dirty="0" smtClean="0"/>
              <a:t>Dikkati kolay dağılıyor.</a:t>
            </a:r>
          </a:p>
          <a:p>
            <a:r>
              <a:rPr lang="tr-TR" sz="2400" dirty="0" smtClean="0"/>
              <a:t>Metin okuma düzeyine geçememiş.</a:t>
            </a:r>
          </a:p>
          <a:p>
            <a:r>
              <a:rPr lang="tr-TR" sz="2400" dirty="0" smtClean="0"/>
              <a:t>Sanata yeteneği var, bu konuda çok yaratıcı ve ilgili.</a:t>
            </a:r>
            <a:endParaRPr lang="en-US" sz="24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3228902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Özel Öğrenme Güçlüğü</a:t>
            </a:r>
            <a:endParaRPr lang="en-US" b="1" dirty="0"/>
          </a:p>
        </p:txBody>
      </p:sp>
      <p:sp>
        <p:nvSpPr>
          <p:cNvPr id="3" name="İçerik Yer Tutucusu 2"/>
          <p:cNvSpPr>
            <a:spLocks noGrp="1"/>
          </p:cNvSpPr>
          <p:nvPr>
            <p:ph idx="1"/>
          </p:nvPr>
        </p:nvSpPr>
        <p:spPr>
          <a:xfrm>
            <a:off x="2589211" y="1379621"/>
            <a:ext cx="9428617" cy="4531601"/>
          </a:xfrm>
        </p:spPr>
        <p:txBody>
          <a:bodyPr>
            <a:normAutofit/>
          </a:bodyPr>
          <a:lstStyle/>
          <a:p>
            <a:r>
              <a:rPr lang="tr-TR" sz="2800" dirty="0" smtClean="0"/>
              <a:t>Özel Eğitim Hizmetleri Yönetmeliğinde şu şekilde tanımlanmış: «Özel </a:t>
            </a:r>
            <a:r>
              <a:rPr lang="tr-TR" sz="2800" dirty="0"/>
              <a:t>öğrenme güçlüğü olan birey: Dili yazılı ya da sözlü anlamak ve kullanabilmek için gerekli olan bilgi alma süreçlerinin birinde veya birkaçında ortaya çıkan ve dinleme, konuşma, okuma, yazma, heceleme, dikkat yoğunlaştırma ya da matematiksel işlemleri yapma güçlüğü nedeniyle özel eğitim ve destek eğitim hizmetine ihtiyacı olan bireyi</a:t>
            </a:r>
            <a:r>
              <a:rPr lang="tr-TR" sz="2800" dirty="0" smtClean="0"/>
              <a:t>, ….» (MEB, 2006). </a:t>
            </a:r>
          </a:p>
          <a:p>
            <a:pPr marL="0" indent="0">
              <a:buNone/>
            </a:pPr>
            <a:endParaRPr lang="en-US"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922151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endParaRPr lang="tr-TR" b="1" dirty="0" smtClean="0"/>
          </a:p>
          <a:p>
            <a:pPr marL="0" indent="0">
              <a:buNone/>
            </a:pPr>
            <a:r>
              <a:rPr lang="tr-TR" sz="2800" b="1" dirty="0" smtClean="0"/>
              <a:t>DSM 5’e göre nedir?</a:t>
            </a:r>
            <a:endParaRPr lang="tr-TR" sz="2800" b="1" dirty="0"/>
          </a:p>
          <a:p>
            <a:r>
              <a:rPr lang="tr-TR" sz="2800" dirty="0" smtClean="0"/>
              <a:t>Özel öğrenme bozukluğu okul çağlarıyla başlayan ve </a:t>
            </a:r>
            <a:r>
              <a:rPr lang="tr-TR" sz="2800" b="1" dirty="0" smtClean="0"/>
              <a:t>okuma, yazılı anlatım </a:t>
            </a:r>
            <a:r>
              <a:rPr lang="tr-TR" sz="2800" dirty="0" smtClean="0"/>
              <a:t>ve </a:t>
            </a:r>
            <a:r>
              <a:rPr lang="tr-TR" sz="2800" b="1" dirty="0" smtClean="0"/>
              <a:t>matematik </a:t>
            </a:r>
            <a:r>
              <a:rPr lang="tr-TR" sz="2800" dirty="0" smtClean="0"/>
              <a:t>problemleriyle kendini gösteren gelişimsel bir bozukluktur. </a:t>
            </a:r>
          </a:p>
          <a:p>
            <a:endParaRPr lang="tr-TR" dirty="0" smtClean="0"/>
          </a:p>
          <a:p>
            <a:pPr marL="0" indent="0">
              <a:buNone/>
            </a:pPr>
            <a:r>
              <a:rPr lang="tr-TR" dirty="0"/>
              <a:t>Zihinsel Bozuklukların Tanısal ve </a:t>
            </a:r>
            <a:r>
              <a:rPr lang="tr-TR" dirty="0" err="1"/>
              <a:t>Sayımsal</a:t>
            </a:r>
            <a:r>
              <a:rPr lang="tr-TR" dirty="0"/>
              <a:t> El Kitabı 5</a:t>
            </a:r>
            <a:r>
              <a:rPr lang="tr-TR" dirty="0" smtClean="0"/>
              <a:t> </a:t>
            </a:r>
            <a:r>
              <a:rPr lang="tr-TR" dirty="0"/>
              <a:t>(DSM </a:t>
            </a:r>
            <a:r>
              <a:rPr lang="tr-TR" dirty="0" smtClean="0"/>
              <a:t>5-Diagnostic </a:t>
            </a:r>
            <a:r>
              <a:rPr lang="tr-TR" dirty="0" err="1"/>
              <a:t>and</a:t>
            </a:r>
            <a:r>
              <a:rPr lang="tr-TR" dirty="0"/>
              <a:t> Statistical Manual of </a:t>
            </a:r>
            <a:r>
              <a:rPr lang="tr-TR" dirty="0" err="1"/>
              <a:t>Mental</a:t>
            </a:r>
            <a:r>
              <a:rPr lang="tr-TR" dirty="0"/>
              <a:t> </a:t>
            </a:r>
            <a:r>
              <a:rPr lang="tr-TR" dirty="0" err="1"/>
              <a:t>Disorders</a:t>
            </a:r>
            <a:r>
              <a:rPr lang="tr-TR" dirty="0"/>
              <a:t>) </a:t>
            </a:r>
            <a:endParaRPr lang="tr-TR" dirty="0" smtClean="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4074002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tr-TR" sz="3200" dirty="0" smtClean="0"/>
              <a:t>DSM 5’te 3 özel öğrenme yetersizliğinden söz edilir:</a:t>
            </a:r>
          </a:p>
          <a:p>
            <a:pPr marL="0" indent="0">
              <a:buNone/>
            </a:pPr>
            <a:r>
              <a:rPr lang="tr-TR" sz="3200" dirty="0"/>
              <a:t>	</a:t>
            </a:r>
            <a:r>
              <a:rPr lang="tr-TR" sz="3200" dirty="0" smtClean="0"/>
              <a:t>1. Okuma yetersizliği,</a:t>
            </a:r>
          </a:p>
          <a:p>
            <a:pPr marL="0" indent="0">
              <a:buNone/>
            </a:pPr>
            <a:r>
              <a:rPr lang="tr-TR" sz="3200" dirty="0"/>
              <a:t>	</a:t>
            </a:r>
            <a:r>
              <a:rPr lang="tr-TR" sz="3200" dirty="0" smtClean="0"/>
              <a:t>2. Yazılı anlatım yetersizliği,</a:t>
            </a:r>
          </a:p>
          <a:p>
            <a:pPr marL="0" indent="0">
              <a:buNone/>
            </a:pPr>
            <a:r>
              <a:rPr lang="tr-TR" sz="3200" dirty="0"/>
              <a:t>	</a:t>
            </a:r>
            <a:r>
              <a:rPr lang="tr-TR" sz="3200" dirty="0" smtClean="0"/>
              <a:t>3. Matematik yetersizliği</a:t>
            </a:r>
            <a:endParaRPr lang="en-US" sz="32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3149273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ctr"/>
            <a:r>
              <a:rPr lang="tr-TR" sz="2800" dirty="0"/>
              <a:t>Okuma </a:t>
            </a:r>
            <a:r>
              <a:rPr lang="tr-TR" sz="2800" dirty="0" smtClean="0"/>
              <a:t>Yetersizlikleri</a:t>
            </a:r>
          </a:p>
          <a:p>
            <a:pPr algn="just">
              <a:buFont typeface="Arial" panose="020B0604020202020204" pitchFamily="34" charset="0"/>
              <a:buChar char="•"/>
            </a:pPr>
            <a:r>
              <a:rPr lang="tr-TR" sz="2800" dirty="0" smtClean="0"/>
              <a:t>Sözcük okuma güçlüğü</a:t>
            </a:r>
            <a:endParaRPr lang="tr-TR" sz="2800" dirty="0"/>
          </a:p>
          <a:p>
            <a:pPr>
              <a:buFont typeface="Arial" panose="020B0604020202020204" pitchFamily="34" charset="0"/>
              <a:buChar char="•"/>
            </a:pPr>
            <a:r>
              <a:rPr lang="tr-TR" sz="2800" dirty="0"/>
              <a:t>Okuma akıcılığındaki sorunlar (doğruluk, otomatiklik/hız, prozodi)</a:t>
            </a:r>
          </a:p>
          <a:p>
            <a:pPr>
              <a:buFont typeface="Arial" panose="020B0604020202020204" pitchFamily="34" charset="0"/>
              <a:buChar char="•"/>
            </a:pPr>
            <a:r>
              <a:rPr lang="tr-TR" sz="2800" dirty="0"/>
              <a:t>Okuduğunu anlama sorunları</a:t>
            </a:r>
          </a:p>
          <a:p>
            <a:pPr marL="0" indent="0">
              <a:buNone/>
            </a:pPr>
            <a:endParaRPr lang="en-US"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37333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ctr"/>
            <a:r>
              <a:rPr lang="tr-TR" sz="2800" dirty="0"/>
              <a:t>Yazılı Anlatım Yetersizlikleri</a:t>
            </a:r>
          </a:p>
          <a:p>
            <a:pPr>
              <a:buFont typeface="Arial" panose="020B0604020202020204" pitchFamily="34" charset="0"/>
              <a:buChar char="•"/>
            </a:pPr>
            <a:r>
              <a:rPr lang="tr-TR" sz="2800" dirty="0"/>
              <a:t>Hecelemedeki sorunlar</a:t>
            </a:r>
          </a:p>
          <a:p>
            <a:pPr>
              <a:buFont typeface="Arial" panose="020B0604020202020204" pitchFamily="34" charset="0"/>
              <a:buChar char="•"/>
            </a:pPr>
            <a:r>
              <a:rPr lang="tr-TR" sz="2800" dirty="0"/>
              <a:t>Gramer  kurallarına uymadaki ve noktalama işaretlerini kullanmadaki sorunlar</a:t>
            </a:r>
          </a:p>
          <a:p>
            <a:pPr>
              <a:buFont typeface="Arial" panose="020B0604020202020204" pitchFamily="34" charset="0"/>
              <a:buChar char="•"/>
            </a:pPr>
            <a:r>
              <a:rPr lang="tr-TR" sz="2800" dirty="0"/>
              <a:t>El yazısı </a:t>
            </a:r>
            <a:r>
              <a:rPr lang="tr-TR" sz="2800" dirty="0" err="1"/>
              <a:t>okunaklılığındaki</a:t>
            </a:r>
            <a:r>
              <a:rPr lang="tr-TR" sz="2800" dirty="0"/>
              <a:t> sorunlar</a:t>
            </a:r>
          </a:p>
          <a:p>
            <a:pPr>
              <a:buFont typeface="Arial" panose="020B0604020202020204" pitchFamily="34" charset="0"/>
              <a:buChar char="•"/>
            </a:pPr>
            <a:r>
              <a:rPr lang="tr-TR" sz="2800" dirty="0"/>
              <a:t>Yazılı anlatımın organizasyonundaki sorunlar</a:t>
            </a:r>
          </a:p>
          <a:p>
            <a:endParaRPr lang="en-US"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1009855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algn="ctr"/>
            <a:r>
              <a:rPr lang="tr-TR" sz="2800" dirty="0"/>
              <a:t>Matematik Yetersizlikleri</a:t>
            </a:r>
          </a:p>
          <a:p>
            <a:pPr marL="457200" indent="-457200">
              <a:buFont typeface="Arial" panose="020B0604020202020204" pitchFamily="34" charset="0"/>
              <a:buChar char="•"/>
            </a:pPr>
            <a:r>
              <a:rPr lang="tr-TR" sz="2800" dirty="0"/>
              <a:t>Sayı kavramının </a:t>
            </a:r>
            <a:r>
              <a:rPr lang="tr-TR" sz="2800" dirty="0" smtClean="0"/>
              <a:t>kazanılmasındaki sorunlar </a:t>
            </a:r>
            <a:endParaRPr lang="tr-TR" sz="2800" dirty="0"/>
          </a:p>
          <a:p>
            <a:pPr marL="457200" indent="-457200">
              <a:buFont typeface="Arial" panose="020B0604020202020204" pitchFamily="34" charset="0"/>
              <a:buChar char="•"/>
            </a:pPr>
            <a:r>
              <a:rPr lang="tr-TR" sz="2800" dirty="0"/>
              <a:t>Aritmetik kavramlarının ezberlenmesindeki sorunlar</a:t>
            </a:r>
          </a:p>
          <a:p>
            <a:pPr marL="457200" indent="-457200">
              <a:buFont typeface="Arial" panose="020B0604020202020204" pitchFamily="34" charset="0"/>
              <a:buChar char="•"/>
            </a:pPr>
            <a:r>
              <a:rPr lang="tr-TR" sz="2800" dirty="0"/>
              <a:t>Doğru veya akıcı işlem yapmadaki sorunlar</a:t>
            </a:r>
          </a:p>
          <a:p>
            <a:pPr marL="457200" indent="-457200">
              <a:buFont typeface="Arial" panose="020B0604020202020204" pitchFamily="34" charset="0"/>
              <a:buChar char="•"/>
            </a:pPr>
            <a:r>
              <a:rPr lang="tr-TR" sz="2800" dirty="0"/>
              <a:t>Doğru matematik akıl yürütme </a:t>
            </a:r>
            <a:r>
              <a:rPr lang="tr-TR" sz="2800" dirty="0" smtClean="0"/>
              <a:t>sorunları (ör., matematik kavramlarını uygulama ya da problem çözme problemleri)</a:t>
            </a:r>
          </a:p>
          <a:p>
            <a:pPr marL="457200" indent="-457200">
              <a:buFont typeface="Arial" panose="020B0604020202020204" pitchFamily="34" charset="0"/>
              <a:buChar char="•"/>
            </a:pPr>
            <a:endParaRPr lang="tr-TR" sz="2800" dirty="0"/>
          </a:p>
        </p:txBody>
      </p:sp>
      <p:sp>
        <p:nvSpPr>
          <p:cNvPr id="4" name="Altbilgi Yer Tutucusu 3"/>
          <p:cNvSpPr>
            <a:spLocks noGrp="1"/>
          </p:cNvSpPr>
          <p:nvPr>
            <p:ph type="ftr" sz="quarter" idx="11"/>
          </p:nvPr>
        </p:nvSpPr>
        <p:spPr/>
        <p:txBody>
          <a:bodyPr/>
          <a:lstStyle/>
          <a:p>
            <a:r>
              <a:rPr lang="en-US" smtClean="0"/>
              <a:t>Hazırlayan: Prof. Dr. Berrin Baydık</a:t>
            </a:r>
            <a:endParaRPr lang="en-US"/>
          </a:p>
        </p:txBody>
      </p:sp>
    </p:spTree>
    <p:extLst>
      <p:ext uri="{BB962C8B-B14F-4D97-AF65-F5344CB8AC3E}">
        <p14:creationId xmlns:p14="http://schemas.microsoft.com/office/powerpoint/2010/main" val="9728791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676</Words>
  <Application>Microsoft Office PowerPoint</Application>
  <PresentationFormat>Geniş ekran</PresentationFormat>
  <Paragraphs>82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1. Hafta-Öğrenme ve okuma güçlüğünün tanımı</vt:lpstr>
      <vt:lpstr>Vaka Örneği  (Ali)</vt:lpstr>
      <vt:lpstr>Vaka Örneği (Emre)</vt:lpstr>
      <vt:lpstr>Özel Öğrenme Güçlüğü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Hafta-Öğrenme ve okuma güçlüğünün tanımı</dc:title>
  <dc:creator>HAKEM</dc:creator>
  <cp:lastModifiedBy>HAKEM</cp:lastModifiedBy>
  <cp:revision>4</cp:revision>
  <dcterms:created xsi:type="dcterms:W3CDTF">2019-12-11T02:41:01Z</dcterms:created>
  <dcterms:modified xsi:type="dcterms:W3CDTF">2019-12-13T14:28:57Z</dcterms:modified>
</cp:coreProperties>
</file>