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6" r:id="rId2"/>
    <p:sldId id="345" r:id="rId3"/>
    <p:sldId id="344" r:id="rId4"/>
    <p:sldId id="325" r:id="rId5"/>
    <p:sldId id="327" r:id="rId6"/>
    <p:sldId id="337" r:id="rId7"/>
    <p:sldId id="339" r:id="rId8"/>
    <p:sldId id="340" r:id="rId9"/>
    <p:sldId id="302" r:id="rId10"/>
    <p:sldId id="306" r:id="rId11"/>
    <p:sldId id="313" r:id="rId12"/>
    <p:sldId id="316" r:id="rId13"/>
    <p:sldId id="319" r:id="rId14"/>
    <p:sldId id="347" r:id="rId15"/>
    <p:sldId id="348" r:id="rId16"/>
    <p:sldId id="35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5" autoAdjust="0"/>
    <p:restoredTop sz="94660"/>
  </p:normalViewPr>
  <p:slideViewPr>
    <p:cSldViewPr>
      <p:cViewPr varScale="1">
        <p:scale>
          <a:sx n="53" d="100"/>
          <a:sy n="53" d="100"/>
        </p:scale>
        <p:origin x="66" y="3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BCD885-B589-4754-A7F6-2D25E0536AB9}"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47530F-C486-4C37-92B0-167E9A876748}" type="slidenum">
              <a:rPr lang="tr-TR" smtClean="0"/>
              <a:pPr/>
              <a:t>‹#›</a:t>
            </a:fld>
            <a:endParaRPr lang="tr-TR"/>
          </a:p>
        </p:txBody>
      </p:sp>
    </p:spTree>
    <p:extLst>
      <p:ext uri="{BB962C8B-B14F-4D97-AF65-F5344CB8AC3E}">
        <p14:creationId xmlns:p14="http://schemas.microsoft.com/office/powerpoint/2010/main" val="1978557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a:t>
            </a:fld>
            <a:endParaRPr lang="tr-TR"/>
          </a:p>
        </p:txBody>
      </p:sp>
    </p:spTree>
    <p:extLst>
      <p:ext uri="{BB962C8B-B14F-4D97-AF65-F5344CB8AC3E}">
        <p14:creationId xmlns:p14="http://schemas.microsoft.com/office/powerpoint/2010/main" val="34882637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10</a:t>
            </a:fld>
            <a:endParaRPr lang="tr-TR"/>
          </a:p>
        </p:txBody>
      </p:sp>
    </p:spTree>
    <p:extLst>
      <p:ext uri="{BB962C8B-B14F-4D97-AF65-F5344CB8AC3E}">
        <p14:creationId xmlns:p14="http://schemas.microsoft.com/office/powerpoint/2010/main" val="1680042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11</a:t>
            </a:fld>
            <a:endParaRPr lang="tr-TR"/>
          </a:p>
        </p:txBody>
      </p:sp>
    </p:spTree>
    <p:extLst>
      <p:ext uri="{BB962C8B-B14F-4D97-AF65-F5344CB8AC3E}">
        <p14:creationId xmlns:p14="http://schemas.microsoft.com/office/powerpoint/2010/main" val="25900886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12</a:t>
            </a:fld>
            <a:endParaRPr lang="tr-TR"/>
          </a:p>
        </p:txBody>
      </p:sp>
    </p:spTree>
    <p:extLst>
      <p:ext uri="{BB962C8B-B14F-4D97-AF65-F5344CB8AC3E}">
        <p14:creationId xmlns:p14="http://schemas.microsoft.com/office/powerpoint/2010/main" val="2815313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13</a:t>
            </a:fld>
            <a:endParaRPr lang="tr-TR"/>
          </a:p>
        </p:txBody>
      </p:sp>
    </p:spTree>
    <p:extLst>
      <p:ext uri="{BB962C8B-B14F-4D97-AF65-F5344CB8AC3E}">
        <p14:creationId xmlns:p14="http://schemas.microsoft.com/office/powerpoint/2010/main" val="13302488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14</a:t>
            </a:fld>
            <a:endParaRPr lang="tr-TR"/>
          </a:p>
        </p:txBody>
      </p:sp>
    </p:spTree>
    <p:extLst>
      <p:ext uri="{BB962C8B-B14F-4D97-AF65-F5344CB8AC3E}">
        <p14:creationId xmlns:p14="http://schemas.microsoft.com/office/powerpoint/2010/main" val="3928702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15</a:t>
            </a:fld>
            <a:endParaRPr lang="tr-TR"/>
          </a:p>
        </p:txBody>
      </p:sp>
    </p:spTree>
    <p:extLst>
      <p:ext uri="{BB962C8B-B14F-4D97-AF65-F5344CB8AC3E}">
        <p14:creationId xmlns:p14="http://schemas.microsoft.com/office/powerpoint/2010/main" val="3391106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smtClean="0"/>
          </a:p>
        </p:txBody>
      </p:sp>
      <p:sp>
        <p:nvSpPr>
          <p:cNvPr id="2150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fld id="{D8E56FFF-B7D0-4E0E-B9B9-7F749331BECA}" type="slidenum">
              <a:rPr lang="tr-TR" sz="1200" smtClean="0"/>
              <a:pPr/>
              <a:t>16</a:t>
            </a:fld>
            <a:endParaRPr lang="tr-TR" sz="1200" smtClean="0"/>
          </a:p>
        </p:txBody>
      </p:sp>
    </p:spTree>
    <p:extLst>
      <p:ext uri="{BB962C8B-B14F-4D97-AF65-F5344CB8AC3E}">
        <p14:creationId xmlns:p14="http://schemas.microsoft.com/office/powerpoint/2010/main" val="1625978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2</a:t>
            </a:fld>
            <a:endParaRPr lang="tr-TR"/>
          </a:p>
        </p:txBody>
      </p:sp>
    </p:spTree>
    <p:extLst>
      <p:ext uri="{BB962C8B-B14F-4D97-AF65-F5344CB8AC3E}">
        <p14:creationId xmlns:p14="http://schemas.microsoft.com/office/powerpoint/2010/main" val="541803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3</a:t>
            </a:fld>
            <a:endParaRPr lang="tr-TR"/>
          </a:p>
        </p:txBody>
      </p:sp>
    </p:spTree>
    <p:extLst>
      <p:ext uri="{BB962C8B-B14F-4D97-AF65-F5344CB8AC3E}">
        <p14:creationId xmlns:p14="http://schemas.microsoft.com/office/powerpoint/2010/main" val="2718811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4</a:t>
            </a:fld>
            <a:endParaRPr lang="tr-TR"/>
          </a:p>
        </p:txBody>
      </p:sp>
    </p:spTree>
    <p:extLst>
      <p:ext uri="{BB962C8B-B14F-4D97-AF65-F5344CB8AC3E}">
        <p14:creationId xmlns:p14="http://schemas.microsoft.com/office/powerpoint/2010/main" val="311279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5</a:t>
            </a:fld>
            <a:endParaRPr lang="tr-TR"/>
          </a:p>
        </p:txBody>
      </p:sp>
    </p:spTree>
    <p:extLst>
      <p:ext uri="{BB962C8B-B14F-4D97-AF65-F5344CB8AC3E}">
        <p14:creationId xmlns:p14="http://schemas.microsoft.com/office/powerpoint/2010/main" val="1267497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6</a:t>
            </a:fld>
            <a:endParaRPr lang="tr-TR"/>
          </a:p>
        </p:txBody>
      </p:sp>
    </p:spTree>
    <p:extLst>
      <p:ext uri="{BB962C8B-B14F-4D97-AF65-F5344CB8AC3E}">
        <p14:creationId xmlns:p14="http://schemas.microsoft.com/office/powerpoint/2010/main" val="2498706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7</a:t>
            </a:fld>
            <a:endParaRPr lang="tr-TR"/>
          </a:p>
        </p:txBody>
      </p:sp>
    </p:spTree>
    <p:extLst>
      <p:ext uri="{BB962C8B-B14F-4D97-AF65-F5344CB8AC3E}">
        <p14:creationId xmlns:p14="http://schemas.microsoft.com/office/powerpoint/2010/main" val="2829885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8</a:t>
            </a:fld>
            <a:endParaRPr lang="tr-TR"/>
          </a:p>
        </p:txBody>
      </p:sp>
    </p:spTree>
    <p:extLst>
      <p:ext uri="{BB962C8B-B14F-4D97-AF65-F5344CB8AC3E}">
        <p14:creationId xmlns:p14="http://schemas.microsoft.com/office/powerpoint/2010/main" val="443928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447530F-C486-4C37-92B0-167E9A876748}" type="slidenum">
              <a:rPr lang="tr-TR" smtClean="0"/>
              <a:pPr/>
              <a:t>9</a:t>
            </a:fld>
            <a:endParaRPr lang="tr-TR"/>
          </a:p>
        </p:txBody>
      </p:sp>
    </p:spTree>
    <p:extLst>
      <p:ext uri="{BB962C8B-B14F-4D97-AF65-F5344CB8AC3E}">
        <p14:creationId xmlns:p14="http://schemas.microsoft.com/office/powerpoint/2010/main" val="3175289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FAB9FF05-377C-479F-A8BC-5D3BF335F4B9}" type="datetime1">
              <a:rPr lang="tr-TR" smtClean="0"/>
              <a:t>10.8.2017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r>
              <a:rPr lang="tr-TR" smtClean="0"/>
              <a:t>Prof. Dr. Fehmi TUNCEL</a:t>
            </a:r>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ABD2C74-9A9F-4A35-8675-54D6C5FBFEC5}"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B17C324-230D-4419-B9B6-48CCCA981DEA}" type="datetime1">
              <a:rPr lang="tr-TR" smtClean="0"/>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ED48745C-445C-4C3F-A3E0-01509447CCCE}" type="datetime1">
              <a:rPr lang="tr-TR" smtClean="0"/>
              <a:t>10.8.2017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EF7095E1-B660-4472-914D-2A365F3D1B6A}" type="datetime1">
              <a:rPr lang="tr-TR" smtClean="0"/>
              <a:t>10.8.2017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r>
              <a:rPr lang="tr-TR" smtClean="0"/>
              <a:t>Prof. Dr. Fehmi TUNCEL</a:t>
            </a:r>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4FC27353-760A-4DA6-9784-970C6C7144B4}" type="datetime1">
              <a:rPr lang="tr-TR" smtClean="0"/>
              <a:t>10.8.2017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r>
              <a:rPr lang="tr-TR" smtClean="0"/>
              <a:t>Prof. Dr. Fehmi TUNCEL</a:t>
            </a:r>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7B86264E-D198-489B-8F41-E38A041FC7C5}" type="datetime1">
              <a:rPr lang="tr-TR" smtClean="0"/>
              <a:t>10.8.2017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r>
              <a:rPr lang="tr-TR" smtClean="0"/>
              <a:t>Prof. Dr. Fehmi TUNCEL</a:t>
            </a:r>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C63E502F-8631-4E68-B8EE-76BCBD009637}" type="datetime1">
              <a:rPr lang="tr-TR" smtClean="0"/>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3EB7A80C-61A0-4223-9D50-A5F620D71CED}" type="datetime1">
              <a:rPr lang="tr-TR" smtClean="0"/>
              <a:t>10.8.2017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AE672274-88EE-4798-9F45-6E994EE2E4F0}" type="datetime1">
              <a:rPr lang="tr-TR" smtClean="0"/>
              <a:t>10.8.2017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ECD0E1C2-CC00-4C0A-818B-5A670B8BB394}" type="datetime1">
              <a:rPr lang="tr-TR" smtClean="0"/>
              <a:t>10.8.2017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r>
              <a:rPr lang="tr-TR" smtClean="0"/>
              <a:t>Prof. Dr. Fehmi TUNCEL</a:t>
            </a:r>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4E0497EE-B82E-476E-A338-72C9203F2CD6}" type="datetime1">
              <a:rPr lang="tr-TR" smtClean="0"/>
              <a:t>10.8.2017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tr-TR" smtClean="0"/>
              <a:t>Prof. Dr. Fehmi TUNCEL</a:t>
            </a:r>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b="1" dirty="0">
                <a:solidFill>
                  <a:srgbClr val="002060"/>
                </a:solidFill>
              </a:rPr>
              <a:t>İdealizm</a:t>
            </a:r>
            <a:br>
              <a:rPr lang="tr-TR" b="1" dirty="0">
                <a:solidFill>
                  <a:srgbClr val="002060"/>
                </a:solidFill>
              </a:rPr>
            </a:br>
            <a:r>
              <a:rPr lang="tr-TR" b="1" dirty="0">
                <a:solidFill>
                  <a:srgbClr val="002060"/>
                </a:solidFill>
              </a:rPr>
              <a:t>(Eğitime Uygulandığında)</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b="1" dirty="0" smtClean="0">
                <a:solidFill>
                  <a:schemeClr val="accent2"/>
                </a:solidFill>
              </a:rPr>
              <a:t>PROGRAM (MÜFREDAT), </a:t>
            </a:r>
          </a:p>
          <a:p>
            <a:pPr algn="ctr">
              <a:buNone/>
            </a:pPr>
            <a:r>
              <a:rPr lang="tr-TR" b="1" dirty="0" smtClean="0">
                <a:solidFill>
                  <a:schemeClr val="accent2"/>
                </a:solidFill>
              </a:rPr>
              <a:t>İDEALLER ÇEVRESİNDE </a:t>
            </a:r>
          </a:p>
          <a:p>
            <a:pPr algn="ctr">
              <a:buNone/>
            </a:pPr>
            <a:r>
              <a:rPr lang="tr-TR" b="1" dirty="0" smtClean="0">
                <a:solidFill>
                  <a:schemeClr val="accent2"/>
                </a:solidFill>
              </a:rPr>
              <a:t>OLUŞUR. </a:t>
            </a:r>
            <a:r>
              <a:rPr lang="tr-TR" dirty="0" smtClean="0"/>
              <a:t> </a:t>
            </a:r>
          </a:p>
        </p:txBody>
      </p:sp>
      <p:sp>
        <p:nvSpPr>
          <p:cNvPr id="4" name="Veri Yer Tutucusu 3"/>
          <p:cNvSpPr>
            <a:spLocks noGrp="1"/>
          </p:cNvSpPr>
          <p:nvPr>
            <p:ph type="dt" sz="half" idx="10"/>
          </p:nvPr>
        </p:nvSpPr>
        <p:spPr/>
        <p:txBody>
          <a:bodyPr/>
          <a:lstStyle/>
          <a:p>
            <a:fld id="{4DDDD411-B4C5-4D33-B35F-87F05C020D00}"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err="1">
                <a:solidFill>
                  <a:srgbClr val="C00000"/>
                </a:solidFill>
              </a:rPr>
              <a:t>Naturalizm</a:t>
            </a:r>
            <a:r>
              <a:rPr lang="tr-TR" sz="3600" dirty="0"/>
              <a:t/>
            </a:r>
            <a:br>
              <a:rPr lang="tr-TR" sz="3600" dirty="0"/>
            </a:br>
            <a:r>
              <a:rPr lang="tr-TR" sz="3600" b="1" dirty="0">
                <a:solidFill>
                  <a:srgbClr val="C00000"/>
                </a:solidFill>
              </a:rPr>
              <a:t>(Beden Eğitimine Uygulandığında)</a:t>
            </a:r>
            <a:endParaRPr lang="tr-TR" sz="3600"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sz="3600" b="1" dirty="0" smtClean="0">
                <a:solidFill>
                  <a:schemeClr val="accent6"/>
                </a:solidFill>
              </a:rPr>
              <a:t>FİZİKSEL AKTİVİTELER, </a:t>
            </a:r>
          </a:p>
          <a:p>
            <a:pPr algn="ctr">
              <a:buNone/>
            </a:pPr>
            <a:r>
              <a:rPr lang="tr-TR" sz="3600" b="1" dirty="0" smtClean="0">
                <a:solidFill>
                  <a:schemeClr val="accent6"/>
                </a:solidFill>
              </a:rPr>
              <a:t>YALNIZCA FİZİKSEL OLMAKTAN</a:t>
            </a:r>
          </a:p>
          <a:p>
            <a:pPr algn="ctr">
              <a:buNone/>
            </a:pPr>
            <a:r>
              <a:rPr lang="tr-TR" sz="3600" b="1" dirty="0" smtClean="0">
                <a:solidFill>
                  <a:schemeClr val="accent6"/>
                </a:solidFill>
              </a:rPr>
              <a:t> DAHA FAZLASIDIRLAR.  </a:t>
            </a:r>
            <a:endParaRPr lang="tr-TR" sz="3600" dirty="0"/>
          </a:p>
        </p:txBody>
      </p:sp>
      <p:sp>
        <p:nvSpPr>
          <p:cNvPr id="4" name="Veri Yer Tutucusu 3"/>
          <p:cNvSpPr>
            <a:spLocks noGrp="1"/>
          </p:cNvSpPr>
          <p:nvPr>
            <p:ph type="dt" sz="half" idx="10"/>
          </p:nvPr>
        </p:nvSpPr>
        <p:spPr/>
        <p:txBody>
          <a:bodyPr/>
          <a:lstStyle/>
          <a:p>
            <a:fld id="{D9D4CCB0-9424-4391-895C-4DC62E586114}"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a:solidFill>
                  <a:srgbClr val="FFC000"/>
                </a:solidFill>
              </a:rPr>
              <a:t>Egzistensializm</a:t>
            </a:r>
            <a:r>
              <a:rPr lang="tr-TR" b="1" dirty="0">
                <a:solidFill>
                  <a:srgbClr val="FFC000"/>
                </a:solidFill>
              </a:rPr>
              <a:t/>
            </a:r>
            <a:br>
              <a:rPr lang="tr-TR" b="1" dirty="0">
                <a:solidFill>
                  <a:srgbClr val="FFC000"/>
                </a:solidFill>
              </a:rPr>
            </a:br>
            <a:r>
              <a:rPr lang="tr-TR" b="1" dirty="0">
                <a:solidFill>
                  <a:srgbClr val="FFC000"/>
                </a:solidFill>
              </a:rPr>
              <a:t>(Varoluşçuluk)</a:t>
            </a:r>
            <a:endParaRPr lang="tr-TR" dirty="0"/>
          </a:p>
        </p:txBody>
      </p:sp>
      <p:sp>
        <p:nvSpPr>
          <p:cNvPr id="3" name="2 İçerik Yer Tutucusu"/>
          <p:cNvSpPr>
            <a:spLocks noGrp="1"/>
          </p:cNvSpPr>
          <p:nvPr>
            <p:ph idx="1"/>
          </p:nvPr>
        </p:nvSpPr>
        <p:spPr/>
        <p:txBody>
          <a:bodyPr>
            <a:normAutofit/>
          </a:bodyPr>
          <a:lstStyle/>
          <a:p>
            <a:pPr algn="ctr">
              <a:buNone/>
            </a:pPr>
            <a:endParaRPr lang="tr-TR" sz="4000" dirty="0" smtClean="0"/>
          </a:p>
          <a:p>
            <a:pPr algn="ctr">
              <a:buNone/>
            </a:pPr>
            <a:r>
              <a:rPr lang="tr-TR" sz="4000" b="1" dirty="0" smtClean="0">
                <a:solidFill>
                  <a:srgbClr val="00B0F0"/>
                </a:solidFill>
              </a:rPr>
              <a:t>KİŞİLER,</a:t>
            </a:r>
          </a:p>
          <a:p>
            <a:pPr algn="ctr">
              <a:buNone/>
            </a:pPr>
            <a:r>
              <a:rPr lang="tr-TR" sz="4000" b="1" dirty="0" smtClean="0">
                <a:solidFill>
                  <a:srgbClr val="00B0F0"/>
                </a:solidFill>
              </a:rPr>
              <a:t> TOPLUMDAN </a:t>
            </a:r>
          </a:p>
          <a:p>
            <a:pPr algn="ctr">
              <a:buNone/>
            </a:pPr>
            <a:r>
              <a:rPr lang="tr-TR" sz="4000" b="1" dirty="0" smtClean="0">
                <a:solidFill>
                  <a:srgbClr val="00B0F0"/>
                </a:solidFill>
              </a:rPr>
              <a:t>DAHA DEĞERLİDİRLER. </a:t>
            </a:r>
            <a:endParaRPr lang="tr-TR" sz="4000" dirty="0"/>
          </a:p>
        </p:txBody>
      </p:sp>
      <p:sp>
        <p:nvSpPr>
          <p:cNvPr id="4" name="Veri Yer Tutucusu 3"/>
          <p:cNvSpPr>
            <a:spLocks noGrp="1"/>
          </p:cNvSpPr>
          <p:nvPr>
            <p:ph type="dt" sz="half" idx="10"/>
          </p:nvPr>
        </p:nvSpPr>
        <p:spPr/>
        <p:txBody>
          <a:bodyPr/>
          <a:lstStyle/>
          <a:p>
            <a:fld id="{72B21679-E53F-4270-91B3-4730B9BA5DAF}"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a:solidFill>
                  <a:srgbClr val="FFC000"/>
                </a:solidFill>
              </a:rPr>
              <a:t>Egzistensializm</a:t>
            </a:r>
            <a:r>
              <a:rPr lang="tr-TR" b="1" dirty="0">
                <a:solidFill>
                  <a:srgbClr val="FFC000"/>
                </a:solidFill>
              </a:rPr>
              <a:t>(Varoluşçuluk)</a:t>
            </a:r>
            <a:br>
              <a:rPr lang="tr-TR" b="1" dirty="0">
                <a:solidFill>
                  <a:srgbClr val="FFC000"/>
                </a:solidFill>
              </a:rPr>
            </a:br>
            <a:r>
              <a:rPr lang="tr-TR" b="1" dirty="0">
                <a:solidFill>
                  <a:srgbClr val="FFC000"/>
                </a:solidFill>
              </a:rPr>
              <a:t>(</a:t>
            </a:r>
            <a:r>
              <a:rPr lang="tr-TR" b="1" dirty="0" smtClean="0">
                <a:solidFill>
                  <a:srgbClr val="FFC000"/>
                </a:solidFill>
              </a:rPr>
              <a:t>Eğitime </a:t>
            </a:r>
            <a:r>
              <a:rPr lang="tr-TR" b="1" dirty="0">
                <a:solidFill>
                  <a:srgbClr val="FFC000"/>
                </a:solidFill>
              </a:rPr>
              <a:t>Uygulandığında)</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dirty="0" smtClean="0"/>
              <a:t> </a:t>
            </a:r>
            <a:r>
              <a:rPr lang="tr-TR" sz="4000" b="1" dirty="0" smtClean="0">
                <a:solidFill>
                  <a:srgbClr val="00B0F0"/>
                </a:solidFill>
              </a:rPr>
              <a:t>PROGRAM (MÜFREDAT) </a:t>
            </a:r>
          </a:p>
          <a:p>
            <a:pPr algn="ctr">
              <a:buNone/>
            </a:pPr>
            <a:r>
              <a:rPr lang="tr-TR" sz="4000" b="1" dirty="0" smtClean="0">
                <a:solidFill>
                  <a:srgbClr val="00B0F0"/>
                </a:solidFill>
              </a:rPr>
              <a:t>BİREY ÇEVRESİNDE </a:t>
            </a:r>
          </a:p>
          <a:p>
            <a:pPr algn="ctr">
              <a:buNone/>
            </a:pPr>
            <a:r>
              <a:rPr lang="tr-TR" sz="4000" b="1" dirty="0" smtClean="0">
                <a:solidFill>
                  <a:srgbClr val="00B0F0"/>
                </a:solidFill>
              </a:rPr>
              <a:t>ŞEKİLLENİR. </a:t>
            </a:r>
            <a:endParaRPr lang="tr-TR" dirty="0"/>
          </a:p>
        </p:txBody>
      </p:sp>
      <p:sp>
        <p:nvSpPr>
          <p:cNvPr id="4" name="Veri Yer Tutucusu 3"/>
          <p:cNvSpPr>
            <a:spLocks noGrp="1"/>
          </p:cNvSpPr>
          <p:nvPr>
            <p:ph type="dt" sz="half" idx="10"/>
          </p:nvPr>
        </p:nvSpPr>
        <p:spPr/>
        <p:txBody>
          <a:bodyPr/>
          <a:lstStyle/>
          <a:p>
            <a:fld id="{A348881B-B7A0-4F01-A1B0-0AD1E65A675C}"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67494"/>
            <a:ext cx="9144000" cy="1399032"/>
          </a:xfrm>
        </p:spPr>
        <p:txBody>
          <a:bodyPr>
            <a:normAutofit fontScale="90000"/>
          </a:bodyPr>
          <a:lstStyle/>
          <a:p>
            <a:pPr algn="ctr"/>
            <a:r>
              <a:rPr lang="tr-TR" b="1" dirty="0" err="1">
                <a:solidFill>
                  <a:srgbClr val="FFC000"/>
                </a:solidFill>
              </a:rPr>
              <a:t>Egzistensializm</a:t>
            </a:r>
            <a:r>
              <a:rPr lang="tr-TR" b="1" dirty="0">
                <a:solidFill>
                  <a:srgbClr val="FFC000"/>
                </a:solidFill>
              </a:rPr>
              <a:t>(Varoluşçuluk)</a:t>
            </a:r>
            <a:br>
              <a:rPr lang="tr-TR" b="1" dirty="0">
                <a:solidFill>
                  <a:srgbClr val="FFC000"/>
                </a:solidFill>
              </a:rPr>
            </a:br>
            <a:r>
              <a:rPr lang="tr-TR" b="1" dirty="0" smtClean="0">
                <a:solidFill>
                  <a:srgbClr val="FFC000"/>
                </a:solidFill>
              </a:rPr>
              <a:t>(Beden Eğitimine </a:t>
            </a:r>
            <a:r>
              <a:rPr lang="tr-TR" b="1" dirty="0">
                <a:solidFill>
                  <a:srgbClr val="FFC000"/>
                </a:solidFill>
              </a:rPr>
              <a:t>Uygulandığında)</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sz="4000" b="1" dirty="0" smtClean="0">
              <a:solidFill>
                <a:srgbClr val="00B0F0"/>
              </a:solidFill>
            </a:endParaRPr>
          </a:p>
          <a:p>
            <a:pPr algn="ctr">
              <a:buNone/>
            </a:pPr>
            <a:r>
              <a:rPr lang="tr-TR" sz="4000" b="1" dirty="0" smtClean="0">
                <a:solidFill>
                  <a:srgbClr val="00B0F0"/>
                </a:solidFill>
              </a:rPr>
              <a:t>SEÇME ÖZGÜRLÜĞÜ VARDIR. </a:t>
            </a:r>
            <a:endParaRPr lang="tr-TR" dirty="0" smtClean="0"/>
          </a:p>
        </p:txBody>
      </p:sp>
      <p:sp>
        <p:nvSpPr>
          <p:cNvPr id="4" name="Veri Yer Tutucusu 3"/>
          <p:cNvSpPr>
            <a:spLocks noGrp="1"/>
          </p:cNvSpPr>
          <p:nvPr>
            <p:ph type="dt" sz="half" idx="10"/>
          </p:nvPr>
        </p:nvSpPr>
        <p:spPr/>
        <p:txBody>
          <a:bodyPr/>
          <a:lstStyle/>
          <a:p>
            <a:fld id="{C9563C57-4068-42E0-9C9A-CA31C55087CF}"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Etik</a:t>
            </a:r>
            <a:endParaRPr lang="tr-TR" b="1" dirty="0"/>
          </a:p>
        </p:txBody>
      </p:sp>
      <p:sp>
        <p:nvSpPr>
          <p:cNvPr id="5" name="4 İçerik Yer Tutucusu"/>
          <p:cNvSpPr>
            <a:spLocks noGrp="1"/>
          </p:cNvSpPr>
          <p:nvPr>
            <p:ph idx="1"/>
          </p:nvPr>
        </p:nvSpPr>
        <p:spPr/>
        <p:txBody>
          <a:bodyPr>
            <a:normAutofit/>
          </a:bodyPr>
          <a:lstStyle/>
          <a:p>
            <a:pPr algn="ctr">
              <a:buFont typeface="Wingdings" pitchFamily="2" charset="2"/>
              <a:buNone/>
            </a:pPr>
            <a:r>
              <a:rPr lang="tr-TR" sz="3200" b="1" dirty="0" smtClean="0">
                <a:solidFill>
                  <a:srgbClr val="00B0F0"/>
                </a:solidFill>
              </a:rPr>
              <a:t>ETİK, AHLAKİ DEĞERLERİ ÇALIŞIR. İYİ VE KÖTÜYÜ, DOĞRU VE YANLIŞI ÖĞRETİR. </a:t>
            </a:r>
          </a:p>
          <a:p>
            <a:pPr algn="ctr">
              <a:buFont typeface="Wingdings" pitchFamily="2" charset="2"/>
              <a:buNone/>
            </a:pPr>
            <a:endParaRPr lang="tr-TR" sz="3200" b="1" dirty="0" smtClean="0">
              <a:solidFill>
                <a:srgbClr val="00B0F0"/>
              </a:solidFill>
            </a:endParaRPr>
          </a:p>
          <a:p>
            <a:pPr algn="ctr">
              <a:buFont typeface="Wingdings" pitchFamily="2" charset="2"/>
              <a:buNone/>
            </a:pPr>
            <a:r>
              <a:rPr lang="tr-TR" sz="3200" b="1" dirty="0" smtClean="0">
                <a:solidFill>
                  <a:srgbClr val="00B0F0"/>
                </a:solidFill>
              </a:rPr>
              <a:t>ESKİ YUNANLILARDAN BU YANA, ÖĞRETMENLER AHLAKİ DAVRANIŞLARIN SORUMLUSU TUTULMUŞLARDIR. </a:t>
            </a:r>
          </a:p>
          <a:p>
            <a:pPr algn="ctr"/>
            <a:endParaRPr lang="tr-TR" dirty="0"/>
          </a:p>
        </p:txBody>
      </p:sp>
      <p:sp>
        <p:nvSpPr>
          <p:cNvPr id="3" name="Veri Yer Tutucusu 2"/>
          <p:cNvSpPr>
            <a:spLocks noGrp="1"/>
          </p:cNvSpPr>
          <p:nvPr>
            <p:ph type="dt" sz="half" idx="10"/>
          </p:nvPr>
        </p:nvSpPr>
        <p:spPr/>
        <p:txBody>
          <a:bodyPr/>
          <a:lstStyle/>
          <a:p>
            <a:fld id="{1291C3F5-11BF-455F-90DD-C94A3BEBFAC9}" type="datetime1">
              <a:rPr lang="tr-TR" smtClean="0"/>
              <a:t>10.8.2017</a:t>
            </a:fld>
            <a:endParaRPr lang="tr-TR"/>
          </a:p>
        </p:txBody>
      </p:sp>
      <p:sp>
        <p:nvSpPr>
          <p:cNvPr id="4" name="Altbilgi Yer Tutucusu 3"/>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35801251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Etik</a:t>
            </a:r>
            <a:endParaRPr lang="tr-TR" dirty="0"/>
          </a:p>
        </p:txBody>
      </p:sp>
      <p:sp>
        <p:nvSpPr>
          <p:cNvPr id="3" name="2 İçerik Yer Tutucusu"/>
          <p:cNvSpPr>
            <a:spLocks noGrp="1"/>
          </p:cNvSpPr>
          <p:nvPr>
            <p:ph idx="1"/>
          </p:nvPr>
        </p:nvSpPr>
        <p:spPr/>
        <p:txBody>
          <a:bodyPr/>
          <a:lstStyle/>
          <a:p>
            <a:pPr algn="ctr">
              <a:buNone/>
            </a:pPr>
            <a:r>
              <a:rPr lang="tr-TR" sz="2800" b="1" dirty="0" smtClean="0">
                <a:solidFill>
                  <a:srgbClr val="00B0F0"/>
                </a:solidFill>
              </a:rPr>
              <a:t>KARAKTER GELİŞİMİ, EĞİTİMCİLERİN GELENEKSEL OLARAK EN ÖNEMLİ İLGİLENDİKLERİ ALANDIR. </a:t>
            </a:r>
          </a:p>
          <a:p>
            <a:pPr algn="ctr">
              <a:buNone/>
            </a:pPr>
            <a:endParaRPr lang="tr-TR" sz="2800" b="1" dirty="0" smtClean="0">
              <a:solidFill>
                <a:srgbClr val="00B0F0"/>
              </a:solidFill>
            </a:endParaRPr>
          </a:p>
          <a:p>
            <a:pPr algn="ctr">
              <a:buNone/>
            </a:pPr>
            <a:r>
              <a:rPr lang="tr-TR" sz="2800" b="1" dirty="0" smtClean="0">
                <a:solidFill>
                  <a:srgbClr val="00B0F0"/>
                </a:solidFill>
              </a:rPr>
              <a:t>BU KONUYA, FİZİKSEL EĞİTİMCİLER, ANTRENÖRLER VE DİĞER SPOR LİDERLERİ DE DAHİL EDİLMİŞLERDİR.</a:t>
            </a:r>
            <a:endParaRPr lang="tr-TR" dirty="0"/>
          </a:p>
        </p:txBody>
      </p:sp>
      <p:sp>
        <p:nvSpPr>
          <p:cNvPr id="4" name="Veri Yer Tutucusu 3"/>
          <p:cNvSpPr>
            <a:spLocks noGrp="1"/>
          </p:cNvSpPr>
          <p:nvPr>
            <p:ph type="dt" sz="half" idx="10"/>
          </p:nvPr>
        </p:nvSpPr>
        <p:spPr/>
        <p:txBody>
          <a:bodyPr/>
          <a:lstStyle/>
          <a:p>
            <a:fld id="{B3A748BA-493C-4031-B766-BC1996B31148}"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3640183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68375"/>
          </a:xfrm>
        </p:spPr>
        <p:txBody>
          <a:bodyPr>
            <a:normAutofit/>
          </a:bodyPr>
          <a:lstStyle/>
          <a:p>
            <a:r>
              <a:rPr lang="tr-TR" sz="2000" b="1" dirty="0">
                <a:solidFill>
                  <a:schemeClr val="tx1"/>
                </a:solidFill>
              </a:rPr>
              <a:t>KAYNAKLAR</a:t>
            </a:r>
            <a:endParaRPr lang="tr-TR" sz="2000" dirty="0">
              <a:solidFill>
                <a:schemeClr val="tx1"/>
              </a:solidFill>
            </a:endParaRPr>
          </a:p>
        </p:txBody>
      </p:sp>
      <p:sp>
        <p:nvSpPr>
          <p:cNvPr id="20483" name="2 İçerik Yer Tutucusu"/>
          <p:cNvSpPr>
            <a:spLocks noGrp="1"/>
          </p:cNvSpPr>
          <p:nvPr>
            <p:ph idx="1"/>
          </p:nvPr>
        </p:nvSpPr>
        <p:spPr>
          <a:xfrm>
            <a:off x="457200" y="908721"/>
            <a:ext cx="8229600" cy="5187280"/>
          </a:xfrm>
        </p:spPr>
        <p:txBody>
          <a:bodyPr>
            <a:normAutofit fontScale="55000" lnSpcReduction="20000"/>
          </a:bodyPr>
          <a:lstStyle/>
          <a:p>
            <a:pPr marL="64008" indent="0">
              <a:buNone/>
            </a:pPr>
            <a:r>
              <a:rPr lang="tr-TR" b="1" dirty="0"/>
              <a:t> </a:t>
            </a:r>
            <a:endParaRPr lang="tr-TR" dirty="0"/>
          </a:p>
          <a:p>
            <a:pPr lvl="0"/>
            <a:r>
              <a:rPr lang="tr-TR" dirty="0" err="1"/>
              <a:t>Bennett</a:t>
            </a:r>
            <a:r>
              <a:rPr lang="tr-TR" dirty="0"/>
              <a:t>, B. et al(1975). </a:t>
            </a:r>
            <a:r>
              <a:rPr lang="tr-TR" dirty="0" err="1"/>
              <a:t>Comparative</a:t>
            </a:r>
            <a:r>
              <a:rPr lang="tr-TR" dirty="0"/>
              <a:t>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Henry </a:t>
            </a:r>
            <a:r>
              <a:rPr lang="tr-TR" dirty="0" err="1"/>
              <a:t>Kimpton</a:t>
            </a:r>
            <a:r>
              <a:rPr lang="tr-TR" dirty="0"/>
              <a:t> </a:t>
            </a:r>
            <a:r>
              <a:rPr lang="tr-TR" dirty="0" err="1"/>
              <a:t>Publishers</a:t>
            </a:r>
            <a:r>
              <a:rPr lang="tr-TR" dirty="0"/>
              <a:t>, </a:t>
            </a:r>
            <a:r>
              <a:rPr lang="tr-TR" dirty="0" err="1"/>
              <a:t>London</a:t>
            </a:r>
            <a:r>
              <a:rPr lang="tr-TR" dirty="0"/>
              <a:t>.</a:t>
            </a:r>
          </a:p>
          <a:p>
            <a:pPr lvl="0"/>
            <a:r>
              <a:rPr lang="tr-TR" dirty="0" err="1"/>
              <a:t>Bucher</a:t>
            </a:r>
            <a:r>
              <a:rPr lang="tr-TR" dirty="0"/>
              <a:t> &amp; </a:t>
            </a:r>
            <a:r>
              <a:rPr lang="tr-TR" dirty="0" err="1"/>
              <a:t>Wuest</a:t>
            </a:r>
            <a:r>
              <a:rPr lang="tr-TR" dirty="0"/>
              <a:t> (1987). </a:t>
            </a:r>
            <a:r>
              <a:rPr lang="tr-TR" dirty="0" err="1"/>
              <a:t>Foundations</a:t>
            </a:r>
            <a:r>
              <a:rPr lang="tr-TR" dirty="0"/>
              <a:t> of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 Times </a:t>
            </a:r>
            <a:r>
              <a:rPr lang="tr-TR" dirty="0" err="1"/>
              <a:t>Mirror</a:t>
            </a:r>
            <a:r>
              <a:rPr lang="tr-TR" dirty="0"/>
              <a:t>/</a:t>
            </a:r>
            <a:r>
              <a:rPr lang="tr-TR" dirty="0" err="1"/>
              <a:t>Mosby</a:t>
            </a:r>
            <a:r>
              <a:rPr lang="tr-TR" dirty="0"/>
              <a:t> </a:t>
            </a:r>
            <a:r>
              <a:rPr lang="tr-TR" dirty="0" err="1"/>
              <a:t>College</a:t>
            </a:r>
            <a:r>
              <a:rPr lang="tr-TR" dirty="0"/>
              <a:t> </a:t>
            </a:r>
            <a:r>
              <a:rPr lang="tr-TR" dirty="0" err="1"/>
              <a:t>Publishing,St</a:t>
            </a:r>
            <a:r>
              <a:rPr lang="tr-TR" dirty="0"/>
              <a:t>. Louis. </a:t>
            </a:r>
          </a:p>
          <a:p>
            <a:pPr lvl="0"/>
            <a:r>
              <a:rPr lang="tr-TR" dirty="0"/>
              <a:t>Fişek, Kurthan. Devlet Politikası ve Toplumsal Yapı ile İlişkileri Açısından Spor Yönetimi (Dünyada ve Türkiye’de). Ankara Üniversitesi Siyasal Bilgiler Fakültesi Yayını, Ankara, 1983. s. 38, 230.</a:t>
            </a:r>
          </a:p>
          <a:p>
            <a:pPr lvl="0"/>
            <a:r>
              <a:rPr lang="tr-TR" dirty="0"/>
              <a:t>Kasap, Hasan. Eğitimsel Perspektiften Spor Eğitimcisi Yetiştirme Politikamızın İncelenmesi. 1. Eğitim Kurumlarında Beden Eğitimi ve Spor Sempozyumu. Milli Eğitim Basımevi. Ankara, 1992. s. 407-408.</a:t>
            </a:r>
          </a:p>
          <a:p>
            <a:pPr lvl="0"/>
            <a:r>
              <a:rPr lang="tr-TR" dirty="0" err="1"/>
              <a:t>Lumpkin</a:t>
            </a:r>
            <a:r>
              <a:rPr lang="tr-TR" dirty="0"/>
              <a:t>, A: (1990). </a:t>
            </a:r>
            <a:r>
              <a:rPr lang="tr-TR" dirty="0" err="1"/>
              <a:t>Physical</a:t>
            </a:r>
            <a:r>
              <a:rPr lang="tr-TR" dirty="0"/>
              <a:t> </a:t>
            </a:r>
            <a:r>
              <a:rPr lang="tr-TR" dirty="0" err="1"/>
              <a:t>Education</a:t>
            </a:r>
            <a:r>
              <a:rPr lang="tr-TR" dirty="0"/>
              <a:t> </a:t>
            </a:r>
            <a:r>
              <a:rPr lang="tr-TR" dirty="0" err="1"/>
              <a:t>and</a:t>
            </a:r>
            <a:r>
              <a:rPr lang="tr-TR" dirty="0"/>
              <a:t> </a:t>
            </a:r>
            <a:r>
              <a:rPr lang="tr-TR" dirty="0" err="1"/>
              <a:t>Sport</a:t>
            </a:r>
            <a:r>
              <a:rPr lang="tr-TR" dirty="0"/>
              <a:t>-A </a:t>
            </a:r>
            <a:r>
              <a:rPr lang="tr-TR" dirty="0" err="1"/>
              <a:t>Contemporary</a:t>
            </a:r>
            <a:r>
              <a:rPr lang="tr-TR" dirty="0"/>
              <a:t> </a:t>
            </a:r>
            <a:r>
              <a:rPr lang="tr-TR" dirty="0" err="1"/>
              <a:t>Introduction</a:t>
            </a:r>
            <a:r>
              <a:rPr lang="tr-TR" dirty="0"/>
              <a:t>. Times </a:t>
            </a:r>
            <a:r>
              <a:rPr lang="tr-TR" dirty="0" err="1"/>
              <a:t>Mirror</a:t>
            </a:r>
            <a:r>
              <a:rPr lang="tr-TR" dirty="0"/>
              <a:t>/</a:t>
            </a:r>
            <a:r>
              <a:rPr lang="tr-TR" dirty="0" err="1"/>
              <a:t>Mosby</a:t>
            </a:r>
            <a:r>
              <a:rPr lang="tr-TR" dirty="0"/>
              <a:t> </a:t>
            </a:r>
            <a:r>
              <a:rPr lang="tr-TR" dirty="0" err="1"/>
              <a:t>College</a:t>
            </a:r>
            <a:r>
              <a:rPr lang="tr-TR" dirty="0"/>
              <a:t> Publishing, </a:t>
            </a:r>
            <a:r>
              <a:rPr lang="tr-TR" dirty="0" err="1"/>
              <a:t>Missouri</a:t>
            </a:r>
            <a:r>
              <a:rPr lang="tr-TR" dirty="0"/>
              <a:t>.</a:t>
            </a:r>
          </a:p>
          <a:p>
            <a:pPr lvl="0"/>
            <a:r>
              <a:rPr lang="tr-TR" dirty="0" err="1"/>
              <a:t>Mirzeoğlu</a:t>
            </a:r>
            <a:r>
              <a:rPr lang="tr-TR" dirty="0"/>
              <a:t>, Nevzat. Spor Bilimlerine Giriş. Bağırgan </a:t>
            </a:r>
            <a:r>
              <a:rPr lang="tr-TR" dirty="0" err="1"/>
              <a:t>Yayımevi</a:t>
            </a:r>
            <a:r>
              <a:rPr lang="tr-TR" dirty="0"/>
              <a:t>. Ankara, 2003. </a:t>
            </a:r>
          </a:p>
          <a:p>
            <a:pPr lvl="0"/>
            <a:r>
              <a:rPr lang="tr-TR" dirty="0"/>
              <a:t>Sümer, Rıza. Türkiye’de Spor Kulüplerinin Yapıları, Yönetimdeki Yerleri ve Sorunları. Boş Zamanları Değerlendirme Alanı ve Toplumsal Çevreleri ile İlişkileri Üzerine Bir Araştırma. Gazi Üniversitesi, Sağlık Bilimleri Enstitüsü,  Yayınlanmamış Yüksek Lisans Tezi. Ankara, 1997.s. 47-48.</a:t>
            </a:r>
          </a:p>
          <a:p>
            <a:pPr lvl="0"/>
            <a:r>
              <a:rPr lang="tr-TR" dirty="0"/>
              <a:t> </a:t>
            </a:r>
            <a:r>
              <a:rPr lang="tr-TR" dirty="0" err="1"/>
              <a:t>Üçışık</a:t>
            </a:r>
            <a:r>
              <a:rPr lang="tr-TR" dirty="0"/>
              <a:t>, Fehim. Türk Spor Yönetiminde Gelişmeler ve Değişimler. Ulusal  Spor Bilimler Sempozyumu. İstanbul, 1990. s. 187, 196.  </a:t>
            </a:r>
          </a:p>
        </p:txBody>
      </p:sp>
      <p:sp>
        <p:nvSpPr>
          <p:cNvPr id="4" name="3 Veri Yer Tutucusu"/>
          <p:cNvSpPr>
            <a:spLocks noGrp="1"/>
          </p:cNvSpPr>
          <p:nvPr>
            <p:ph type="dt" sz="quarter" idx="10"/>
          </p:nvPr>
        </p:nvSpPr>
        <p:spPr/>
        <p:txBody>
          <a:bodyPr/>
          <a:lstStyle/>
          <a:p>
            <a:pPr>
              <a:defRPr/>
            </a:pPr>
            <a:fld id="{BC3109D2-0284-4546-A317-569ACB5CD2C9}" type="datetime1">
              <a:rPr lang="tr-TR" smtClean="0"/>
              <a:pPr>
                <a:defRPr/>
              </a:pPr>
              <a:t>10.8.2017</a:t>
            </a:fld>
            <a:endParaRPr lang="tr-TR"/>
          </a:p>
        </p:txBody>
      </p:sp>
      <p:sp>
        <p:nvSpPr>
          <p:cNvPr id="5" name="4 Slayt Numarası Yer Tutucusu"/>
          <p:cNvSpPr>
            <a:spLocks noGrp="1"/>
          </p:cNvSpPr>
          <p:nvPr>
            <p:ph type="sldNum" sz="quarter" idx="12"/>
          </p:nvPr>
        </p:nvSpPr>
        <p:spPr/>
        <p:txBody>
          <a:bodyPr/>
          <a:lstStyle/>
          <a:p>
            <a:pPr>
              <a:defRPr/>
            </a:pPr>
            <a:fld id="{5F6EB81F-8E38-4B4A-A410-7CAC19F1F853}" type="slidenum">
              <a:rPr lang="tr-TR" smtClean="0"/>
              <a:pPr>
                <a:defRPr/>
              </a:pPr>
              <a:t>16</a:t>
            </a:fld>
            <a:endParaRPr lang="tr-TR"/>
          </a:p>
        </p:txBody>
      </p:sp>
      <p:sp>
        <p:nvSpPr>
          <p:cNvPr id="6" name="5 Altbilgi Yer Tutucusu"/>
          <p:cNvSpPr>
            <a:spLocks noGrp="1"/>
          </p:cNvSpPr>
          <p:nvPr>
            <p:ph type="ftr" sz="quarter" idx="11"/>
          </p:nvPr>
        </p:nvSpPr>
        <p:spPr/>
        <p:txBody>
          <a:bodyPr/>
          <a:lstStyle/>
          <a:p>
            <a:pPr>
              <a:defRPr/>
            </a:pPr>
            <a:r>
              <a:rPr lang="tr-TR" smtClean="0"/>
              <a:t>Prof. Dr. Fehmi TUNCEL</a:t>
            </a:r>
            <a:endParaRPr lang="tr-TR"/>
          </a:p>
        </p:txBody>
      </p:sp>
    </p:spTree>
    <p:extLst>
      <p:ext uri="{BB962C8B-B14F-4D97-AF65-F5344CB8AC3E}">
        <p14:creationId xmlns:p14="http://schemas.microsoft.com/office/powerpoint/2010/main" val="27311165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8496944" cy="1399032"/>
          </a:xfrm>
        </p:spPr>
        <p:txBody>
          <a:bodyPr>
            <a:normAutofit fontScale="90000"/>
          </a:bodyPr>
          <a:lstStyle/>
          <a:p>
            <a:pPr algn="ctr"/>
            <a:r>
              <a:rPr lang="tr-TR" b="1" dirty="0">
                <a:solidFill>
                  <a:srgbClr val="002060"/>
                </a:solidFill>
              </a:rPr>
              <a:t>İdealizm</a:t>
            </a:r>
            <a:br>
              <a:rPr lang="tr-TR" b="1" dirty="0">
                <a:solidFill>
                  <a:srgbClr val="002060"/>
                </a:solidFill>
              </a:rPr>
            </a:br>
            <a:r>
              <a:rPr lang="tr-TR" b="1" dirty="0" smtClean="0">
                <a:solidFill>
                  <a:srgbClr val="002060"/>
                </a:solidFill>
              </a:rPr>
              <a:t>(Beden Eğitime </a:t>
            </a:r>
            <a:r>
              <a:rPr lang="tr-TR" b="1" dirty="0">
                <a:solidFill>
                  <a:srgbClr val="002060"/>
                </a:solidFill>
              </a:rPr>
              <a:t>Uygulandığında)</a:t>
            </a:r>
            <a:endParaRPr lang="tr-TR" sz="3600" dirty="0"/>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smtClean="0"/>
          </a:p>
          <a:p>
            <a:pPr algn="ctr">
              <a:buNone/>
            </a:pPr>
            <a:r>
              <a:rPr lang="tr-TR" b="1" dirty="0" smtClean="0">
                <a:solidFill>
                  <a:schemeClr val="accent2"/>
                </a:solidFill>
              </a:rPr>
              <a:t>BEDEN EĞİTİMİ</a:t>
            </a:r>
            <a:r>
              <a:rPr lang="tr-TR" b="1" dirty="0">
                <a:solidFill>
                  <a:schemeClr val="accent2"/>
                </a:solidFill>
              </a:rPr>
              <a:t>, </a:t>
            </a:r>
            <a:endParaRPr lang="tr-TR" b="1" dirty="0" smtClean="0">
              <a:solidFill>
                <a:schemeClr val="accent2"/>
              </a:solidFill>
            </a:endParaRPr>
          </a:p>
          <a:p>
            <a:pPr algn="ctr">
              <a:buNone/>
            </a:pPr>
            <a:r>
              <a:rPr lang="tr-TR" b="1" dirty="0" smtClean="0">
                <a:solidFill>
                  <a:schemeClr val="accent2"/>
                </a:solidFill>
              </a:rPr>
              <a:t>«BEDEN</a:t>
            </a:r>
            <a:r>
              <a:rPr lang="tr-TR" b="1" dirty="0">
                <a:solidFill>
                  <a:schemeClr val="accent2"/>
                </a:solidFill>
              </a:rPr>
              <a:t>» </a:t>
            </a:r>
            <a:r>
              <a:rPr lang="tr-TR" b="1" dirty="0" smtClean="0">
                <a:solidFill>
                  <a:schemeClr val="accent2"/>
                </a:solidFill>
              </a:rPr>
              <a:t>ÖTESİNDE  </a:t>
            </a:r>
          </a:p>
          <a:p>
            <a:pPr algn="ctr">
              <a:buNone/>
            </a:pPr>
            <a:r>
              <a:rPr lang="tr-TR" b="1" dirty="0" smtClean="0">
                <a:solidFill>
                  <a:schemeClr val="accent2"/>
                </a:solidFill>
              </a:rPr>
              <a:t>İÇERİĞE SAHİPTİR. </a:t>
            </a:r>
            <a:endParaRPr lang="tr-TR" dirty="0" smtClean="0"/>
          </a:p>
        </p:txBody>
      </p:sp>
      <p:sp>
        <p:nvSpPr>
          <p:cNvPr id="4" name="Veri Yer Tutucusu 3"/>
          <p:cNvSpPr>
            <a:spLocks noGrp="1"/>
          </p:cNvSpPr>
          <p:nvPr>
            <p:ph type="dt" sz="half" idx="10"/>
          </p:nvPr>
        </p:nvSpPr>
        <p:spPr/>
        <p:txBody>
          <a:bodyPr/>
          <a:lstStyle/>
          <a:p>
            <a:fld id="{B6C3DBE4-9B9F-4087-9E27-27A292D291D3}"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1942315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4000" b="1" dirty="0">
                <a:solidFill>
                  <a:srgbClr val="002060"/>
                </a:solidFill>
              </a:rPr>
              <a:t>İdealizm</a:t>
            </a:r>
            <a:br>
              <a:rPr lang="tr-TR" sz="4000" b="1" dirty="0">
                <a:solidFill>
                  <a:srgbClr val="002060"/>
                </a:solidFill>
              </a:rPr>
            </a:br>
            <a:r>
              <a:rPr lang="tr-TR" sz="4000" b="1" dirty="0" smtClean="0">
                <a:solidFill>
                  <a:srgbClr val="002060"/>
                </a:solidFill>
              </a:rPr>
              <a:t>(Beden Eğitime </a:t>
            </a:r>
            <a:r>
              <a:rPr lang="tr-TR" sz="4000" b="1" dirty="0">
                <a:solidFill>
                  <a:srgbClr val="002060"/>
                </a:solidFill>
              </a:rPr>
              <a:t>Uygulandığında)</a:t>
            </a:r>
            <a:endParaRPr lang="tr-TR" sz="4000"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chemeClr val="accent2"/>
                </a:solidFill>
              </a:rPr>
              <a:t>KUVVET VE FITNES AKTİVİTELERİ, </a:t>
            </a:r>
          </a:p>
          <a:p>
            <a:pPr algn="ctr">
              <a:buNone/>
            </a:pPr>
            <a:r>
              <a:rPr lang="tr-TR" b="1" dirty="0" smtClean="0">
                <a:solidFill>
                  <a:schemeClr val="accent2"/>
                </a:solidFill>
              </a:rPr>
              <a:t>BİR KİMSENİN </a:t>
            </a:r>
          </a:p>
          <a:p>
            <a:pPr algn="ctr">
              <a:buNone/>
            </a:pPr>
            <a:r>
              <a:rPr lang="tr-TR" b="1" dirty="0" smtClean="0">
                <a:solidFill>
                  <a:schemeClr val="accent2"/>
                </a:solidFill>
              </a:rPr>
              <a:t>KİŞİLİK GELİŞMESİNE </a:t>
            </a:r>
          </a:p>
          <a:p>
            <a:pPr algn="ctr">
              <a:buNone/>
            </a:pPr>
            <a:r>
              <a:rPr lang="tr-TR" b="1" dirty="0" smtClean="0">
                <a:solidFill>
                  <a:schemeClr val="accent2"/>
                </a:solidFill>
              </a:rPr>
              <a:t>KATKI SAĞLAR.</a:t>
            </a:r>
            <a:endParaRPr lang="tr-TR" dirty="0" smtClean="0"/>
          </a:p>
        </p:txBody>
      </p:sp>
      <p:sp>
        <p:nvSpPr>
          <p:cNvPr id="4" name="Veri Yer Tutucusu 3"/>
          <p:cNvSpPr>
            <a:spLocks noGrp="1"/>
          </p:cNvSpPr>
          <p:nvPr>
            <p:ph type="dt" sz="half" idx="10"/>
          </p:nvPr>
        </p:nvSpPr>
        <p:spPr/>
        <p:txBody>
          <a:bodyPr/>
          <a:lstStyle/>
          <a:p>
            <a:fld id="{6E2BC216-87A3-4A5A-9F09-18C7A9D07644}"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4130155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Realizm</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rgbClr val="FFFF00"/>
                </a:solidFill>
              </a:rPr>
              <a:t>AKIL VE VÜCUT, </a:t>
            </a:r>
          </a:p>
          <a:p>
            <a:pPr algn="ctr">
              <a:buNone/>
            </a:pPr>
            <a:r>
              <a:rPr lang="tr-TR" b="1" dirty="0" smtClean="0">
                <a:solidFill>
                  <a:srgbClr val="FFFF00"/>
                </a:solidFill>
              </a:rPr>
              <a:t>YAKIN VE UYUMLU</a:t>
            </a:r>
          </a:p>
          <a:p>
            <a:pPr algn="ctr">
              <a:buNone/>
            </a:pPr>
            <a:r>
              <a:rPr lang="tr-TR" b="1" dirty="0" smtClean="0">
                <a:solidFill>
                  <a:srgbClr val="FFFF00"/>
                </a:solidFill>
              </a:rPr>
              <a:t> BİR İLİŞKİ İÇİNDEDİRLER. </a:t>
            </a:r>
            <a:endParaRPr lang="tr-TR" dirty="0"/>
          </a:p>
        </p:txBody>
      </p:sp>
      <p:sp>
        <p:nvSpPr>
          <p:cNvPr id="4" name="Veri Yer Tutucusu 3"/>
          <p:cNvSpPr>
            <a:spLocks noGrp="1"/>
          </p:cNvSpPr>
          <p:nvPr>
            <p:ph type="dt" sz="half" idx="10"/>
          </p:nvPr>
        </p:nvSpPr>
        <p:spPr/>
        <p:txBody>
          <a:bodyPr/>
          <a:lstStyle/>
          <a:p>
            <a:fld id="{4686FCB9-8FC9-4011-8C1B-EA270509DC1D}"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4053898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29600" cy="1399032"/>
          </a:xfrm>
        </p:spPr>
        <p:txBody>
          <a:bodyPr>
            <a:normAutofit/>
          </a:bodyPr>
          <a:lstStyle/>
          <a:p>
            <a:pPr algn="ctr"/>
            <a:r>
              <a:rPr lang="tr-TR" sz="3600" b="1" dirty="0" smtClean="0"/>
              <a:t>Realizm</a:t>
            </a:r>
            <a:r>
              <a:rPr lang="tr-TR" sz="3600" dirty="0" smtClean="0"/>
              <a:t/>
            </a:r>
            <a:br>
              <a:rPr lang="tr-TR" sz="3600" dirty="0" smtClean="0"/>
            </a:br>
            <a:r>
              <a:rPr lang="tr-TR" sz="3600" b="1" dirty="0" smtClean="0"/>
              <a:t>(Beden Eğitimine Uygulandığında)</a:t>
            </a:r>
            <a:endParaRPr lang="tr-TR" sz="3600" b="1" dirty="0"/>
          </a:p>
        </p:txBody>
      </p:sp>
      <p:sp>
        <p:nvSpPr>
          <p:cNvPr id="3" name="2 İçerik Yer Tutucusu"/>
          <p:cNvSpPr>
            <a:spLocks noGrp="1"/>
          </p:cNvSpPr>
          <p:nvPr>
            <p:ph idx="1"/>
          </p:nvPr>
        </p:nvSpPr>
        <p:spPr/>
        <p:txBody>
          <a:bodyPr>
            <a:normAutofit/>
          </a:bodyPr>
          <a:lstStyle/>
          <a:p>
            <a:pPr algn="ctr">
              <a:buNone/>
            </a:pPr>
            <a:endParaRPr lang="tr-TR" dirty="0" smtClean="0"/>
          </a:p>
          <a:p>
            <a:pPr algn="ctr">
              <a:buNone/>
            </a:pPr>
            <a:r>
              <a:rPr lang="tr-TR" b="1" dirty="0" smtClean="0">
                <a:solidFill>
                  <a:srgbClr val="FFFF00"/>
                </a:solidFill>
              </a:rPr>
              <a:t>DRİLLER, ÖĞRENMEDE </a:t>
            </a:r>
          </a:p>
          <a:p>
            <a:pPr algn="ctr">
              <a:buNone/>
            </a:pPr>
            <a:r>
              <a:rPr lang="tr-TR" b="1" dirty="0" smtClean="0">
                <a:solidFill>
                  <a:srgbClr val="FFFF00"/>
                </a:solidFill>
              </a:rPr>
              <a:t>ÖNEMLİ BİR PARÇAYA </a:t>
            </a:r>
          </a:p>
          <a:p>
            <a:pPr algn="ctr">
              <a:buNone/>
            </a:pPr>
            <a:r>
              <a:rPr lang="tr-TR" b="1" dirty="0" smtClean="0">
                <a:solidFill>
                  <a:srgbClr val="FFFF00"/>
                </a:solidFill>
              </a:rPr>
              <a:t>SAHİPTİRLER.  </a:t>
            </a:r>
            <a:r>
              <a:rPr lang="tr-TR" dirty="0" smtClean="0"/>
              <a:t> </a:t>
            </a:r>
          </a:p>
        </p:txBody>
      </p:sp>
      <p:sp>
        <p:nvSpPr>
          <p:cNvPr id="4" name="Veri Yer Tutucusu 3"/>
          <p:cNvSpPr>
            <a:spLocks noGrp="1"/>
          </p:cNvSpPr>
          <p:nvPr>
            <p:ph type="dt" sz="half" idx="10"/>
          </p:nvPr>
        </p:nvSpPr>
        <p:spPr/>
        <p:txBody>
          <a:bodyPr/>
          <a:lstStyle/>
          <a:p>
            <a:fld id="{76DA7920-A833-46E3-8AD2-A4D3D683D178}"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31006248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2060"/>
                </a:solidFill>
              </a:rPr>
              <a:t>Pragmatizm</a:t>
            </a:r>
            <a:r>
              <a:rPr lang="tr-TR" dirty="0" smtClean="0"/>
              <a:t/>
            </a:r>
            <a:br>
              <a:rPr lang="tr-TR" dirty="0" smtClean="0"/>
            </a:br>
            <a:r>
              <a:rPr lang="tr-TR" b="1" dirty="0" smtClean="0">
                <a:solidFill>
                  <a:srgbClr val="002060"/>
                </a:solidFill>
              </a:rPr>
              <a:t>(Eğitime Uygulandığında)</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rgbClr val="00B0F0"/>
                </a:solidFill>
              </a:rPr>
              <a:t>ÖĞRENME, </a:t>
            </a:r>
          </a:p>
          <a:p>
            <a:pPr algn="ctr">
              <a:buNone/>
            </a:pPr>
            <a:r>
              <a:rPr lang="tr-TR" b="1" dirty="0" smtClean="0">
                <a:solidFill>
                  <a:srgbClr val="00B0F0"/>
                </a:solidFill>
              </a:rPr>
              <a:t>PROBLEM ÇÖZME YÖNTEMİ </a:t>
            </a:r>
          </a:p>
          <a:p>
            <a:pPr algn="ctr">
              <a:buNone/>
            </a:pPr>
            <a:r>
              <a:rPr lang="tr-TR" b="1" dirty="0" smtClean="0">
                <a:solidFill>
                  <a:srgbClr val="00B0F0"/>
                </a:solidFill>
              </a:rPr>
              <a:t>İLE ELDE EDİLİR. </a:t>
            </a:r>
            <a:endParaRPr lang="tr-TR" dirty="0"/>
          </a:p>
        </p:txBody>
      </p:sp>
      <p:sp>
        <p:nvSpPr>
          <p:cNvPr id="4" name="Veri Yer Tutucusu 3"/>
          <p:cNvSpPr>
            <a:spLocks noGrp="1"/>
          </p:cNvSpPr>
          <p:nvPr>
            <p:ph type="dt" sz="half" idx="10"/>
          </p:nvPr>
        </p:nvSpPr>
        <p:spPr/>
        <p:txBody>
          <a:bodyPr/>
          <a:lstStyle/>
          <a:p>
            <a:fld id="{9641EE61-667B-48B8-BDD4-03698C59D79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760099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solidFill>
                  <a:srgbClr val="002060"/>
                </a:solidFill>
              </a:rPr>
              <a:t>Pragmatizm</a:t>
            </a:r>
            <a:r>
              <a:rPr lang="tr-TR" sz="3200" dirty="0" smtClean="0"/>
              <a:t/>
            </a:r>
            <a:br>
              <a:rPr lang="tr-TR" sz="3200" dirty="0" smtClean="0"/>
            </a:br>
            <a:r>
              <a:rPr lang="tr-TR" sz="3200" b="1" dirty="0" smtClean="0">
                <a:solidFill>
                  <a:schemeClr val="accent6"/>
                </a:solidFill>
              </a:rPr>
              <a:t>(Beden Eğitiminde Uygulandığında)</a:t>
            </a:r>
            <a:endParaRPr lang="tr-TR" sz="3200" b="1" dirty="0">
              <a:solidFill>
                <a:schemeClr val="accent6"/>
              </a:solidFill>
            </a:endParaRPr>
          </a:p>
        </p:txBody>
      </p:sp>
      <p:sp>
        <p:nvSpPr>
          <p:cNvPr id="3" name="2 İçerik Yer Tutucusu"/>
          <p:cNvSpPr>
            <a:spLocks noGrp="1"/>
          </p:cNvSpPr>
          <p:nvPr>
            <p:ph idx="1"/>
          </p:nvPr>
        </p:nvSpPr>
        <p:spPr/>
        <p:txBody>
          <a:bodyPr/>
          <a:lstStyle/>
          <a:p>
            <a:pPr algn="ctr">
              <a:buNone/>
            </a:pPr>
            <a:endParaRPr lang="tr-TR" dirty="0" smtClean="0"/>
          </a:p>
          <a:p>
            <a:pPr algn="ctr">
              <a:buNone/>
            </a:pPr>
            <a:r>
              <a:rPr lang="tr-TR" b="1" dirty="0" smtClean="0">
                <a:solidFill>
                  <a:srgbClr val="00B0F0"/>
                </a:solidFill>
              </a:rPr>
              <a:t>AKTİVİTE ÇEŞİTLENDİRİLDİĞİNDE,</a:t>
            </a:r>
          </a:p>
          <a:p>
            <a:pPr algn="ctr">
              <a:buNone/>
            </a:pPr>
            <a:r>
              <a:rPr lang="tr-TR" b="1" dirty="0" smtClean="0">
                <a:solidFill>
                  <a:srgbClr val="00B0F0"/>
                </a:solidFill>
              </a:rPr>
              <a:t>DAHA ANLAMLI DENEYİMLER </a:t>
            </a:r>
          </a:p>
          <a:p>
            <a:pPr algn="ctr">
              <a:buNone/>
            </a:pPr>
            <a:r>
              <a:rPr lang="tr-TR" b="1" dirty="0" smtClean="0">
                <a:solidFill>
                  <a:srgbClr val="00B0F0"/>
                </a:solidFill>
              </a:rPr>
              <a:t>ORTAYA ÇIKAR.  </a:t>
            </a:r>
            <a:r>
              <a:rPr lang="tr-TR" dirty="0" smtClean="0"/>
              <a:t> </a:t>
            </a:r>
            <a:endParaRPr lang="tr-TR" dirty="0"/>
          </a:p>
        </p:txBody>
      </p:sp>
      <p:sp>
        <p:nvSpPr>
          <p:cNvPr id="4" name="Veri Yer Tutucusu 3"/>
          <p:cNvSpPr>
            <a:spLocks noGrp="1"/>
          </p:cNvSpPr>
          <p:nvPr>
            <p:ph type="dt" sz="half" idx="10"/>
          </p:nvPr>
        </p:nvSpPr>
        <p:spPr/>
        <p:txBody>
          <a:bodyPr/>
          <a:lstStyle/>
          <a:p>
            <a:fld id="{70A61A52-4FFF-4663-B6D9-B638C90E98BB}"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5939768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err="1" smtClean="0">
                <a:solidFill>
                  <a:srgbClr val="C00000"/>
                </a:solidFill>
              </a:rPr>
              <a:t>Naturalizm</a:t>
            </a:r>
            <a:endParaRPr lang="tr-TR" b="1" dirty="0">
              <a:solidFill>
                <a:srgbClr val="C00000"/>
              </a:solidFill>
            </a:endParaRPr>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b="1" dirty="0" smtClean="0">
              <a:solidFill>
                <a:schemeClr val="accent6"/>
              </a:solidFill>
            </a:endParaRPr>
          </a:p>
          <a:p>
            <a:pPr algn="ctr">
              <a:buNone/>
            </a:pPr>
            <a:r>
              <a:rPr lang="tr-TR" sz="3600" b="1" dirty="0" smtClean="0">
                <a:solidFill>
                  <a:schemeClr val="accent6"/>
                </a:solidFill>
              </a:rPr>
              <a:t>DOĞA, </a:t>
            </a:r>
          </a:p>
          <a:p>
            <a:pPr algn="ctr">
              <a:buNone/>
            </a:pPr>
            <a:r>
              <a:rPr lang="tr-TR" sz="3600" b="1" dirty="0" smtClean="0">
                <a:solidFill>
                  <a:schemeClr val="accent6"/>
                </a:solidFill>
              </a:rPr>
              <a:t>DEĞER KAYNAĞIDIR.</a:t>
            </a:r>
          </a:p>
        </p:txBody>
      </p:sp>
      <p:sp>
        <p:nvSpPr>
          <p:cNvPr id="4" name="Veri Yer Tutucusu 3"/>
          <p:cNvSpPr>
            <a:spLocks noGrp="1"/>
          </p:cNvSpPr>
          <p:nvPr>
            <p:ph type="dt" sz="half" idx="10"/>
          </p:nvPr>
        </p:nvSpPr>
        <p:spPr/>
        <p:txBody>
          <a:bodyPr/>
          <a:lstStyle/>
          <a:p>
            <a:fld id="{027E8254-0795-4D6E-8411-50352AD7A814}"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915429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60648"/>
            <a:ext cx="8229600" cy="1399032"/>
          </a:xfrm>
        </p:spPr>
        <p:txBody>
          <a:bodyPr>
            <a:normAutofit/>
          </a:bodyPr>
          <a:lstStyle/>
          <a:p>
            <a:pPr algn="ctr"/>
            <a:r>
              <a:rPr lang="tr-TR" b="1" dirty="0" err="1">
                <a:solidFill>
                  <a:srgbClr val="C00000"/>
                </a:solidFill>
              </a:rPr>
              <a:t>Naturalizm</a:t>
            </a:r>
            <a:r>
              <a:rPr lang="tr-TR" dirty="0" smtClean="0"/>
              <a:t/>
            </a:r>
            <a:br>
              <a:rPr lang="tr-TR" dirty="0" smtClean="0"/>
            </a:br>
            <a:r>
              <a:rPr lang="tr-TR" b="1" dirty="0" smtClean="0">
                <a:solidFill>
                  <a:srgbClr val="C00000"/>
                </a:solidFill>
              </a:rPr>
              <a:t>(Eğitime Uygulandığında)</a:t>
            </a:r>
            <a:endParaRPr lang="tr-TR" b="1" dirty="0"/>
          </a:p>
        </p:txBody>
      </p:sp>
      <p:sp>
        <p:nvSpPr>
          <p:cNvPr id="3" name="2 İçerik Yer Tutucusu"/>
          <p:cNvSpPr>
            <a:spLocks noGrp="1"/>
          </p:cNvSpPr>
          <p:nvPr>
            <p:ph idx="1"/>
          </p:nvPr>
        </p:nvSpPr>
        <p:spPr/>
        <p:txBody>
          <a:bodyPr>
            <a:normAutofit/>
          </a:bodyPr>
          <a:lstStyle/>
          <a:p>
            <a:pPr algn="ctr">
              <a:buNone/>
            </a:pPr>
            <a:endParaRPr lang="tr-TR" sz="3600" dirty="0" smtClean="0"/>
          </a:p>
          <a:p>
            <a:pPr algn="ctr">
              <a:buNone/>
            </a:pPr>
            <a:r>
              <a:rPr lang="tr-TR" sz="3600" b="1" dirty="0" smtClean="0">
                <a:solidFill>
                  <a:schemeClr val="accent6"/>
                </a:solidFill>
              </a:rPr>
              <a:t>EĞİTİM DOĞASI GEREĞİ, </a:t>
            </a:r>
          </a:p>
          <a:p>
            <a:pPr algn="ctr">
              <a:buNone/>
            </a:pPr>
            <a:r>
              <a:rPr lang="tr-TR" sz="3600" b="1" dirty="0" smtClean="0">
                <a:solidFill>
                  <a:schemeClr val="accent6"/>
                </a:solidFill>
              </a:rPr>
              <a:t>YALNIZCA ZİHİNSEL DEĞİLDİR. </a:t>
            </a:r>
            <a:endParaRPr lang="tr-TR" sz="3600" dirty="0"/>
          </a:p>
        </p:txBody>
      </p:sp>
      <p:sp>
        <p:nvSpPr>
          <p:cNvPr id="4" name="Veri Yer Tutucusu 3"/>
          <p:cNvSpPr>
            <a:spLocks noGrp="1"/>
          </p:cNvSpPr>
          <p:nvPr>
            <p:ph type="dt" sz="half" idx="10"/>
          </p:nvPr>
        </p:nvSpPr>
        <p:spPr/>
        <p:txBody>
          <a:bodyPr/>
          <a:lstStyle/>
          <a:p>
            <a:fld id="{FC1176A6-3AEB-4D42-9B7B-7A9D3E215648}" type="datetime1">
              <a:rPr lang="tr-TR" smtClean="0"/>
              <a:t>10.8.2017</a:t>
            </a:fld>
            <a:endParaRPr lang="tr-TR"/>
          </a:p>
        </p:txBody>
      </p:sp>
      <p:sp>
        <p:nvSpPr>
          <p:cNvPr id="5" name="Altbilgi Yer Tutucusu 4"/>
          <p:cNvSpPr>
            <a:spLocks noGrp="1"/>
          </p:cNvSpPr>
          <p:nvPr>
            <p:ph type="ftr" sz="quarter" idx="11"/>
          </p:nvPr>
        </p:nvSpPr>
        <p:spPr/>
        <p:txBody>
          <a:bodyPr/>
          <a:lstStyle/>
          <a:p>
            <a:r>
              <a:rPr lang="tr-TR" smtClean="0"/>
              <a:t>Prof. Dr. Fehmi TUNCEL</a:t>
            </a:r>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9</a:t>
            </a:fld>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661</TotalTime>
  <Words>325</Words>
  <Application>Microsoft Office PowerPoint</Application>
  <PresentationFormat>Ekran Gösterisi (4:3)</PresentationFormat>
  <Paragraphs>148</Paragraphs>
  <Slides>16</Slides>
  <Notes>16</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Century Gothic</vt:lpstr>
      <vt:lpstr>Verdana</vt:lpstr>
      <vt:lpstr>Wingdings</vt:lpstr>
      <vt:lpstr>Wingdings 2</vt:lpstr>
      <vt:lpstr>Canlı</vt:lpstr>
      <vt:lpstr>İdealizm (Eğitime Uygulandığında)</vt:lpstr>
      <vt:lpstr>İdealizm (Beden Eğitime Uygulandığında)</vt:lpstr>
      <vt:lpstr>İdealizm (Beden Eğitime Uygulandığında)</vt:lpstr>
      <vt:lpstr>Realizm</vt:lpstr>
      <vt:lpstr>Realizm (Beden Eğitimine Uygulandığında)</vt:lpstr>
      <vt:lpstr>Pragmatizm (Eğitime Uygulandığında)</vt:lpstr>
      <vt:lpstr>Pragmatizm (Beden Eğitiminde Uygulandığında)</vt:lpstr>
      <vt:lpstr>Naturalizm</vt:lpstr>
      <vt:lpstr>Naturalizm (Eğitime Uygulandığında)</vt:lpstr>
      <vt:lpstr>Naturalizm (Beden Eğitimine Uygulandığında)</vt:lpstr>
      <vt:lpstr>Egzistensializm (Varoluşçuluk)</vt:lpstr>
      <vt:lpstr>Egzistensializm(Varoluşçuluk) (Eğitime Uygulandığında)</vt:lpstr>
      <vt:lpstr>Egzistensializm(Varoluşçuluk) (Beden Eğitimine Uygulandığında)</vt:lpstr>
      <vt:lpstr>Etik</vt:lpstr>
      <vt:lpstr>Etik</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Basis of PES</dc:title>
  <cp:lastModifiedBy>TUNCEL</cp:lastModifiedBy>
  <cp:revision>168</cp:revision>
  <dcterms:modified xsi:type="dcterms:W3CDTF">2017-08-10T11:29:07Z</dcterms:modified>
</cp:coreProperties>
</file>