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591" r:id="rId2"/>
    <p:sldId id="592" r:id="rId3"/>
    <p:sldId id="593" r:id="rId4"/>
    <p:sldId id="594" r:id="rId5"/>
    <p:sldId id="595" r:id="rId6"/>
    <p:sldId id="596" r:id="rId7"/>
    <p:sldId id="600" r:id="rId8"/>
    <p:sldId id="599" r:id="rId9"/>
    <p:sldId id="597" r:id="rId10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7949" autoAdjust="0"/>
  </p:normalViewPr>
  <p:slideViewPr>
    <p:cSldViewPr>
      <p:cViewPr varScale="1">
        <p:scale>
          <a:sx n="78" d="100"/>
          <a:sy n="78" d="100"/>
        </p:scale>
        <p:origin x="1579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5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8B09EA-1660-4E5C-B90B-AE3BCC2AE616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DA1E5BF-A6EF-4433-A0BD-26C863B8BB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36528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DC2D4-37EF-49E5-A33C-6711D75D0EDA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6D3D3-6C91-43BE-BC2A-FCF5CF5E985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1099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4D3A7-106E-48B3-B22E-B736A041D1FE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E6022-77BC-4F89-A45C-0F5E74CC83F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4557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4D56C-3196-4485-9540-073A1ED83B3A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26F8D-7C5C-477B-B5F9-8AD636AD99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5819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0B8DA-E134-4B0E-94D8-CCD943142794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C94B9-66C4-4184-BE7A-2CBB66E0D80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4254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FC218-A0DD-486C-987E-02B74679130D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1C9DE-6377-40D7-BFB2-D1CF9504D34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8690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DCCCA-6D30-4FAE-AD3A-0D0112703830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86302-E9E2-4FD4-B53A-D7661FB54E1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1381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556FE-D3BF-4EC1-BA12-E39B0E8A8C5B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14300-06BB-446E-B069-0017B57BCA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80013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2BEC8-E145-4F7F-8AC4-B5FA5C5688A3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4B9A3-5DDC-4642-8DEE-AD11A6C7EA3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88816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EE562-BA5B-41B5-BD37-7AD0172E6DA2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8E873-0D4A-45DE-8ED9-8ED03F3C998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0931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445A8-2E37-4B01-A18D-218080D16897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9B76-B749-4EA6-B9FB-45A9339945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8114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E3967-1168-43AD-9C06-08F18E76424A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68223-49D3-4E68-BE64-1BF49D3A0D7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5973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>
            <a:alpha val="18823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F4634DC-B43B-4DDD-8400-0432DFFCA070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955C07-89FB-478D-B1CC-CE37FE2DF8C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22498" y="404664"/>
            <a:ext cx="5913798" cy="45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26390" algn="l"/>
              </a:tabLst>
            </a:pPr>
            <a:r>
              <a:rPr lang="tr-TR" sz="24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Damızlık kazların bakımı ve beslenmesi</a:t>
            </a:r>
            <a:endParaRPr lang="tr-TR" sz="2400" dirty="0">
              <a:solidFill>
                <a:srgbClr val="FF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15516" y="1225783"/>
            <a:ext cx="88209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Kaz barınakları yeniden kullanılmaya başlanılmadan önce eski altlıklar kaldırılmalı ve barınağın tamamı yıkanıp, dezenfekte edilmelidir.</a:t>
            </a:r>
          </a:p>
          <a:p>
            <a:pPr algn="just"/>
            <a:endParaRPr lang="tr-TR" sz="2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Damızlık kazların altına talaş ve saman gibi altlıklar serilmelidir. Atlığın kalınlığı başlangıçta 5-7 cm iken, yumurtlama sonuna kadar 30-40 cm’ye çıkabilir.</a:t>
            </a:r>
          </a:p>
          <a:p>
            <a:pPr algn="just"/>
            <a:endParaRPr lang="tr-TR" sz="2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Barınak içerisinde 15 kaz için 1 suluk ve yemlik düşünülmelidir.</a:t>
            </a:r>
            <a:endParaRPr lang="tr-TR" sz="2200" b="1" dirty="0">
              <a:cs typeface="Arial" panose="020B0604020202020204" pitchFamily="34" charset="0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81E53DA4-B6BA-44ED-827B-257B7109636F}"/>
              </a:ext>
            </a:extLst>
          </p:cNvPr>
          <p:cNvSpPr txBox="1"/>
          <p:nvPr/>
        </p:nvSpPr>
        <p:spPr>
          <a:xfrm>
            <a:off x="215516" y="4625260"/>
            <a:ext cx="871296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sz="2200" b="1" dirty="0"/>
              <a:t>Damızlıkta kullanılacak kaz civcivleri 8 haftalık oluncaya kadar diğer civcivler gibi beslenilir, daha sonraki dönemlerde kontrollü besleme yapılır.</a:t>
            </a:r>
          </a:p>
        </p:txBody>
      </p:sp>
    </p:spTree>
    <p:extLst>
      <p:ext uri="{BB962C8B-B14F-4D97-AF65-F5344CB8AC3E}">
        <p14:creationId xmlns:p14="http://schemas.microsoft.com/office/powerpoint/2010/main" val="1094570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930D5FFB-2019-4221-83C1-3A9FC210A4C1}"/>
              </a:ext>
            </a:extLst>
          </p:cNvPr>
          <p:cNvSpPr txBox="1"/>
          <p:nvPr/>
        </p:nvSpPr>
        <p:spPr>
          <a:xfrm>
            <a:off x="179512" y="332656"/>
            <a:ext cx="8856984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Damızlık kazların canlı ağırlıkları;</a:t>
            </a:r>
          </a:p>
          <a:p>
            <a:pPr algn="just"/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tr-TR" sz="2200" b="1" dirty="0"/>
              <a:t>Yumurtlama döneminden 2 ay önce erişkin CA’ </a:t>
            </a:r>
            <a:r>
              <a:rPr lang="tr-TR" sz="2200" b="1" dirty="0" err="1"/>
              <a:t>ın</a:t>
            </a:r>
            <a:r>
              <a:rPr lang="tr-TR" sz="2200" b="1" dirty="0"/>
              <a:t> % 80-85’i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tr-TR" sz="2200" b="1" dirty="0"/>
              <a:t>1,5 ay öncesinde CA’ </a:t>
            </a:r>
            <a:r>
              <a:rPr lang="tr-TR" sz="2200" b="1" dirty="0" err="1"/>
              <a:t>ın</a:t>
            </a:r>
            <a:r>
              <a:rPr lang="tr-TR" sz="2200" b="1" dirty="0"/>
              <a:t> % 90’ı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tr-TR" sz="2200" b="1" dirty="0"/>
              <a:t>1-0,5 ay öncesinde </a:t>
            </a:r>
            <a:r>
              <a:rPr lang="tr-TR" sz="2200" b="1" dirty="0" err="1"/>
              <a:t>CA’ın</a:t>
            </a:r>
            <a:r>
              <a:rPr lang="tr-TR" sz="2200" b="1" dirty="0"/>
              <a:t> % 100’üne ulaşmalıdır.</a:t>
            </a:r>
          </a:p>
          <a:p>
            <a:pPr algn="just"/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Genç kazlar 10-12 aylık olduklarında yumurtlamaya başlamaktadırlar.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Pik yumurta verimine 3 yaşında ulaşmaktadırlar.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Damızlık sürüde 1 erkek kaza 3 - 5 dişi kaz hesaplanmalıdır.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Dişi kazlar 10, erkek kazlar ise 5 yıldan biraz fazla damızlıkta kullanılabilirler.</a:t>
            </a:r>
          </a:p>
        </p:txBody>
      </p:sp>
    </p:spTree>
    <p:extLst>
      <p:ext uri="{BB962C8B-B14F-4D97-AF65-F5344CB8AC3E}">
        <p14:creationId xmlns:p14="http://schemas.microsoft.com/office/powerpoint/2010/main" val="384556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F1FFD3D9-21A5-4C32-ACBA-51C8EA584D22}"/>
              </a:ext>
            </a:extLst>
          </p:cNvPr>
          <p:cNvSpPr txBox="1"/>
          <p:nvPr/>
        </p:nvSpPr>
        <p:spPr>
          <a:xfrm>
            <a:off x="179512" y="260648"/>
            <a:ext cx="878497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Kazların yumurta verimi Ocak-Şubat ayında başlar ve Haziran-Temmuz aylarına kadar sürer.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Irklarına göre değişmekle birlikte bir sezonda (yaklaşık 130 gün) 15-60 yumurta verebilirler.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Yerli ırk kazlarda yoğun yumurtlama dönemi Şubat-Mart ayları içerisinde olmaktadır.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Son yıllarda yurt dışından getirilen bazı kaz ırkları (Çin, </a:t>
            </a:r>
            <a:r>
              <a:rPr lang="tr-TR" sz="2200" b="1" dirty="0" err="1"/>
              <a:t>Linda</a:t>
            </a:r>
            <a:r>
              <a:rPr lang="tr-TR" sz="2200" b="1" dirty="0"/>
              <a:t>, </a:t>
            </a:r>
            <a:r>
              <a:rPr lang="tr-TR" sz="2200" b="1" dirty="0" err="1"/>
              <a:t>Mast</a:t>
            </a:r>
            <a:r>
              <a:rPr lang="tr-TR" sz="2200" b="1" dirty="0"/>
              <a:t>) gittikçe yaygın bir şekilde yetiştirilmeye başlanılmış ve yumurtlama dönemi Kasım-Haziran ayları arasına yayılmıştır.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Daha erken yumurta üretimini uyarmak için, yumurta sezonundan önce kaz barınaklarında her gün 14 ile 16 saat aydınlatma yapılabilir.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Yumurta ağırlıkları yaklaşık olarak 150-200 gram civarındadır. </a:t>
            </a:r>
          </a:p>
        </p:txBody>
      </p:sp>
    </p:spTree>
    <p:extLst>
      <p:ext uri="{BB962C8B-B14F-4D97-AF65-F5344CB8AC3E}">
        <p14:creationId xmlns:p14="http://schemas.microsoft.com/office/powerpoint/2010/main" val="1917324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390284FB-F69E-4AFE-8DF6-77C386315A40}"/>
              </a:ext>
            </a:extLst>
          </p:cNvPr>
          <p:cNvSpPr txBox="1"/>
          <p:nvPr/>
        </p:nvSpPr>
        <p:spPr>
          <a:xfrm>
            <a:off x="107504" y="400590"/>
            <a:ext cx="878497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Yumurtlama döneminde olmayan damızlık kazlar yaşama payı düzeyinde beslenilirler. Bu düzeyde bir besleme için kaliteli bir mera yeterli olabilir.</a:t>
            </a:r>
          </a:p>
          <a:p>
            <a:pPr algn="just"/>
            <a:endParaRPr lang="tr-TR" sz="10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Damızlık kazların kalsiyumca ilave beslenmesine yumurtlamadan 2 ay öncesinde başlanılmaktadır. Bu dönemde iri partiküllü </a:t>
            </a:r>
            <a:r>
              <a:rPr lang="tr-TR" sz="2200" b="1" dirty="0" err="1"/>
              <a:t>grit</a:t>
            </a:r>
            <a:r>
              <a:rPr lang="tr-TR" sz="2200" b="1" dirty="0"/>
              <a:t> veya istiridye kabuğu uygun şekilde verilmelidir. </a:t>
            </a:r>
          </a:p>
          <a:p>
            <a:pPr algn="just"/>
            <a:endParaRPr lang="tr-TR" sz="10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Verimin hangi döneminde olursa olsun damızlık kazlara vitamin ve mineral takviyesi yapmakla kuluçka randımanı arttırılabilir. </a:t>
            </a:r>
          </a:p>
          <a:p>
            <a:pPr algn="just"/>
            <a:endParaRPr lang="tr-TR" sz="10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Kuluçka veriminin düşmemesi için </a:t>
            </a:r>
            <a:r>
              <a:rPr lang="tr-TR" sz="2200" b="1" dirty="0" err="1"/>
              <a:t>rasyonun</a:t>
            </a:r>
            <a:r>
              <a:rPr lang="tr-TR" sz="2200" b="1" dirty="0"/>
              <a:t> ham selüloz düzeyi de % 10’u geçmemelidir. Körpe yeşil yemler ve hayvansal protein kaynakları kuluçka randımanını arttırmaktadır.</a:t>
            </a:r>
          </a:p>
          <a:p>
            <a:pPr algn="just"/>
            <a:endParaRPr lang="tr-TR" sz="10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b="1" dirty="0"/>
              <a:t>Kazlar çevre ısısı ve kaba yem kalitesine bağlı olarak günlük, toplam 115 ile 225 g arasında </a:t>
            </a:r>
            <a:r>
              <a:rPr lang="tr-TR" sz="2200" b="1" dirty="0" err="1"/>
              <a:t>pelet</a:t>
            </a:r>
            <a:r>
              <a:rPr lang="tr-TR" sz="2200" b="1" dirty="0"/>
              <a:t> yem tüketebilir. </a:t>
            </a:r>
          </a:p>
        </p:txBody>
      </p:sp>
    </p:spTree>
    <p:extLst>
      <p:ext uri="{BB962C8B-B14F-4D97-AF65-F5344CB8AC3E}">
        <p14:creationId xmlns:p14="http://schemas.microsoft.com/office/powerpoint/2010/main" val="3505379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9AFACCD6-CE7B-4678-A844-4E57552F4F74}"/>
              </a:ext>
            </a:extLst>
          </p:cNvPr>
          <p:cNvSpPr txBox="1"/>
          <p:nvPr/>
        </p:nvSpPr>
        <p:spPr>
          <a:xfrm>
            <a:off x="179512" y="889844"/>
            <a:ext cx="878497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sz="2200" b="1" dirty="0">
                <a:solidFill>
                  <a:srgbClr val="7030A0"/>
                </a:solidFill>
              </a:rPr>
              <a:t>Damızlık kazlar </a:t>
            </a:r>
            <a:r>
              <a:rPr lang="tr-TR" sz="2200" b="1" dirty="0" err="1">
                <a:solidFill>
                  <a:srgbClr val="7030A0"/>
                </a:solidFill>
              </a:rPr>
              <a:t>Entansif</a:t>
            </a:r>
            <a:r>
              <a:rPr lang="tr-TR" sz="2200" b="1" dirty="0">
                <a:solidFill>
                  <a:srgbClr val="7030A0"/>
                </a:solidFill>
              </a:rPr>
              <a:t>, Yarı </a:t>
            </a:r>
            <a:r>
              <a:rPr lang="tr-TR" sz="2200" b="1" dirty="0" err="1">
                <a:solidFill>
                  <a:srgbClr val="7030A0"/>
                </a:solidFill>
              </a:rPr>
              <a:t>entansif</a:t>
            </a:r>
            <a:r>
              <a:rPr lang="tr-TR" sz="2200" b="1" dirty="0">
                <a:solidFill>
                  <a:srgbClr val="7030A0"/>
                </a:solidFill>
              </a:rPr>
              <a:t> ve </a:t>
            </a:r>
            <a:r>
              <a:rPr lang="tr-TR" sz="2200" b="1" dirty="0" err="1">
                <a:solidFill>
                  <a:srgbClr val="7030A0"/>
                </a:solidFill>
              </a:rPr>
              <a:t>Ekstansif</a:t>
            </a:r>
            <a:r>
              <a:rPr lang="tr-TR" sz="2200" b="1" dirty="0">
                <a:solidFill>
                  <a:srgbClr val="7030A0"/>
                </a:solidFill>
              </a:rPr>
              <a:t> yöntemle beslenebilirler. Besleme yöntemi hangisi olursa olsun, canlı ağırlık iyi takip edilmelidir</a:t>
            </a:r>
            <a:r>
              <a:rPr lang="tr-TR" sz="2200" b="1" dirty="0"/>
              <a:t>.</a:t>
            </a:r>
          </a:p>
          <a:p>
            <a:pPr algn="just"/>
            <a:endParaRPr lang="tr-TR" sz="2200" b="1" dirty="0"/>
          </a:p>
          <a:p>
            <a:pPr algn="just"/>
            <a:r>
              <a:rPr lang="tr-TR" sz="2200" b="1" dirty="0" err="1">
                <a:solidFill>
                  <a:srgbClr val="0070C0"/>
                </a:solidFill>
              </a:rPr>
              <a:t>Entansif</a:t>
            </a:r>
            <a:r>
              <a:rPr lang="tr-TR" sz="2200" b="1" dirty="0">
                <a:solidFill>
                  <a:srgbClr val="0070C0"/>
                </a:solidFill>
              </a:rPr>
              <a:t> Besleme</a:t>
            </a:r>
            <a:r>
              <a:rPr lang="tr-TR" sz="2200" b="1" dirty="0"/>
              <a:t>: Damızlık kazlar yumurtlama döneminde sadece damızlık kaz yemiyle beslenebilirler. Verilecek miktar kısıtlı olmalı, kazlar yağlandırılmamalı. </a:t>
            </a:r>
          </a:p>
          <a:p>
            <a:pPr algn="just"/>
            <a:endParaRPr lang="tr-TR" sz="2200" b="1" dirty="0"/>
          </a:p>
          <a:p>
            <a:pPr algn="just"/>
            <a:r>
              <a:rPr lang="tr-TR" sz="2200" b="1" dirty="0">
                <a:solidFill>
                  <a:srgbClr val="0070C0"/>
                </a:solidFill>
              </a:rPr>
              <a:t>Yarı </a:t>
            </a:r>
            <a:r>
              <a:rPr lang="tr-TR" sz="2200" b="1" dirty="0" err="1">
                <a:solidFill>
                  <a:srgbClr val="0070C0"/>
                </a:solidFill>
              </a:rPr>
              <a:t>Entansif</a:t>
            </a:r>
            <a:r>
              <a:rPr lang="tr-TR" sz="2200" b="1" dirty="0">
                <a:solidFill>
                  <a:srgbClr val="0070C0"/>
                </a:solidFill>
              </a:rPr>
              <a:t> Besleme: </a:t>
            </a:r>
            <a:r>
              <a:rPr lang="tr-TR" sz="2200" b="1" dirty="0"/>
              <a:t>Yumurtlama dönemindeki kazlar yumurtlama süresince damızlık kaz yemi veya çeşitli dane yemlerle beslemeye ilaveten mera, çayır, çeşitli sebzelere ait yeşilliklere dayalı olarak ta beslenebilir. Böyle bir besleme yöntemi, </a:t>
            </a:r>
            <a:r>
              <a:rPr lang="tr-TR" sz="2200" b="1" dirty="0" err="1"/>
              <a:t>entansif</a:t>
            </a:r>
            <a:r>
              <a:rPr lang="tr-TR" sz="2200" b="1" dirty="0"/>
              <a:t> beslemeye göre daha ekonomik, beslenme fizyolojisine daha uygundur.</a:t>
            </a:r>
          </a:p>
        </p:txBody>
      </p:sp>
    </p:spTree>
    <p:extLst>
      <p:ext uri="{BB962C8B-B14F-4D97-AF65-F5344CB8AC3E}">
        <p14:creationId xmlns:p14="http://schemas.microsoft.com/office/powerpoint/2010/main" val="686203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2484A38B-9D09-4DBB-8156-8902A6883028}"/>
              </a:ext>
            </a:extLst>
          </p:cNvPr>
          <p:cNvSpPr txBox="1"/>
          <p:nvPr/>
        </p:nvSpPr>
        <p:spPr>
          <a:xfrm>
            <a:off x="179512" y="429627"/>
            <a:ext cx="8784976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sz="2200" b="1" dirty="0" err="1">
                <a:solidFill>
                  <a:srgbClr val="0070C0"/>
                </a:solidFill>
              </a:rPr>
              <a:t>Ekstansif</a:t>
            </a:r>
            <a:r>
              <a:rPr lang="tr-TR" sz="2200" b="1" dirty="0">
                <a:solidFill>
                  <a:srgbClr val="0070C0"/>
                </a:solidFill>
              </a:rPr>
              <a:t> Besleme</a:t>
            </a:r>
            <a:r>
              <a:rPr lang="tr-TR" sz="2200" b="1" dirty="0"/>
              <a:t>: Damızlık kazlar yumurtlama döneminde sadece iyi kaliteli meralarda beslenebilirler.</a:t>
            </a:r>
          </a:p>
          <a:p>
            <a:pPr algn="just"/>
            <a:endParaRPr lang="tr-TR" sz="1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200" b="1" dirty="0"/>
              <a:t>Böyle meralar kazların protein ve vitamin ihtiyacını karşılayabilir.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tr-TR" sz="1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200" b="1" dirty="0"/>
              <a:t>Ancak hayvan başına günlük ME tüketimi 800-850 </a:t>
            </a:r>
            <a:r>
              <a:rPr lang="tr-TR" sz="2200" b="1" dirty="0" err="1"/>
              <a:t>kcal’ın</a:t>
            </a:r>
            <a:r>
              <a:rPr lang="tr-TR" sz="2200" b="1" dirty="0"/>
              <a:t> altına inmemelidir (yerli kazlarda -100-150 </a:t>
            </a:r>
            <a:r>
              <a:rPr lang="tr-TR" sz="2200" b="1" dirty="0" err="1"/>
              <a:t>kcal</a:t>
            </a:r>
            <a:r>
              <a:rPr lang="tr-TR" sz="2200" b="1" dirty="0"/>
              <a:t>/kg).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tr-TR" sz="1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200" b="1" dirty="0"/>
              <a:t>Yeterli </a:t>
            </a:r>
            <a:r>
              <a:rPr lang="tr-TR" sz="2200" b="1" dirty="0" err="1"/>
              <a:t>Ca</a:t>
            </a:r>
            <a:r>
              <a:rPr lang="tr-TR" sz="2200" b="1" dirty="0"/>
              <a:t> alınımının sağlanması için ad </a:t>
            </a:r>
            <a:r>
              <a:rPr lang="tr-TR" sz="2200" b="1" dirty="0" err="1"/>
              <a:t>libitum</a:t>
            </a:r>
            <a:r>
              <a:rPr lang="tr-TR" sz="2200" b="1" dirty="0"/>
              <a:t> mermer tozu/deniz kabukluları sunulmalıdır.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tr-TR" sz="1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200" b="1" dirty="0"/>
              <a:t>Ülkemiz şartlarında özellikle D. Anadolu’da yumurta döneminde mera şartları oluşmamaktadır. İlave besleme yapılması gerekmektedir.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tr-TR" sz="1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200" b="1" dirty="0"/>
              <a:t>Ülkemiz şartlarında yumurtlama dönemindeki kazlara yumurtacı tavuk yemi, çeşitli tane yemler (arpa, buğday), bayat ekmek, sofra artıkları gibi ürünler verilmekte, aynı zamanda merada otlatılmaktadır.</a:t>
            </a:r>
          </a:p>
        </p:txBody>
      </p:sp>
    </p:spTree>
    <p:extLst>
      <p:ext uri="{BB962C8B-B14F-4D97-AF65-F5344CB8AC3E}">
        <p14:creationId xmlns:p14="http://schemas.microsoft.com/office/powerpoint/2010/main" val="63479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B765D498-DC01-43B0-90CE-88B3745A9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487" y="404664"/>
            <a:ext cx="7439025" cy="3248025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D798ADE5-CBCB-4AFC-989A-21E5FD171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8299" y="3719661"/>
            <a:ext cx="5867400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253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1D51AB50-60C3-4CE5-808B-9A873DAF68F0}"/>
              </a:ext>
            </a:extLst>
          </p:cNvPr>
          <p:cNvSpPr txBox="1"/>
          <p:nvPr/>
        </p:nvSpPr>
        <p:spPr>
          <a:xfrm>
            <a:off x="179511" y="188640"/>
            <a:ext cx="873142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sz="2200" b="1" dirty="0"/>
              <a:t>Aşırı yemleme yağlanmaya neden olup yumurta verimini düşürebilmektedir.</a:t>
            </a:r>
          </a:p>
          <a:p>
            <a:pPr algn="just"/>
            <a:r>
              <a:rPr lang="tr-TR" sz="2200" b="1" dirty="0"/>
              <a:t>Bu nedenle yumurtalama döneminden 2 ay öncesinde kısıtlı yemleme yapılabilir. 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608BA76-7F27-49C7-90B3-610618E5A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640160"/>
            <a:ext cx="85725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700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08533D05-F010-4692-84CA-5CF80977C6C8}"/>
              </a:ext>
            </a:extLst>
          </p:cNvPr>
          <p:cNvSpPr txBox="1"/>
          <p:nvPr/>
        </p:nvSpPr>
        <p:spPr>
          <a:xfrm>
            <a:off x="107504" y="277480"/>
            <a:ext cx="885698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2200" b="1" dirty="0">
                <a:solidFill>
                  <a:srgbClr val="FF0000"/>
                </a:solidFill>
              </a:rPr>
              <a:t>Damızlık Kazların Yumurtlama Döneminde Beslenmesinde Dikkat Edilecek Hususlar</a:t>
            </a:r>
          </a:p>
          <a:p>
            <a:pPr algn="just"/>
            <a:endParaRPr lang="tr-TR" sz="1000" b="1" dirty="0"/>
          </a:p>
          <a:p>
            <a:pPr marL="457200" indent="-457200" algn="just">
              <a:buAutoNum type="arabicPeriod"/>
            </a:pPr>
            <a:r>
              <a:rPr lang="tr-TR" sz="2200" b="1" dirty="0"/>
              <a:t>Damızlık kazlar normalden (800-850 </a:t>
            </a:r>
            <a:r>
              <a:rPr lang="tr-TR" sz="2200" b="1" dirty="0" err="1"/>
              <a:t>kcal</a:t>
            </a:r>
            <a:r>
              <a:rPr lang="tr-TR" sz="2200" b="1" dirty="0"/>
              <a:t> ME/gün) fazla enerji tüketmemelidirler.</a:t>
            </a:r>
          </a:p>
          <a:p>
            <a:pPr marL="457200" indent="-457200" algn="just">
              <a:buAutoNum type="arabicPeriod"/>
            </a:pPr>
            <a:endParaRPr lang="tr-TR" sz="1500" b="1" dirty="0"/>
          </a:p>
          <a:p>
            <a:pPr marL="457200" indent="-457200" algn="just">
              <a:buAutoNum type="arabicPeriod"/>
            </a:pPr>
            <a:r>
              <a:rPr lang="tr-TR" sz="2200" b="1" dirty="0"/>
              <a:t>Yumurtlama sıklığı ve yumurta büyüklüğüne bağlı olarak HP tüketimi yumurtlama süresince 45-50 g/gün arasında olmalıdır.</a:t>
            </a:r>
          </a:p>
          <a:p>
            <a:pPr marL="457200" indent="-457200" algn="just">
              <a:buAutoNum type="arabicPeriod"/>
            </a:pPr>
            <a:endParaRPr lang="tr-TR" sz="1500" b="1" dirty="0"/>
          </a:p>
          <a:p>
            <a:pPr marL="457200" indent="-457200" algn="just">
              <a:buAutoNum type="arabicPeriod"/>
            </a:pPr>
            <a:r>
              <a:rPr lang="tr-TR" sz="2200" b="1" dirty="0"/>
              <a:t>Yumurtlama sıklığı ve büyüklüğüne bağlı olarak </a:t>
            </a:r>
            <a:r>
              <a:rPr lang="tr-TR" sz="2200" b="1" dirty="0" err="1"/>
              <a:t>Ca</a:t>
            </a:r>
            <a:r>
              <a:rPr lang="tr-TR" sz="2200" b="1" dirty="0"/>
              <a:t> tüketimi 15-20 g/gün olmalıdır.</a:t>
            </a:r>
          </a:p>
          <a:p>
            <a:pPr marL="457200" indent="-457200" algn="just">
              <a:buAutoNum type="arabicPeriod"/>
            </a:pPr>
            <a:endParaRPr lang="tr-TR" sz="1500" b="1" dirty="0"/>
          </a:p>
          <a:p>
            <a:pPr marL="457200" indent="-457200" algn="just">
              <a:buAutoNum type="arabicPeriod"/>
            </a:pPr>
            <a:r>
              <a:rPr lang="tr-TR" sz="2200" b="1" dirty="0"/>
              <a:t>Kazların yumurtlama döneminde </a:t>
            </a:r>
            <a:r>
              <a:rPr lang="tr-TR" sz="2200" b="1" dirty="0" err="1"/>
              <a:t>esansiyel</a:t>
            </a:r>
            <a:r>
              <a:rPr lang="tr-TR" sz="2200" b="1" dirty="0"/>
              <a:t> amino asitleri, vitaminleri ve mineralleri alması çok önemlidir. Bunların yeterince ve dengeli olarak alınması hem yumurta verimini hem de </a:t>
            </a:r>
            <a:r>
              <a:rPr lang="tr-TR" sz="2200" b="1" dirty="0" err="1"/>
              <a:t>embriyonik</a:t>
            </a:r>
            <a:r>
              <a:rPr lang="tr-TR" sz="2200" b="1" dirty="0"/>
              <a:t> büyümeyi olumlu yönde etkilemektedir.</a:t>
            </a:r>
          </a:p>
          <a:p>
            <a:pPr marL="457200" indent="-457200" algn="just">
              <a:buAutoNum type="arabicPeriod"/>
            </a:pPr>
            <a:endParaRPr lang="tr-TR" sz="1500" b="1" dirty="0"/>
          </a:p>
          <a:p>
            <a:pPr marL="457200" indent="-457200" algn="just">
              <a:buAutoNum type="arabicPeriod"/>
            </a:pPr>
            <a:r>
              <a:rPr lang="tr-TR" sz="2200" b="1" dirty="0" err="1"/>
              <a:t>Rasyonun</a:t>
            </a:r>
            <a:r>
              <a:rPr lang="tr-TR" sz="2200" b="1" dirty="0"/>
              <a:t> ham selüloz oranı %10’u geçmemelidir. Aksi takdirde döl verimi düşüklüğü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327383475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050"/>
        </a:solidFill>
      </a:spPr>
      <a:bodyPr anchor="ctr"/>
      <a:lstStyle>
        <a:defPPr algn="ctr">
          <a:defRPr dirty="0">
            <a:solidFill>
              <a:srgbClr val="FF0000"/>
            </a:solidFill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665</Words>
  <Application>Microsoft Office PowerPoint</Application>
  <PresentationFormat>Ekran Gösterisi (4:3)</PresentationFormat>
  <Paragraphs>69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TUBITAK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fipek</dc:creator>
  <cp:lastModifiedBy>USER</cp:lastModifiedBy>
  <cp:revision>963</cp:revision>
  <dcterms:created xsi:type="dcterms:W3CDTF">2009-03-16T08:38:31Z</dcterms:created>
  <dcterms:modified xsi:type="dcterms:W3CDTF">2021-09-16T05:38:00Z</dcterms:modified>
</cp:coreProperties>
</file>