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t>16.05.2017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52DC17C-9B25-4C89-B6CB-47BBF2ACCBDF}" type="datetimeFigureOut">
              <a:rPr lang="tr-TR" smtClean="0"/>
              <a:t>16.05.2017</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027436-F620-4FAE-A8E6-C494B0D1F4C9}"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Annales</a:t>
            </a:r>
            <a:r>
              <a:rPr lang="tr-TR" dirty="0" smtClean="0"/>
              <a:t> Tarih Okulu</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ANNALES OKULU’NUN SİYASİ TARİH DİSİPLİNİNE ETKİLERİ.</a:t>
            </a:r>
          </a:p>
          <a:p>
            <a:r>
              <a:rPr lang="tr-TR" dirty="0" smtClean="0"/>
              <a:t> </a:t>
            </a:r>
            <a:r>
              <a:rPr lang="tr-TR" dirty="0" err="1" smtClean="0"/>
              <a:t>Annales</a:t>
            </a:r>
            <a:r>
              <a:rPr lang="tr-TR" dirty="0" smtClean="0"/>
              <a:t> Okulu’nun tarih yazımına egemen olduğu 20. yüzyılın ilk yarısında, 19. yüzyılda altın çağını yaşayan Siyasi Tarih ikincilleşti.</a:t>
            </a:r>
          </a:p>
          <a:p>
            <a:r>
              <a:rPr lang="tr-TR" dirty="0" err="1" smtClean="0"/>
              <a:t>Fuad</a:t>
            </a:r>
            <a:r>
              <a:rPr lang="tr-TR" dirty="0" smtClean="0"/>
              <a:t> Köprülü (1890-1966), Ömer Lütfi Barkan (1903-1979), Mustafa </a:t>
            </a:r>
            <a:r>
              <a:rPr lang="tr-TR" dirty="0" err="1" smtClean="0"/>
              <a:t>Akdağ</a:t>
            </a:r>
            <a:r>
              <a:rPr lang="tr-TR" dirty="0" smtClean="0"/>
              <a:t> (1913- 1972) ve Halil İnalcık (1916-2016).</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Annales</a:t>
            </a:r>
            <a:r>
              <a:rPr lang="tr-TR" dirty="0"/>
              <a:t> tarih okulu ismini 1946’dan itibaren yayınlanmaya başlayan “</a:t>
            </a:r>
            <a:r>
              <a:rPr lang="tr-TR" dirty="0" err="1"/>
              <a:t>Annales</a:t>
            </a:r>
            <a:r>
              <a:rPr lang="tr-TR" dirty="0"/>
              <a:t>: </a:t>
            </a:r>
            <a:r>
              <a:rPr lang="tr-TR" dirty="0" err="1"/>
              <a:t>Economies</a:t>
            </a:r>
            <a:r>
              <a:rPr lang="tr-TR" dirty="0"/>
              <a:t>, </a:t>
            </a:r>
            <a:r>
              <a:rPr lang="tr-TR" dirty="0" err="1"/>
              <a:t>Societes</a:t>
            </a:r>
            <a:r>
              <a:rPr lang="tr-TR" dirty="0"/>
              <a:t>, </a:t>
            </a:r>
            <a:r>
              <a:rPr lang="tr-TR" dirty="0" err="1"/>
              <a:t>Civilisations</a:t>
            </a:r>
            <a:r>
              <a:rPr lang="tr-TR" dirty="0"/>
              <a:t>” dergisinden alır. Aslında </a:t>
            </a:r>
            <a:r>
              <a:rPr lang="tr-TR" dirty="0" err="1"/>
              <a:t>Annales</a:t>
            </a:r>
            <a:r>
              <a:rPr lang="tr-TR" dirty="0"/>
              <a:t> okulunun öncüsü kabul edilebilecek “</a:t>
            </a:r>
            <a:r>
              <a:rPr lang="tr-TR" dirty="0" err="1"/>
              <a:t>Annales</a:t>
            </a:r>
            <a:r>
              <a:rPr lang="tr-TR" dirty="0"/>
              <a:t> </a:t>
            </a:r>
            <a:r>
              <a:rPr lang="tr-TR" dirty="0" err="1"/>
              <a:t>d’Histoire</a:t>
            </a:r>
            <a:r>
              <a:rPr lang="tr-TR" dirty="0"/>
              <a:t> </a:t>
            </a:r>
            <a:r>
              <a:rPr lang="tr-TR" dirty="0" err="1"/>
              <a:t>Economique</a:t>
            </a:r>
            <a:r>
              <a:rPr lang="tr-TR" dirty="0"/>
              <a:t> et </a:t>
            </a:r>
            <a:r>
              <a:rPr lang="tr-TR" dirty="0" err="1"/>
              <a:t>Sociale</a:t>
            </a:r>
            <a:r>
              <a:rPr lang="tr-TR" dirty="0"/>
              <a:t>” dergisi ilk olarak 1929 yılında </a:t>
            </a:r>
            <a:r>
              <a:rPr lang="tr-TR" dirty="0" err="1"/>
              <a:t>Marc</a:t>
            </a:r>
            <a:r>
              <a:rPr lang="tr-TR" dirty="0"/>
              <a:t> </a:t>
            </a:r>
            <a:r>
              <a:rPr lang="tr-TR" dirty="0" err="1"/>
              <a:t>Bloch</a:t>
            </a:r>
            <a:r>
              <a:rPr lang="tr-TR" dirty="0"/>
              <a:t> ve </a:t>
            </a:r>
            <a:r>
              <a:rPr lang="tr-TR" dirty="0" err="1"/>
              <a:t>Lucien</a:t>
            </a:r>
            <a:r>
              <a:rPr lang="tr-TR" dirty="0"/>
              <a:t> </a:t>
            </a:r>
            <a:r>
              <a:rPr lang="tr-TR" dirty="0" err="1"/>
              <a:t>Febvre</a:t>
            </a:r>
            <a:r>
              <a:rPr lang="tr-TR" dirty="0"/>
              <a:t> tarafından yayınlanmaya başlamıştır</a:t>
            </a:r>
            <a:r>
              <a:rPr lang="tr-TR" dirty="0" smtClean="0"/>
              <a:t>.</a:t>
            </a:r>
            <a:r>
              <a:rPr lang="tr-TR" dirty="0"/>
              <a:t> Ancak </a:t>
            </a:r>
            <a:r>
              <a:rPr lang="tr-TR" dirty="0" err="1"/>
              <a:t>Annales</a:t>
            </a:r>
            <a:r>
              <a:rPr lang="tr-TR" dirty="0"/>
              <a:t> okulunun esas şeklini alması İkinci Dünya Savaşı sonrası çıkardıkları yeni dergi ve </a:t>
            </a:r>
            <a:r>
              <a:rPr lang="tr-TR" dirty="0" err="1"/>
              <a:t>Fernand</a:t>
            </a:r>
            <a:r>
              <a:rPr lang="tr-TR" dirty="0"/>
              <a:t> </a:t>
            </a:r>
            <a:r>
              <a:rPr lang="tr-TR" dirty="0" err="1"/>
              <a:t>Braudel’in</a:t>
            </a:r>
            <a:r>
              <a:rPr lang="tr-TR" dirty="0"/>
              <a:t> harekete katılmasıyla olmuştur.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err="1"/>
              <a:t>Disiplinlerarası</a:t>
            </a:r>
            <a:r>
              <a:rPr lang="tr-TR" dirty="0"/>
              <a:t> etkileşim ve paylaşıma verdiği önem ve tarih bilimine sosyal bilim öğeleri katması bakımından tarih disiplinine büyük katkıda </a:t>
            </a:r>
            <a:r>
              <a:rPr lang="tr-TR" dirty="0" smtClean="0"/>
              <a:t>bulunmuştur.</a:t>
            </a:r>
          </a:p>
          <a:p>
            <a:r>
              <a:rPr lang="tr-TR" dirty="0" smtClean="0"/>
              <a:t>Tarihi </a:t>
            </a:r>
            <a:r>
              <a:rPr lang="tr-TR" dirty="0"/>
              <a:t>yalnızca felsefi ya da ekonomik determinist bir perspektiften değil demografik (nüfus bilimi), coğrafya ve iklime dayalı, dilbilimsel, kültürel ve antropolojik bir çok yönden ele alarak bütünsel bir tarih anlayışı ortaya koymaya çalışmışlardır.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kronolojik tarih anlayışı yerine, sorun ve birey odaklı sosyal disiplinlerle işbirlikçi bir tarih </a:t>
            </a:r>
            <a:r>
              <a:rPr lang="tr-TR" dirty="0" smtClean="0"/>
              <a:t>anlayışı.</a:t>
            </a:r>
          </a:p>
          <a:p>
            <a:r>
              <a:rPr lang="tr-TR" dirty="0" err="1"/>
              <a:t>Annales</a:t>
            </a:r>
            <a:r>
              <a:rPr lang="tr-TR" dirty="0"/>
              <a:t>, “Açıklayıcı-Analitik” bir eğilimi, ayrıca da disiplinler arası çalışarak “Birleştirici-Sentetik” bir eğilimi ortaya atmıştır.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endParaRPr lang="tr-TR" dirty="0" smtClean="0"/>
          </a:p>
          <a:p>
            <a:r>
              <a:rPr lang="tr-TR" dirty="0" err="1" smtClean="0"/>
              <a:t>Bloch</a:t>
            </a:r>
            <a:r>
              <a:rPr lang="tr-TR" dirty="0" smtClean="0"/>
              <a:t>: Yöntemi</a:t>
            </a:r>
            <a:endParaRPr lang="tr-TR" dirty="0"/>
          </a:p>
          <a:p>
            <a:r>
              <a:rPr lang="tr-TR" dirty="0"/>
              <a:t>1. Araştırılan tarihsel-toplumsal dönemdeki dilsel yapılar, Dilbilimden hareketle açıklanır. Dilin geçirdiği anlam ve sözcük değişimleri araştırılarak; buradan hareketle toplumsal yapının geçirdiği değişimler izlenir ve ortaya konulmaya çalışılır. </a:t>
            </a:r>
          </a:p>
          <a:p>
            <a:r>
              <a:rPr lang="tr-TR" dirty="0"/>
              <a:t>2. Araştırılan dönemin bütün özellikleri gözünde bulundurulur, farklı ve benzer dönemlerin ve toplumların karşılaştırılması her düzeyde yapılır. </a:t>
            </a:r>
          </a:p>
          <a:p>
            <a:endParaRPr lang="tr-TR"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Lucien</a:t>
            </a:r>
            <a:r>
              <a:rPr lang="tr-TR" dirty="0"/>
              <a:t> </a:t>
            </a:r>
            <a:r>
              <a:rPr lang="tr-TR" dirty="0" err="1"/>
              <a:t>Febvre</a:t>
            </a:r>
            <a:r>
              <a:rPr lang="tr-TR" dirty="0"/>
              <a:t> </a:t>
            </a:r>
            <a:r>
              <a:rPr lang="tr-TR" dirty="0" smtClean="0"/>
              <a:t>:</a:t>
            </a:r>
          </a:p>
          <a:p>
            <a:r>
              <a:rPr lang="tr-TR" dirty="0" smtClean="0"/>
              <a:t>Tarihin </a:t>
            </a:r>
            <a:r>
              <a:rPr lang="tr-TR" dirty="0"/>
              <a:t>asıl konusu insandır </a:t>
            </a:r>
            <a:r>
              <a:rPr lang="tr-TR" dirty="0" smtClean="0"/>
              <a:t>ve tarih </a:t>
            </a:r>
            <a:r>
              <a:rPr lang="tr-TR" dirty="0"/>
              <a:t>insana ilişkin toplumsal yapı ve örgütlü gruplar üzerine düşünerek anlaşılmaya </a:t>
            </a:r>
            <a:r>
              <a:rPr lang="tr-TR" dirty="0" smtClean="0"/>
              <a:t>çalışılmalıdır</a:t>
            </a:r>
          </a:p>
          <a:p>
            <a:r>
              <a:rPr lang="tr-TR" dirty="0" smtClean="0"/>
              <a:t> </a:t>
            </a:r>
            <a:r>
              <a:rPr lang="tr-TR" dirty="0"/>
              <a:t>geleneksel </a:t>
            </a:r>
            <a:r>
              <a:rPr lang="tr-TR" dirty="0" smtClean="0"/>
              <a:t>tarihçilik </a:t>
            </a:r>
            <a:r>
              <a:rPr lang="tr-TR" dirty="0"/>
              <a:t>olay </a:t>
            </a:r>
            <a:r>
              <a:rPr lang="tr-TR" dirty="0" smtClean="0"/>
              <a:t>merkezlidir. </a:t>
            </a:r>
            <a:r>
              <a:rPr lang="tr-TR" dirty="0" err="1"/>
              <a:t>Febvre’ye</a:t>
            </a:r>
            <a:r>
              <a:rPr lang="tr-TR" dirty="0"/>
              <a:t> göre, olaylara odaklanan söz konusu anlayış, geçmişte olmuş olan birçok çok şeyin gözden kaçmasına sebep olur.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a:t>Braudel</a:t>
            </a:r>
            <a:r>
              <a:rPr lang="tr-TR" dirty="0"/>
              <a:t> </a:t>
            </a:r>
            <a:r>
              <a:rPr lang="tr-TR" dirty="0" smtClean="0"/>
              <a:t>:</a:t>
            </a:r>
          </a:p>
          <a:p>
            <a:r>
              <a:rPr lang="tr-TR" dirty="0" err="1"/>
              <a:t>Braudel</a:t>
            </a:r>
            <a:r>
              <a:rPr lang="tr-TR" dirty="0"/>
              <a:t>, tarihsel zamanı; “coğrafi zaman”, “toplumsal zaman” ve “bireysel zamana” ayırır ve uzun süre diye bilinen zamana vurgu yapar. Çünkü ona göre, bir olguyu açıklamak için tarihin tüm zamanlarını ele almak lazımdır </a:t>
            </a:r>
            <a:r>
              <a:rPr lang="tr-TR" dirty="0" smtClean="0"/>
              <a:t>.</a:t>
            </a:r>
          </a:p>
          <a:p>
            <a:r>
              <a:rPr lang="tr-TR" dirty="0" smtClean="0"/>
              <a:t>Eseri</a:t>
            </a:r>
            <a:r>
              <a:rPr lang="tr-TR" b="1" i="1" dirty="0" smtClean="0"/>
              <a:t> Akdeniz </a:t>
            </a:r>
            <a:r>
              <a:rPr lang="tr-TR" b="1" i="1" dirty="0"/>
              <a:t>ve Akdeniz </a:t>
            </a:r>
            <a:r>
              <a:rPr lang="tr-TR" b="1" i="1" dirty="0" smtClean="0"/>
              <a:t>Dünyası</a:t>
            </a:r>
            <a:r>
              <a:rPr lang="tr-TR" i="1" dirty="0" smtClean="0"/>
              <a:t>, </a:t>
            </a:r>
            <a:r>
              <a:rPr lang="tr-TR" dirty="0"/>
              <a:t>toplum ve toplumsal yapıları anlamada coğrafi bir yaklaşımı benimsemektedir</a:t>
            </a:r>
            <a:r>
              <a:rPr lang="tr-TR" i="1" dirty="0"/>
              <a:t>. </a:t>
            </a:r>
            <a:r>
              <a:rPr lang="tr-TR" dirty="0" err="1"/>
              <a:t>Braudel’e</a:t>
            </a:r>
            <a:r>
              <a:rPr lang="tr-TR" dirty="0"/>
              <a:t> göre, coğrafi veya ekolojik bir değişim, toplumsal hayatın her mecrasını hatta siyasi alanını bile etkileyecek niteliktedir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BİRİNCİ BÖLÜM</a:t>
            </a:r>
          </a:p>
          <a:p>
            <a:r>
              <a:rPr lang="tr-TR" dirty="0"/>
              <a:t>Ortamın Payı </a:t>
            </a:r>
          </a:p>
          <a:p>
            <a:r>
              <a:rPr lang="tr-TR" dirty="0"/>
              <a:t>1 YARIMADALAR: DAĞLAR, YAYLALAR, OVALAR</a:t>
            </a:r>
            <a:r>
              <a:rPr lang="tr-TR" dirty="0" smtClean="0"/>
              <a:t>....</a:t>
            </a:r>
          </a:p>
          <a:p>
            <a:r>
              <a:rPr lang="tr-TR" dirty="0"/>
              <a:t>2 AKDENİZ’İN KALBİNDE DENİZLER VE KIYILAR </a:t>
            </a:r>
          </a:p>
          <a:p>
            <a:r>
              <a:rPr lang="es-ES" dirty="0"/>
              <a:t>3 SINIRLAR YA DA EN BÜYÜK AKDENİZ</a:t>
            </a:r>
            <a:r>
              <a:rPr lang="es-ES" dirty="0" smtClean="0"/>
              <a:t>...</a:t>
            </a:r>
            <a:endParaRPr lang="tr-TR" dirty="0" smtClean="0"/>
          </a:p>
          <a:p>
            <a:r>
              <a:rPr lang="tr-TR" dirty="0"/>
              <a:t>4 FİZİK BİRLİK: İKLİM VE TARİH </a:t>
            </a:r>
            <a:r>
              <a:rPr lang="tr-TR" dirty="0" smtClean="0"/>
              <a:t>..</a:t>
            </a:r>
          </a:p>
          <a:p>
            <a:r>
              <a:rPr lang="tr-TR" dirty="0"/>
              <a:t>5 İNSANÎ BİRLİK: YOLLAR VE KENTLER, KENTLER VE YOLLAR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İKİNCİ BÖLÜM</a:t>
            </a:r>
          </a:p>
          <a:p>
            <a:r>
              <a:rPr lang="tr-TR" dirty="0"/>
              <a:t>Ortak kaderler ve bütünsel hareketler</a:t>
            </a:r>
            <a:r>
              <a:rPr lang="tr-TR" dirty="0" smtClean="0"/>
              <a:t>..</a:t>
            </a:r>
            <a:endParaRPr lang="tr-TR" dirty="0"/>
          </a:p>
          <a:p>
            <a:r>
              <a:rPr lang="tr-TR" dirty="0"/>
              <a:t>1 EKONOMİLER: YÜZYILIN ÖLÇÜSÜ </a:t>
            </a:r>
            <a:r>
              <a:rPr lang="tr-TR" dirty="0" smtClean="0"/>
              <a:t>.</a:t>
            </a:r>
          </a:p>
          <a:p>
            <a:r>
              <a:rPr lang="tr-TR" dirty="0"/>
              <a:t>2 EKONOMİLER: DEĞERLİ MADENLER, PARALAR VE FİYATLAR </a:t>
            </a:r>
            <a:r>
              <a:rPr lang="tr-TR" dirty="0" smtClean="0"/>
              <a:t>..</a:t>
            </a:r>
          </a:p>
          <a:p>
            <a:r>
              <a:rPr lang="tr-TR" dirty="0"/>
              <a:t>ÜÇÜNCÜ BÖLÜM</a:t>
            </a:r>
          </a:p>
          <a:p>
            <a:r>
              <a:rPr lang="tr-TR" dirty="0"/>
              <a:t>EKONOMİLER: TİCARET VE TAŞIMA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83</TotalTime>
  <Words>477</Words>
  <Application>Microsoft Office PowerPoint</Application>
  <PresentationFormat>Ekran Gösterisi (4:3)</PresentationFormat>
  <Paragraphs>32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Gündönümü</vt:lpstr>
      <vt:lpstr>Annales Tarih Okulu</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Annales Tarih Okulu</dc:title>
  <dc:creator>pc</dc:creator>
  <cp:lastModifiedBy>pc</cp:lastModifiedBy>
  <cp:revision>8</cp:revision>
  <dcterms:created xsi:type="dcterms:W3CDTF">2017-05-16T15:58:50Z</dcterms:created>
  <dcterms:modified xsi:type="dcterms:W3CDTF">2017-05-16T17:21:52Z</dcterms:modified>
</cp:coreProperties>
</file>