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5AA1B00-E346-4900-AB84-9F9B3AE9BC1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6A870A-7D56-4C43-98BA-7A8BAC980690}" type="slidenum">
              <a:rPr lang="tr-TR"/>
              <a:pPr/>
              <a:t>2</a:t>
            </a:fld>
            <a:endParaRPr lang="tr-TR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tr-TR" smtClean="0"/>
              <a:t>Normal vajen florası tekrarlayan candida enfeksiyonlarını önler. Barsak florası olmazsa  vitamini ekskliği ortaya çıkar.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7B08F-5636-4481-84E5-BA3E6C59BBE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C1AE1-B581-4322-B9F9-20CBBEFB9AC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B0BBE-F4C8-4817-9EFC-A70818AA61B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0DE0F-CA70-450D-8030-085AA71CB15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073B5-1612-49D1-9EF9-BFAD03B1203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54D7E-9B8F-44B2-8C90-7D2FF184CC4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B9CB8-A782-455A-B0BC-D68C6B5F637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7C10A-CDFD-4EF9-BF87-4C33439811F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2705F-38BF-4BAF-ABA4-2CB6DB6E694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8F1DA-EC47-4F61-8A7B-45BD7A42B93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802A9-08BA-4CE7-AD13-8EDC73C4B5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C69CA21-96D0-49D5-BE87-456B15F3646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843588" cy="1143000"/>
          </a:xfrm>
        </p:spPr>
        <p:txBody>
          <a:bodyPr/>
          <a:lstStyle/>
          <a:p>
            <a:pPr eaLnBrk="1" hangingPunct="1"/>
            <a:r>
              <a:rPr lang="tr-TR" smtClean="0"/>
              <a:t>İNFEKSİYON:</a:t>
            </a: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800" smtClean="0"/>
              <a:t>İnfeksiyon hastalıkları, önemli ölüm nedenleri arasında yerini korumaktadır</a:t>
            </a:r>
          </a:p>
          <a:p>
            <a:pPr eaLnBrk="1" hangingPunct="1"/>
            <a:r>
              <a:rPr lang="tr-TR" sz="2800" smtClean="0"/>
              <a:t>İnsanlık tarihi için savaşlar ve doğal afetler kadar önemli bir yere sahiptir</a:t>
            </a:r>
          </a:p>
          <a:p>
            <a:pPr eaLnBrk="1" hangingPunct="1"/>
            <a:r>
              <a:rPr lang="tr-TR" sz="2800" smtClean="0"/>
              <a:t>Gelişmekte olan ülkelerde uygunsuz hijyenik koşullar ve beslenme bozuklukları, bu hastalıkların özellikle çocuklarda, yaşlılarda ve kemoterapi/immunsupresif tedavi alan kişilerde ölümle sonuçlanmasına neden olmaktadır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620713"/>
            <a:ext cx="7210425" cy="1012825"/>
          </a:xfrm>
        </p:spPr>
        <p:txBody>
          <a:bodyPr/>
          <a:lstStyle/>
          <a:p>
            <a:pPr algn="l" eaLnBrk="1" hangingPunct="1"/>
            <a:r>
              <a:rPr lang="tr-TR" sz="2800" b="1" smtClean="0">
                <a:solidFill>
                  <a:srgbClr val="FF3300"/>
                </a:solidFill>
              </a:rPr>
              <a:t>Mikroorganizmaların vücuttan çıkışı:</a:t>
            </a:r>
            <a:r>
              <a:rPr lang="tr-TR" sz="2800" smtClean="0"/>
              <a:t/>
            </a:r>
            <a:br>
              <a:rPr lang="tr-TR" sz="2800" smtClean="0"/>
            </a:br>
            <a:endParaRPr lang="tr-TR" sz="28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916363"/>
          </a:xfrm>
        </p:spPr>
        <p:txBody>
          <a:bodyPr/>
          <a:lstStyle/>
          <a:p>
            <a:pPr eaLnBrk="1" hangingPunct="1"/>
            <a:r>
              <a:rPr lang="tr-TR" sz="2800" smtClean="0"/>
              <a:t>Hastalığın bulaşıcı olması için mikrobun konaktan çıkışı girişi kadar önemlidir.</a:t>
            </a:r>
          </a:p>
          <a:p>
            <a:pPr eaLnBrk="1" hangingPunct="1"/>
            <a:r>
              <a:rPr lang="tr-TR" sz="2800" b="1" smtClean="0">
                <a:solidFill>
                  <a:srgbClr val="FF3300"/>
                </a:solidFill>
              </a:rPr>
              <a:t>Bulaşma; </a:t>
            </a:r>
            <a:r>
              <a:rPr lang="tr-TR" sz="2800" b="1" smtClean="0"/>
              <a:t>deri döküntüleri, öksürme, aksırma, idrar/gaita teması, böcek taşıyıcıları, cinsel yolla, kan ve kan ürünleri ile olabilir.</a:t>
            </a:r>
          </a:p>
          <a:p>
            <a:pPr eaLnBrk="1" hangingPunct="1"/>
            <a:r>
              <a:rPr lang="tr-TR" sz="2800" smtClean="0"/>
              <a:t>Bir sonraki bulaş mikrobun dayanıklılığına bağlıdır. Bazı mikroplar uzun süre toz, su, yiyecekler üzerinde bekleyebilir.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44675"/>
            <a:ext cx="8496300" cy="43926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400" smtClean="0"/>
              <a:t>Gaita ile atılan mikroplar, bu gaita ile kontamine yiyecek ve içeceklerle (oral-fekal yol) başkasına bulaşır (Örn: Hepatit A, E ya da kancalı kurt) 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smtClean="0"/>
              <a:t>Bakteri ve mantarlar solunum yolu ile yayılabilirler (örn:Tüberküloz)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smtClean="0"/>
              <a:t>Tükrük bezlerini infekte eden virüsler (örn: EBV, kabakulak), öpüşme ya da konuşma yoluyla bulaştırılır.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smtClean="0"/>
              <a:t>Kan ve kan ürünleri ile hepatit virüsleri, HIV bulaşabilir.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smtClean="0"/>
              <a:t>Mikroorganizmalar insanlara hayvanlardan taşıyıcı böcekler aracılığıyla geçebilirler (örn: Kene, sivrisinek)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smtClean="0"/>
              <a:t>Virüsler, bakteriler, mantarlar, protozoalar cinsel yolla bulaşabilirler.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08050"/>
            <a:ext cx="8229600" cy="4997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400" smtClean="0"/>
              <a:t>Mikroorganizmalar konak doku bariyerini aştıklarında bağışıklık (immün) sistemi ile karşı karşıya kalırlar.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smtClean="0"/>
              <a:t>Mikroorganizmaların başarılı bir şekilde çoğalabilmeleri ve bir sonraki konağa geçebilmeleri için konağın sahip olduğu doğuştan ve kazanılmış bağışıklık sisteminden kaçmaları gerekir. </a:t>
            </a:r>
            <a:r>
              <a:rPr lang="tr-TR" sz="2400" b="1" smtClean="0">
                <a:solidFill>
                  <a:srgbClr val="FF3300"/>
                </a:solidFill>
              </a:rPr>
              <a:t>Bunun için mikroorganizmalar,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400" b="1" smtClean="0">
                <a:solidFill>
                  <a:srgbClr val="00B050"/>
                </a:solidFill>
              </a:rPr>
              <a:t>Konakçı savunmasından kaçmak (sindirim sistemi gibi ulaşılması güç bölgelerde çoğalmak, hücre içi veya konakçı proteinleri içinde gizlenmek)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400" b="1" smtClean="0">
                <a:solidFill>
                  <a:srgbClr val="00B050"/>
                </a:solidFill>
              </a:rPr>
              <a:t>Sürekli olarak antijenik repertuvarlarını değiştirmek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400" b="1" smtClean="0">
                <a:solidFill>
                  <a:srgbClr val="00B050"/>
                </a:solidFill>
              </a:rPr>
              <a:t>Kompleman ve antikorları inaktive etmek, fagositoza direnç geliştirmek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400" b="1" smtClean="0">
                <a:solidFill>
                  <a:srgbClr val="00B050"/>
                </a:solidFill>
              </a:rPr>
              <a:t>Konağın kazanılmış immün yanıtını baskılamak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tr-TR" sz="2400" b="1" smtClean="0">
                <a:solidFill>
                  <a:srgbClr val="00B050"/>
                </a:solidFill>
              </a:rPr>
              <a:t>    gibi stratejiler geliştirirler.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b="1" smtClean="0">
                <a:solidFill>
                  <a:srgbClr val="FF3300"/>
                </a:solidFill>
              </a:rPr>
              <a:t>    Mikroorganizmalar nasıl hastalık yapar ?</a:t>
            </a:r>
            <a:endParaRPr lang="tr-TR" sz="2400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Mikroorganizmalar, hastalık oluşturabilenler (patojenler) ve oluşturmayanlar olarak ayrılabilirler.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Farklı mikroorganizmaların virulans dereceleri, dolayısıyla hastalık yapma yetenekleri farklıdır.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Yüksek virülans sağlıklı popülasyonda, düşük virülans hassas popülasyonda hastalığa neden olan ajanlar için söz konusudur.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b="1" smtClean="0">
                <a:solidFill>
                  <a:srgbClr val="FF3300"/>
                </a:solidFill>
              </a:rPr>
              <a:t>Fırsatçı infeksiyonlar</a:t>
            </a:r>
            <a:r>
              <a:rPr lang="tr-TR" sz="2400" smtClean="0"/>
              <a:t>, normalde patojenik olmayan organizmanın immünsuprese konakta hastalık oluşturmasıdır.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3671887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</a:pPr>
            <a:r>
              <a:rPr lang="tr-TR" sz="2400" b="1" smtClean="0">
                <a:solidFill>
                  <a:srgbClr val="FF3300"/>
                </a:solidFill>
              </a:rPr>
              <a:t>İnfeksiyöz ajanlar üç genel mekanizma ile hastalık 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tr-TR" sz="2400" b="1" smtClean="0">
                <a:solidFill>
                  <a:srgbClr val="FF3300"/>
                </a:solidFill>
              </a:rPr>
              <a:t>    yaparlar:</a:t>
            </a:r>
          </a:p>
          <a:p>
            <a:pPr marL="457200" indent="-457200" eaLnBrk="1" hangingPunct="1">
              <a:lnSpc>
                <a:spcPct val="80000"/>
              </a:lnSpc>
              <a:buClr>
                <a:srgbClr val="FF3300"/>
              </a:buClr>
              <a:buFontTx/>
              <a:buAutoNum type="arabicPeriod"/>
            </a:pPr>
            <a:r>
              <a:rPr lang="tr-TR" sz="2400" smtClean="0"/>
              <a:t>Konak hücresine tutunarak ya da girerek doğrudan hücre ölümüne ya da disfonksiyonuna neden olurlar</a:t>
            </a:r>
          </a:p>
          <a:p>
            <a:pPr marL="457200" indent="-457200" eaLnBrk="1" hangingPunct="1">
              <a:lnSpc>
                <a:spcPct val="80000"/>
              </a:lnSpc>
              <a:buClr>
                <a:srgbClr val="FF3300"/>
              </a:buClr>
              <a:buFontTx/>
              <a:buAutoNum type="arabicPeriod"/>
            </a:pPr>
            <a:r>
              <a:rPr lang="tr-TR" sz="2400" smtClean="0"/>
              <a:t>Uzak mesafeden hücreleri öldürebilen toksinler (endotoksin /ekzotoksin) salgılayabilirler ki bu salınan toksinler dokuları parçalar veya kan damarlarına zarar vererek iskemi ve nekroza neden olurlar. (</a:t>
            </a:r>
            <a:r>
              <a:rPr lang="tr-TR" sz="2400" i="1" smtClean="0"/>
              <a:t>Stafilokok</a:t>
            </a:r>
            <a:r>
              <a:rPr lang="tr-TR" sz="2400" smtClean="0"/>
              <a:t> türleri, vibrio kolera gibi)</a:t>
            </a:r>
          </a:p>
          <a:p>
            <a:pPr marL="457200" indent="-457200" eaLnBrk="1" hangingPunct="1">
              <a:lnSpc>
                <a:spcPct val="80000"/>
              </a:lnSpc>
              <a:buClr>
                <a:srgbClr val="FF3300"/>
              </a:buClr>
              <a:buFontTx/>
              <a:buAutoNum type="arabicPeriod"/>
            </a:pPr>
            <a:r>
              <a:rPr lang="tr-TR" sz="2400" smtClean="0"/>
              <a:t>Konakta immün ve iltihabi hücre yanıtına neden olarak doku zedelenmesine yol açabilirler.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FF3300"/>
                </a:solidFill>
              </a:rPr>
              <a:t>Normal bireylerde konağın cevabı;</a:t>
            </a:r>
          </a:p>
          <a:p>
            <a:pPr lvl="1" eaLnBrk="1" hangingPunct="1">
              <a:buFontTx/>
              <a:buNone/>
            </a:pPr>
            <a:r>
              <a:rPr lang="tr-TR" smtClean="0"/>
              <a:t>- Nötrofillerden zengin akut süpüratif iltihap (birçok bakteri ve bazı mantarlar için tipiktir)</a:t>
            </a:r>
          </a:p>
          <a:p>
            <a:pPr lvl="1" eaLnBrk="1" hangingPunct="1">
              <a:buFontTx/>
              <a:buNone/>
            </a:pPr>
            <a:r>
              <a:rPr lang="tr-TR" smtClean="0"/>
              <a:t>- Mononükleer hücre infiltrasyonu (birçok kronik infeksiyonda ve viral infeksiyonlarda)</a:t>
            </a:r>
          </a:p>
          <a:p>
            <a:pPr lvl="1" eaLnBrk="1" hangingPunct="1">
              <a:buFontTx/>
              <a:buNone/>
            </a:pPr>
            <a:r>
              <a:rPr lang="tr-TR" smtClean="0"/>
              <a:t>- Granülomatöz iltihap (Tüberküloz ve bazı mantarlar)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362950" cy="3844925"/>
          </a:xfrm>
        </p:spPr>
        <p:txBody>
          <a:bodyPr/>
          <a:lstStyle/>
          <a:p>
            <a:pPr eaLnBrk="1" hangingPunct="1"/>
            <a:r>
              <a:rPr lang="tr-TR" sz="2800" smtClean="0"/>
              <a:t>Mikroorganizmalar normal insan florasında da bulunmaktadır (normal barsak florası, normal vajen florası)</a:t>
            </a:r>
          </a:p>
          <a:p>
            <a:pPr eaLnBrk="1" hangingPunct="1"/>
            <a:r>
              <a:rPr lang="tr-TR" sz="2800" smtClean="0"/>
              <a:t>Mikroorganizmalar hastalığa neden olduğunda </a:t>
            </a:r>
            <a:r>
              <a:rPr lang="tr-TR" sz="2800" b="1" u="sng" smtClean="0">
                <a:solidFill>
                  <a:srgbClr val="FF3300"/>
                </a:solidFill>
              </a:rPr>
              <a:t>enfeksiyonun klinik seyrini</a:t>
            </a:r>
            <a:r>
              <a:rPr lang="tr-TR" sz="2800" smtClean="0"/>
              <a:t>, </a:t>
            </a:r>
          </a:p>
          <a:p>
            <a:pPr lvl="1" eaLnBrk="1" hangingPunct="1"/>
            <a:r>
              <a:rPr lang="tr-TR" smtClean="0"/>
              <a:t>Mikroorganizmaların virulansı (patojenitesi)</a:t>
            </a:r>
          </a:p>
          <a:p>
            <a:pPr lvl="1" eaLnBrk="1" hangingPunct="1"/>
            <a:r>
              <a:rPr lang="tr-TR" smtClean="0"/>
              <a:t>Konağın cevabı</a:t>
            </a:r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483225" cy="1143000"/>
          </a:xfrm>
        </p:spPr>
        <p:txBody>
          <a:bodyPr/>
          <a:lstStyle/>
          <a:p>
            <a:pPr eaLnBrk="1" hangingPunct="1"/>
            <a:r>
              <a:rPr lang="tr-TR" sz="3200" b="1" smtClean="0"/>
              <a:t/>
            </a:r>
            <a:br>
              <a:rPr lang="tr-TR" sz="3200" b="1" smtClean="0"/>
            </a:br>
            <a:r>
              <a:rPr lang="tr-TR" sz="3600" b="1" smtClean="0"/>
              <a:t>İnfeksiyon yolları:</a:t>
            </a:r>
            <a:r>
              <a:rPr lang="tr-TR" sz="3600" smtClean="0"/>
              <a:t/>
            </a:r>
            <a:br>
              <a:rPr lang="tr-TR" sz="3600" smtClean="0"/>
            </a:br>
            <a:endParaRPr lang="tr-TR" sz="36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tr-TR" sz="2800" smtClean="0"/>
              <a:t>İnfeksiyonun oluşması, konağın savunmasına rağmen mikroorganizmanın konak bariyerini geçmesi, kolonize olması ve konak dokuda hasar oluşturmasına bağlıdır.</a:t>
            </a:r>
          </a:p>
          <a:p>
            <a:pPr marL="609600" indent="-609600" eaLnBrk="1" hangingPunct="1"/>
            <a:r>
              <a:rPr lang="tr-TR" sz="2800" smtClean="0">
                <a:solidFill>
                  <a:srgbClr val="FF3300"/>
                </a:solidFill>
              </a:rPr>
              <a:t>İnfeksiyon yolları:</a:t>
            </a:r>
          </a:p>
          <a:p>
            <a:pPr marL="990600" lvl="1" indent="-533400" eaLnBrk="1" hangingPunct="1">
              <a:buSzPct val="90000"/>
              <a:buFontTx/>
              <a:buAutoNum type="arabicPeriod"/>
            </a:pPr>
            <a:r>
              <a:rPr lang="tr-TR" smtClean="0"/>
              <a:t>Deri</a:t>
            </a:r>
          </a:p>
          <a:p>
            <a:pPr marL="990600" lvl="1" indent="-533400" eaLnBrk="1" hangingPunct="1">
              <a:buSzPct val="90000"/>
              <a:buFontTx/>
              <a:buAutoNum type="arabicPeriod"/>
            </a:pPr>
            <a:r>
              <a:rPr lang="tr-TR" smtClean="0"/>
              <a:t>Sindirim sistemi</a:t>
            </a:r>
          </a:p>
          <a:p>
            <a:pPr marL="990600" lvl="1" indent="-533400" eaLnBrk="1" hangingPunct="1">
              <a:buSzPct val="90000"/>
              <a:buFontTx/>
              <a:buAutoNum type="arabicPeriod"/>
            </a:pPr>
            <a:r>
              <a:rPr lang="tr-TR" smtClean="0"/>
              <a:t>Solunum sistemi</a:t>
            </a:r>
          </a:p>
          <a:p>
            <a:pPr marL="990600" lvl="1" indent="-533400" eaLnBrk="1" hangingPunct="1">
              <a:buSzPct val="90000"/>
              <a:buFontTx/>
              <a:buAutoNum type="arabicPeriod"/>
            </a:pPr>
            <a:r>
              <a:rPr lang="tr-TR" smtClean="0"/>
              <a:t>Ürogenital sistem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642350" cy="5289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smtClean="0">
                <a:solidFill>
                  <a:srgbClr val="FF3300"/>
                </a:solidFill>
              </a:rPr>
              <a:t>   1.Deri: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Kalın keratinize dış tabakaya sahip olan deri, infeksiyonlara karşı doğal bir bariyerdir.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Derinin düşük pH’ı (pH: 5,5) ve içeriğindeki yağ asitleri mikroorganizmaların üremesini engeller.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Yüzeyel kesikler, sıyrıklar, yaralar, yanıklar gibi deri bütünlüğünü bozan durumlar mikroorganizmaların deri yolu ile geçişini kolaylaştırır.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Deri yoluyla geçebilen infeksiyonlar; mantarlar, şistozoma larvaları, HPV, stafilokok türleri, Hepatit B/C, HIV, pire-kene-sivrisinek ısırığı ile bulaşan virüs ve bakteriler gibi.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b="1" smtClean="0">
                <a:solidFill>
                  <a:srgbClr val="FF3300"/>
                </a:solidFill>
              </a:rPr>
              <a:t>   2. Solunum Yolu: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Mikroorganizmaların çoğu burun ve üst solunum yollarındaki goblet hücrelerinin salgıladığı mukus tabakasında tutulur. Buradan da mukosilyer aktivite ile boğazın gerisine itilir ve yutularak temizlenir. 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5 mikrondan küçük organizmalar solunumla direkt olarak akciğere gider. Bu organizmalar akciğerdeki makrofajlar tarafından fagosite edilir.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Mukosilyer fonksiyon; sigara, kistik fibrozis hastalığı gibi nedenlerle bozulduğunda mikroorganizmalar solunum yolu epiteline yapışıp dokuda hasara neden olurlar.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229600" cy="46799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b="1" smtClean="0">
                <a:solidFill>
                  <a:srgbClr val="FF3300"/>
                </a:solidFill>
              </a:rPr>
              <a:t>   3. Sindirim yolu:</a:t>
            </a:r>
            <a:r>
              <a:rPr lang="tr-TR" sz="2400" smtClean="0">
                <a:solidFill>
                  <a:srgbClr val="FF33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Organizmalar, hijyen ortadan kalktığında fekal materyalle kontamine olan yiyecek ve içeceklerle bulaşır.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b="1" smtClean="0"/>
              <a:t>Yutularak alınan mikroorganizmalara karşı normal savunma yolları 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1.Asidik mide pH’ı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2.Yapışkan mukus salgısı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3.Litik pankreas enzimleri ve safra tuzları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4.Antimikrobiyal peptidler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5.İmmünglobulin A antikoru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6.Normal barsak florasıdır.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b="1" smtClean="0">
                <a:solidFill>
                  <a:srgbClr val="FF3300"/>
                </a:solidFill>
              </a:rPr>
              <a:t>4. Ürogenital yol: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Üriner sistem normalde sterildir. Bakteri girse bile idrarla atılır. Üriner akışın tıkanması, reflü hastalığı gibi idrarın geri kaçışı durumları enfeksiyona zemin hazırlar.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En sık E.Coli enfeksiyon yapar (idrar yolu epiteline bağlanır)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Üriner infeksiyonlar kadınlarda daha sıktır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Üriner infeksiyonlar, yukarı doğru böbreğe yansıyabilir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Vajende laktobasillerden oluşan flora sayesinde pH düşüktür ve infeksiyonlardan korunmayı sağlar.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Antibiyotik kullanımı ile laktobasiller ortadan kalkarsa mikroorganizmalar genital infeksiyonlara yol açabilirler.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150"/>
            <a:ext cx="6923088" cy="725488"/>
          </a:xfrm>
        </p:spPr>
        <p:txBody>
          <a:bodyPr/>
          <a:lstStyle/>
          <a:p>
            <a:pPr eaLnBrk="1" hangingPunct="1"/>
            <a:r>
              <a:rPr lang="tr-TR" sz="2800" b="1" smtClean="0">
                <a:solidFill>
                  <a:srgbClr val="FF3300"/>
                </a:solidFill>
              </a:rPr>
              <a:t>Mikroorganizmaların vücutta yayılımı:</a:t>
            </a:r>
            <a:r>
              <a:rPr lang="tr-TR" sz="2800" smtClean="0">
                <a:solidFill>
                  <a:srgbClr val="FF3300"/>
                </a:solidFill>
              </a:rPr>
              <a:t/>
            </a:r>
            <a:br>
              <a:rPr lang="tr-TR" sz="2800" smtClean="0">
                <a:solidFill>
                  <a:srgbClr val="FF3300"/>
                </a:solidFill>
              </a:rPr>
            </a:br>
            <a:endParaRPr lang="tr-TR" sz="2800" smtClean="0">
              <a:solidFill>
                <a:srgbClr val="FF330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229600" cy="3773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smtClean="0"/>
              <a:t>Mikroorganizmalar,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smtClean="0"/>
              <a:t>içi boş organların lümenlerinde sınırlı kalarak çoğalır 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smtClean="0"/>
              <a:t>epitel hücrelerinin içinde veya üzerinde çoğalırlar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smtClean="0"/>
              <a:t>epitel bariyerindeki çatlaktan geçip lenfatik, kan ve sinir aracılığıyla diğer alanlara yayılırlar.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İnvazivlik; motilite ya da litik enzim salgılama yeteneklerine bağlıdır. Mikrobiyal yayılım önce dokuda sınırlı infeksiyon yapar, sonra lenfatik ve damarlar aracılığıyla bölgesel lenf nodüllerine veya uzak organlara yayılabilir.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smtClean="0"/>
              <a:t>Kan içindeki mikroorganizmalar serbest halde ya da bir hücre içerisinde taşınırlar.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Kanın sürekli mikroorganizmalarla istilası (bakteriyemi) ciddi bir durumdur, ateş, hipotansiyon ve sepsis bulgularıyla seyreder; ölümcül olabilir.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Plasentadan fetüse geçiş </a:t>
            </a:r>
            <a:r>
              <a:rPr lang="tr-TR" sz="2800" b="1" smtClean="0">
                <a:solidFill>
                  <a:srgbClr val="FF3300"/>
                </a:solidFill>
              </a:rPr>
              <a:t>vertikal geçiş</a:t>
            </a:r>
            <a:r>
              <a:rPr lang="tr-TR" sz="2800" smtClean="0"/>
              <a:t> olarak da adlandırılır. (Gebeliğin özellikle ilk haftalarında geçirilen kızamıkçık gibi infeksiyonlar fetüste ciddi anomalilere neden olur.)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939</Words>
  <Application>Microsoft Office PowerPoint</Application>
  <PresentationFormat>Ekran Gösterisi (4:3)</PresentationFormat>
  <Paragraphs>82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7" baseType="lpstr">
      <vt:lpstr>Arial</vt:lpstr>
      <vt:lpstr>Varsayılan Tasarım</vt:lpstr>
      <vt:lpstr>İNFEKSİYON:</vt:lpstr>
      <vt:lpstr>Slayt 2</vt:lpstr>
      <vt:lpstr> İnfeksiyon yolları: </vt:lpstr>
      <vt:lpstr>Slayt 4</vt:lpstr>
      <vt:lpstr>Slayt 5</vt:lpstr>
      <vt:lpstr>Slayt 6</vt:lpstr>
      <vt:lpstr>Slayt 7</vt:lpstr>
      <vt:lpstr>Mikroorganizmaların vücutta yayılımı: </vt:lpstr>
      <vt:lpstr>Slayt 9</vt:lpstr>
      <vt:lpstr>Mikroorganizmaların vücuttan çıkışı: </vt:lpstr>
      <vt:lpstr>Slayt 11</vt:lpstr>
      <vt:lpstr>Slayt 12</vt:lpstr>
      <vt:lpstr>Slayt 13</vt:lpstr>
      <vt:lpstr>Slayt 14</vt:lpstr>
      <vt:lpstr>Slayt 15</vt:lpstr>
    </vt:vector>
  </TitlesOfParts>
  <Company>XP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XP</dc:creator>
  <cp:lastModifiedBy>user</cp:lastModifiedBy>
  <cp:revision>47</cp:revision>
  <dcterms:created xsi:type="dcterms:W3CDTF">2009-12-21T22:07:45Z</dcterms:created>
  <dcterms:modified xsi:type="dcterms:W3CDTF">2018-03-09T07:59:17Z</dcterms:modified>
</cp:coreProperties>
</file>