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6" r:id="rId2"/>
    <p:sldId id="327" r:id="rId3"/>
    <p:sldId id="280" r:id="rId4"/>
    <p:sldId id="281" r:id="rId5"/>
    <p:sldId id="337" r:id="rId6"/>
    <p:sldId id="328" r:id="rId7"/>
    <p:sldId id="312" r:id="rId8"/>
    <p:sldId id="316" r:id="rId9"/>
    <p:sldId id="319" r:id="rId10"/>
    <p:sldId id="330" r:id="rId11"/>
    <p:sldId id="315" r:id="rId12"/>
    <p:sldId id="318" r:id="rId13"/>
    <p:sldId id="321" r:id="rId14"/>
    <p:sldId id="331" r:id="rId15"/>
    <p:sldId id="332" r:id="rId16"/>
    <p:sldId id="333" r:id="rId17"/>
    <p:sldId id="334" r:id="rId18"/>
    <p:sldId id="322" r:id="rId19"/>
    <p:sldId id="335" r:id="rId20"/>
    <p:sldId id="323" r:id="rId21"/>
    <p:sldId id="320" r:id="rId22"/>
    <p:sldId id="324" r:id="rId23"/>
    <p:sldId id="326" r:id="rId24"/>
    <p:sldId id="264" r:id="rId25"/>
    <p:sldId id="308" r:id="rId26"/>
    <p:sldId id="309" r:id="rId27"/>
    <p:sldId id="266" r:id="rId28"/>
    <p:sldId id="276" r:id="rId29"/>
    <p:sldId id="277" r:id="rId30"/>
    <p:sldId id="272" r:id="rId31"/>
    <p:sldId id="273" r:id="rId32"/>
    <p:sldId id="274" r:id="rId33"/>
    <p:sldId id="336" r:id="rId34"/>
    <p:sldId id="267" r:id="rId35"/>
    <p:sldId id="278" r:id="rId36"/>
    <p:sldId id="269" r:id="rId37"/>
    <p:sldId id="271" r:id="rId38"/>
    <p:sldId id="263" r:id="rId39"/>
    <p:sldId id="270"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082E17-F2E4-4963-8A31-F0D7267FFD8A}" type="datetimeFigureOut">
              <a:rPr lang="tr-TR" smtClean="0"/>
              <a:pPr/>
              <a:t>07.10.2016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2ECB2B-DAFD-4CCD-BAA2-E1C18D4A38E9}" type="slidenum">
              <a:rPr lang="tr-TR" smtClean="0"/>
              <a:pPr/>
              <a:t>‹#›</a:t>
            </a:fld>
            <a:endParaRPr lang="tr-TR"/>
          </a:p>
        </p:txBody>
      </p:sp>
    </p:spTree>
    <p:extLst>
      <p:ext uri="{BB962C8B-B14F-4D97-AF65-F5344CB8AC3E}">
        <p14:creationId xmlns:p14="http://schemas.microsoft.com/office/powerpoint/2010/main" val="226667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07.10.2016</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p>
            <a:fld id="{D9F75050-0E15-4C5B-92B0-66D068882F1F}" type="datetimeFigureOut">
              <a:rPr lang="tr-TR" smtClean="0"/>
              <a:pPr/>
              <a:t>07.10.2016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07.10.2016</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07.10.2016</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52601"/>
            <a:ext cx="7815290" cy="962019"/>
          </a:xfrm>
        </p:spPr>
        <p:txBody>
          <a:bodyPr>
            <a:normAutofit/>
          </a:bodyPr>
          <a:lstStyle/>
          <a:p>
            <a:r>
              <a:rPr lang="tr-TR" sz="3600" dirty="0" smtClean="0">
                <a:solidFill>
                  <a:schemeClr val="tx1"/>
                </a:solidFill>
                <a:effectLst/>
                <a:latin typeface="Arial" panose="020B0604020202020204" pitchFamily="34" charset="0"/>
                <a:cs typeface="Arial" panose="020B0604020202020204" pitchFamily="34" charset="0"/>
              </a:rPr>
              <a:t>Okullarda Gözlem (1)</a:t>
            </a:r>
            <a:endParaRPr lang="tr-TR" sz="3600" dirty="0">
              <a:solidFill>
                <a:schemeClr val="tx1"/>
              </a:solidFill>
              <a:effectLst/>
              <a:latin typeface="Arial" panose="020B0604020202020204" pitchFamily="34" charset="0"/>
              <a:cs typeface="Arial" panose="020B0604020202020204" pitchFamily="34" charset="0"/>
            </a:endParaRPr>
          </a:p>
        </p:txBody>
      </p:sp>
      <p:sp>
        <p:nvSpPr>
          <p:cNvPr id="3" name="2 Alt Başlık"/>
          <p:cNvSpPr>
            <a:spLocks noGrp="1"/>
          </p:cNvSpPr>
          <p:nvPr>
            <p:ph type="subTitle" idx="1"/>
          </p:nvPr>
        </p:nvSpPr>
        <p:spPr>
          <a:xfrm>
            <a:off x="3779912" y="3645023"/>
            <a:ext cx="4678288" cy="1166287"/>
          </a:xfrm>
        </p:spPr>
        <p:txBody>
          <a:bodyPr>
            <a:normAutofit/>
          </a:bodyPr>
          <a:lstStyle/>
          <a:p>
            <a:r>
              <a:rPr lang="tr-TR" sz="1600" dirty="0" smtClean="0">
                <a:solidFill>
                  <a:schemeClr val="tx1"/>
                </a:solidFill>
                <a:latin typeface="Arial" panose="020B0604020202020204" pitchFamily="34" charset="0"/>
                <a:cs typeface="Arial" panose="020B0604020202020204" pitchFamily="34" charset="0"/>
              </a:rPr>
              <a:t>Prof. Dr. </a:t>
            </a:r>
            <a:r>
              <a:rPr lang="tr-TR" sz="1600" dirty="0" err="1">
                <a:solidFill>
                  <a:schemeClr val="tx1"/>
                </a:solidFill>
                <a:latin typeface="Arial" panose="020B0604020202020204" pitchFamily="34" charset="0"/>
                <a:cs typeface="Arial" panose="020B0604020202020204" pitchFamily="34" charset="0"/>
              </a:rPr>
              <a:t>S</a:t>
            </a:r>
            <a:r>
              <a:rPr lang="tr-TR" sz="1600" dirty="0" err="1" smtClean="0">
                <a:solidFill>
                  <a:schemeClr val="tx1"/>
                </a:solidFill>
                <a:latin typeface="Arial" panose="020B0604020202020204" pitchFamily="34" charset="0"/>
                <a:cs typeface="Arial" panose="020B0604020202020204" pitchFamily="34" charset="0"/>
              </a:rPr>
              <a:t>elahiddin</a:t>
            </a:r>
            <a:r>
              <a:rPr lang="tr-TR" sz="1600" dirty="0" smtClean="0">
                <a:solidFill>
                  <a:schemeClr val="tx1"/>
                </a:solidFill>
                <a:latin typeface="Arial" panose="020B0604020202020204" pitchFamily="34" charset="0"/>
                <a:cs typeface="Arial" panose="020B0604020202020204" pitchFamily="34" charset="0"/>
              </a:rPr>
              <a:t> </a:t>
            </a:r>
            <a:r>
              <a:rPr lang="tr-TR" sz="1600" dirty="0" err="1" smtClean="0">
                <a:solidFill>
                  <a:schemeClr val="tx1"/>
                </a:solidFill>
                <a:latin typeface="Arial" panose="020B0604020202020204" pitchFamily="34" charset="0"/>
                <a:cs typeface="Arial" panose="020B0604020202020204" pitchFamily="34" charset="0"/>
              </a:rPr>
              <a:t>Öğülmüş</a:t>
            </a:r>
            <a:endParaRPr lang="tr-TR" sz="16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Unvan 1"/>
          <p:cNvSpPr>
            <a:spLocks noGrp="1"/>
          </p:cNvSpPr>
          <p:nvPr>
            <p:ph type="title"/>
          </p:nvPr>
        </p:nvSpPr>
        <p:spPr/>
        <p:txBody>
          <a:bodyPr/>
          <a:lstStyle/>
          <a:p>
            <a:pPr algn="ctr"/>
            <a:r>
              <a:rPr lang="tr-TR" altLang="tr-TR" dirty="0" smtClean="0">
                <a:solidFill>
                  <a:schemeClr val="tx1"/>
                </a:solidFill>
              </a:rPr>
              <a:t>Gözlem</a:t>
            </a:r>
          </a:p>
        </p:txBody>
      </p:sp>
      <p:sp>
        <p:nvSpPr>
          <p:cNvPr id="9219" name="İçerik Yer Tutucusu 2"/>
          <p:cNvSpPr>
            <a:spLocks noGrp="1"/>
          </p:cNvSpPr>
          <p:nvPr>
            <p:ph idx="1"/>
          </p:nvPr>
        </p:nvSpPr>
        <p:spPr>
          <a:xfrm>
            <a:off x="838200" y="1772816"/>
            <a:ext cx="8197850" cy="4805784"/>
          </a:xfrm>
        </p:spPr>
        <p:txBody>
          <a:bodyPr/>
          <a:lstStyle/>
          <a:p>
            <a:r>
              <a:rPr lang="tr-TR" altLang="tr-TR" dirty="0" smtClean="0"/>
              <a:t>Gözlem bütün duyuları kullanmayı gerektirir</a:t>
            </a:r>
          </a:p>
          <a:p>
            <a:r>
              <a:rPr lang="tr-TR" altLang="tr-TR" dirty="0" smtClean="0"/>
              <a:t>Gözlem ve yorum (çıkarsama) aynı şey değildir</a:t>
            </a:r>
          </a:p>
          <a:p>
            <a:r>
              <a:rPr lang="tr-TR" altLang="tr-TR" dirty="0" smtClean="0"/>
              <a:t>Gözlem, belli bir ölçüde hata içerebilir</a:t>
            </a:r>
          </a:p>
        </p:txBody>
      </p:sp>
    </p:spTree>
    <p:extLst>
      <p:ext uri="{BB962C8B-B14F-4D97-AF65-F5344CB8AC3E}">
        <p14:creationId xmlns:p14="http://schemas.microsoft.com/office/powerpoint/2010/main" val="1369842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Gözlem, değerlendirme veya yargılama içerdiği için tehdit edici ve kaygı uyandırıcı olabilmektedir.</a:t>
            </a:r>
          </a:p>
          <a:p>
            <a:r>
              <a:rPr lang="tr-TR" dirty="0" smtClean="0"/>
              <a:t>Özgüven eksikliği de gözlenen kişide kaygı yaratabilir</a:t>
            </a:r>
          </a:p>
          <a:p>
            <a:pPr>
              <a:buNone/>
            </a:pPr>
            <a:endParaRPr lang="tr-TR" dirty="0" smtClean="0"/>
          </a:p>
        </p:txBody>
      </p:sp>
      <p:sp>
        <p:nvSpPr>
          <p:cNvPr id="3" name="2 Başlık"/>
          <p:cNvSpPr>
            <a:spLocks noGrp="1"/>
          </p:cNvSpPr>
          <p:nvPr>
            <p:ph type="title"/>
          </p:nvPr>
        </p:nvSpPr>
        <p:spPr/>
        <p:txBody>
          <a:bodyPr>
            <a:normAutofit/>
          </a:bodyPr>
          <a:lstStyle/>
          <a:p>
            <a:pPr algn="ctr"/>
            <a:r>
              <a:rPr lang="tr-TR" sz="3200" dirty="0">
                <a:solidFill>
                  <a:schemeClr val="tx1"/>
                </a:solidFill>
                <a:latin typeface="Arial" panose="020B0604020202020204" pitchFamily="34" charset="0"/>
                <a:cs typeface="Arial" panose="020B0604020202020204" pitchFamily="34" charset="0"/>
              </a:rPr>
              <a:t>Dikkat ve Gözlem</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Eğitim ortamlarında bir gözlemci; davranışları, davranışların oluşum sırasını, sıklığını, verilen tepkileri, yol açtığı duyguları, vb. gözlemleyebilir.</a:t>
            </a:r>
          </a:p>
        </p:txBody>
      </p:sp>
      <p:sp>
        <p:nvSpPr>
          <p:cNvPr id="3" name="2 Başlık"/>
          <p:cNvSpPr>
            <a:spLocks noGrp="1"/>
          </p:cNvSpPr>
          <p:nvPr>
            <p:ph type="title"/>
          </p:nvPr>
        </p:nvSpPr>
        <p:spPr/>
        <p:txBody>
          <a:bodyPr>
            <a:normAutofit/>
          </a:bodyPr>
          <a:lstStyle/>
          <a:p>
            <a:pPr algn="ctr"/>
            <a:r>
              <a:rPr lang="tr-TR" sz="3200" dirty="0">
                <a:solidFill>
                  <a:schemeClr val="tx1"/>
                </a:solidFill>
                <a:latin typeface="Arial" panose="020B0604020202020204" pitchFamily="34" charset="0"/>
                <a:cs typeface="Arial" panose="020B0604020202020204" pitchFamily="34" charset="0"/>
              </a:rPr>
              <a:t>Dikkat ve Gözlem</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a:t>Gözlemci, “doğrudan” ve “dolaylı” gözlem hakkında bilgi sahibi olmalı, bunları ayırt edebilmeli ve uygun şekilde </a:t>
            </a:r>
            <a:r>
              <a:rPr lang="tr-TR" dirty="0" smtClean="0"/>
              <a:t>kullanabilmelidir</a:t>
            </a:r>
          </a:p>
          <a:p>
            <a:r>
              <a:rPr lang="tr-TR" dirty="0" smtClean="0">
                <a:latin typeface="Arial" panose="020B0604020202020204" pitchFamily="34" charset="0"/>
                <a:cs typeface="Arial" panose="020B0604020202020204" pitchFamily="34" charset="0"/>
              </a:rPr>
              <a:t>Gözlemcinin </a:t>
            </a:r>
            <a:r>
              <a:rPr lang="tr-TR" dirty="0" smtClean="0">
                <a:latin typeface="Arial" panose="020B0604020202020204" pitchFamily="34" charset="0"/>
                <a:cs typeface="Arial" panose="020B0604020202020204" pitchFamily="34" charset="0"/>
              </a:rPr>
              <a:t>farkındalık düzeyi artırılmalı. Böylece önyargılarının etkisinden kurtulabilir. Bu amaçla </a:t>
            </a:r>
            <a:r>
              <a:rPr lang="tr-TR" sz="2400" dirty="0" smtClean="0">
                <a:latin typeface="Arial" panose="020B0604020202020204" pitchFamily="34" charset="0"/>
                <a:cs typeface="Arial" panose="020B0604020202020204" pitchFamily="34" charset="0"/>
              </a:rPr>
              <a:t>gözlemci</a:t>
            </a:r>
            <a:r>
              <a:rPr lang="tr-TR" dirty="0" smtClean="0">
                <a:latin typeface="Arial" panose="020B0604020202020204" pitchFamily="34" charset="0"/>
                <a:cs typeface="Arial" panose="020B0604020202020204" pitchFamily="34" charset="0"/>
              </a:rPr>
              <a:t> kendi davranışlarını da gözlemlemelidir. Örneğin bir öğretmen başarısız öğrencilere karşı yanlı davranıyor olabilir.</a:t>
            </a:r>
          </a:p>
        </p:txBody>
      </p:sp>
      <p:sp>
        <p:nvSpPr>
          <p:cNvPr id="3" name="2 Başlık"/>
          <p:cNvSpPr>
            <a:spLocks noGrp="1"/>
          </p:cNvSpPr>
          <p:nvPr>
            <p:ph type="title"/>
          </p:nvPr>
        </p:nvSpPr>
        <p:spPr/>
        <p:txBody>
          <a:bodyPr>
            <a:normAutofit/>
          </a:bodyPr>
          <a:lstStyle/>
          <a:p>
            <a:pPr algn="ctr"/>
            <a:r>
              <a:rPr lang="tr-TR" sz="2800" dirty="0">
                <a:solidFill>
                  <a:schemeClr val="tx1"/>
                </a:solidFill>
                <a:latin typeface="Arial" panose="020B0604020202020204" pitchFamily="34" charset="0"/>
                <a:cs typeface="Arial" panose="020B0604020202020204" pitchFamily="34" charset="0"/>
              </a:rPr>
              <a:t>Dikkat ve Gözlem</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van 1"/>
          <p:cNvSpPr>
            <a:spLocks noGrp="1"/>
          </p:cNvSpPr>
          <p:nvPr>
            <p:ph type="title"/>
          </p:nvPr>
        </p:nvSpPr>
        <p:spPr/>
        <p:txBody>
          <a:bodyPr/>
          <a:lstStyle/>
          <a:p>
            <a:pPr algn="ctr"/>
            <a:r>
              <a:rPr lang="tr-TR" altLang="tr-TR" b="0" dirty="0" smtClean="0">
                <a:solidFill>
                  <a:schemeClr val="tx1"/>
                </a:solidFill>
                <a:latin typeface="Arial" panose="020B0604020202020204" pitchFamily="34" charset="0"/>
                <a:cs typeface="Arial" panose="020B0604020202020204" pitchFamily="34" charset="0"/>
              </a:rPr>
              <a:t>Gözlem</a:t>
            </a:r>
          </a:p>
        </p:txBody>
      </p:sp>
      <p:sp>
        <p:nvSpPr>
          <p:cNvPr id="10243" name="İçerik Yer Tutucusu 2"/>
          <p:cNvSpPr>
            <a:spLocks noGrp="1"/>
          </p:cNvSpPr>
          <p:nvPr>
            <p:ph idx="1"/>
          </p:nvPr>
        </p:nvSpPr>
        <p:spPr>
          <a:xfrm>
            <a:off x="838200" y="1700808"/>
            <a:ext cx="7848600" cy="4385667"/>
          </a:xfrm>
        </p:spPr>
        <p:txBody>
          <a:bodyPr/>
          <a:lstStyle/>
          <a:p>
            <a:r>
              <a:rPr lang="tr-TR" altLang="tr-TR" dirty="0" smtClean="0"/>
              <a:t>Seçici dikkat, algıda seçicilik, zihinsel kurulum ve ilk izlenimler, gözlemcinin dikkat etmesi gereken önemli faktörlerdir.</a:t>
            </a:r>
          </a:p>
        </p:txBody>
      </p:sp>
    </p:spTree>
    <p:extLst>
      <p:ext uri="{BB962C8B-B14F-4D97-AF65-F5344CB8AC3E}">
        <p14:creationId xmlns:p14="http://schemas.microsoft.com/office/powerpoint/2010/main" val="1015386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1"/>
          <p:cNvSpPr>
            <a:spLocks noGrp="1"/>
          </p:cNvSpPr>
          <p:nvPr>
            <p:ph type="title"/>
          </p:nvPr>
        </p:nvSpPr>
        <p:spPr/>
        <p:txBody>
          <a:bodyPr/>
          <a:lstStyle/>
          <a:p>
            <a:pPr algn="ctr"/>
            <a:r>
              <a:rPr lang="tr-TR" altLang="tr-TR" dirty="0" smtClean="0">
                <a:solidFill>
                  <a:schemeClr val="tx1"/>
                </a:solidFill>
              </a:rPr>
              <a:t>Gözlem Türleri</a:t>
            </a:r>
          </a:p>
        </p:txBody>
      </p:sp>
      <p:sp>
        <p:nvSpPr>
          <p:cNvPr id="11267" name="İçerik Yer Tutucusu 2"/>
          <p:cNvSpPr>
            <a:spLocks noGrp="1"/>
          </p:cNvSpPr>
          <p:nvPr>
            <p:ph idx="1"/>
          </p:nvPr>
        </p:nvSpPr>
        <p:spPr>
          <a:xfrm>
            <a:off x="457200" y="1196752"/>
            <a:ext cx="8229600" cy="4810539"/>
          </a:xfrm>
        </p:spPr>
        <p:txBody>
          <a:bodyPr/>
          <a:lstStyle/>
          <a:p>
            <a:r>
              <a:rPr lang="tr-TR" altLang="tr-TR" dirty="0" smtClean="0"/>
              <a:t>Gözlem;</a:t>
            </a:r>
          </a:p>
          <a:p>
            <a:pPr marL="877888" indent="-514350">
              <a:buAutoNum type="arabicParenBoth"/>
            </a:pPr>
            <a:r>
              <a:rPr lang="tr-TR" altLang="tr-TR" dirty="0" smtClean="0"/>
              <a:t>Doğrudan </a:t>
            </a:r>
            <a:r>
              <a:rPr lang="tr-TR" altLang="tr-TR" dirty="0"/>
              <a:t>veya dolaylı </a:t>
            </a:r>
            <a:r>
              <a:rPr lang="tr-TR" altLang="tr-TR" dirty="0" smtClean="0"/>
              <a:t>olabilir</a:t>
            </a:r>
          </a:p>
          <a:p>
            <a:pPr marL="877888" indent="-514350">
              <a:buAutoNum type="arabicParenBoth"/>
            </a:pPr>
            <a:r>
              <a:rPr lang="tr-TR" altLang="tr-TR" dirty="0"/>
              <a:t>S</a:t>
            </a:r>
            <a:r>
              <a:rPr lang="tr-TR" altLang="tr-TR" dirty="0" smtClean="0"/>
              <a:t>istemli </a:t>
            </a:r>
            <a:r>
              <a:rPr lang="tr-TR" altLang="tr-TR" dirty="0"/>
              <a:t>veya sistemsiz </a:t>
            </a:r>
            <a:r>
              <a:rPr lang="tr-TR" altLang="tr-TR" dirty="0" smtClean="0"/>
              <a:t>olabilir</a:t>
            </a:r>
          </a:p>
          <a:p>
            <a:pPr marL="877888" indent="-514350">
              <a:buAutoNum type="arabicParenBoth"/>
            </a:pPr>
            <a:r>
              <a:rPr lang="tr-TR" altLang="tr-TR" dirty="0" smtClean="0"/>
              <a:t>Y</a:t>
            </a:r>
            <a:r>
              <a:rPr lang="tr-TR" altLang="tr-TR" dirty="0" smtClean="0"/>
              <a:t>apılandırılmış </a:t>
            </a:r>
            <a:r>
              <a:rPr lang="tr-TR" altLang="tr-TR" dirty="0" smtClean="0"/>
              <a:t>veya yapılandırılmamış </a:t>
            </a:r>
            <a:r>
              <a:rPr lang="tr-TR" altLang="tr-TR" dirty="0" smtClean="0"/>
              <a:t>olabilir</a:t>
            </a:r>
          </a:p>
          <a:p>
            <a:r>
              <a:rPr lang="tr-TR" altLang="tr-TR" dirty="0" smtClean="0"/>
              <a:t>Her </a:t>
            </a:r>
            <a:r>
              <a:rPr lang="tr-TR" altLang="tr-TR" dirty="0" smtClean="0"/>
              <a:t>bir gözlem türünün avantajları ve dezavantajları vardır.</a:t>
            </a:r>
          </a:p>
        </p:txBody>
      </p:sp>
    </p:spTree>
    <p:extLst>
      <p:ext uri="{BB962C8B-B14F-4D97-AF65-F5344CB8AC3E}">
        <p14:creationId xmlns:p14="http://schemas.microsoft.com/office/powerpoint/2010/main" val="82000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319037311"/>
              </p:ext>
            </p:extLst>
          </p:nvPr>
        </p:nvGraphicFramePr>
        <p:xfrm>
          <a:off x="467544" y="908720"/>
          <a:ext cx="8208912" cy="3312369"/>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tblGrid>
              <a:tr h="742217">
                <a:tc gridSpan="3">
                  <a:txBody>
                    <a:bodyPr/>
                    <a:lstStyle/>
                    <a:p>
                      <a:pPr algn="ctr"/>
                      <a:r>
                        <a:rPr lang="tr-TR" sz="2800" dirty="0" smtClean="0">
                          <a:solidFill>
                            <a:schemeClr val="tx1"/>
                          </a:solidFill>
                          <a:latin typeface="Arial" panose="020B0604020202020204" pitchFamily="34" charset="0"/>
                          <a:cs typeface="Arial" panose="020B0604020202020204" pitchFamily="34" charset="0"/>
                        </a:rPr>
                        <a:t>Gözlem Türleri</a:t>
                      </a:r>
                      <a:endParaRPr lang="tr-TR" sz="2800" dirty="0">
                        <a:latin typeface="Arial" panose="020B0604020202020204" pitchFamily="34" charset="0"/>
                        <a:cs typeface="Arial" panose="020B0604020202020204" pitchFamily="34" charset="0"/>
                      </a:endParaRP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0"/>
                  </a:ext>
                </a:extLst>
              </a:tr>
              <a:tr h="736440">
                <a:tc>
                  <a:txBody>
                    <a:bodyPr/>
                    <a:lstStyle/>
                    <a:p>
                      <a:endParaRPr lang="tr-TR" dirty="0"/>
                    </a:p>
                  </a:txBody>
                  <a:tcPr/>
                </a:tc>
                <a:tc>
                  <a:txBody>
                    <a:bodyPr/>
                    <a:lstStyle/>
                    <a:p>
                      <a:pPr algn="ctr"/>
                      <a:r>
                        <a:rPr lang="tr-TR" dirty="0" smtClean="0"/>
                        <a:t>DOĞAL ORTAM</a:t>
                      </a:r>
                    </a:p>
                    <a:p>
                      <a:pPr algn="ctr"/>
                      <a:r>
                        <a:rPr lang="tr-TR" dirty="0" smtClean="0"/>
                        <a:t>(Alan</a:t>
                      </a:r>
                      <a:r>
                        <a:rPr lang="tr-TR" baseline="0" dirty="0" smtClean="0"/>
                        <a:t> Çalışması)</a:t>
                      </a:r>
                      <a:endParaRPr lang="tr-TR" dirty="0" smtClean="0"/>
                    </a:p>
                  </a:txBody>
                  <a:tcPr/>
                </a:tc>
                <a:tc>
                  <a:txBody>
                    <a:bodyPr/>
                    <a:lstStyle/>
                    <a:p>
                      <a:pPr algn="ctr"/>
                      <a:r>
                        <a:rPr lang="tr-TR" dirty="0" smtClean="0"/>
                        <a:t>YAPAY ORTAM</a:t>
                      </a:r>
                    </a:p>
                    <a:p>
                      <a:pPr algn="ctr"/>
                      <a:r>
                        <a:rPr lang="tr-TR" dirty="0" smtClean="0"/>
                        <a:t>(Laboratuvar Çalışması)</a:t>
                      </a:r>
                      <a:endParaRPr lang="tr-TR" dirty="0"/>
                    </a:p>
                  </a:txBody>
                  <a:tcPr/>
                </a:tc>
                <a:extLst>
                  <a:ext uri="{0D108BD9-81ED-4DB2-BD59-A6C34878D82A}">
                    <a16:rowId xmlns:a16="http://schemas.microsoft.com/office/drawing/2014/main" xmlns="" val="10001"/>
                  </a:ext>
                </a:extLst>
              </a:tr>
              <a:tr h="916856">
                <a:tc>
                  <a:txBody>
                    <a:bodyPr/>
                    <a:lstStyle/>
                    <a:p>
                      <a:r>
                        <a:rPr lang="tr-TR" dirty="0" smtClean="0"/>
                        <a:t>YAPILANDIRILMIŞ</a:t>
                      </a:r>
                      <a:endParaRPr lang="tr-TR" dirty="0"/>
                    </a:p>
                  </a:txBody>
                  <a:tcPr/>
                </a:tc>
                <a:tc>
                  <a:txBody>
                    <a:bodyPr/>
                    <a:lstStyle/>
                    <a:p>
                      <a:r>
                        <a:rPr lang="tr-TR" dirty="0" smtClean="0"/>
                        <a:t>Tür 1: Araştırmacı Katılımcı</a:t>
                      </a:r>
                      <a:endParaRPr lang="tr-TR" dirty="0"/>
                    </a:p>
                  </a:txBody>
                  <a:tcPr/>
                </a:tc>
                <a:tc>
                  <a:txBody>
                    <a:bodyPr/>
                    <a:lstStyle/>
                    <a:p>
                      <a:r>
                        <a:rPr lang="tr-TR" dirty="0" smtClean="0"/>
                        <a:t>Tür 3: Araştırmacı dışarıdan gözlemci</a:t>
                      </a:r>
                      <a:endParaRPr lang="tr-TR" dirty="0"/>
                    </a:p>
                  </a:txBody>
                  <a:tcPr/>
                </a:tc>
                <a:extLst>
                  <a:ext uri="{0D108BD9-81ED-4DB2-BD59-A6C34878D82A}">
                    <a16:rowId xmlns:a16="http://schemas.microsoft.com/office/drawing/2014/main" xmlns="" val="10002"/>
                  </a:ext>
                </a:extLst>
              </a:tr>
              <a:tr h="916856">
                <a:tc>
                  <a:txBody>
                    <a:bodyPr/>
                    <a:lstStyle/>
                    <a:p>
                      <a:r>
                        <a:rPr lang="tr-TR" dirty="0" smtClean="0"/>
                        <a:t>YAPILANDIRILMAMIŞ</a:t>
                      </a:r>
                      <a:endParaRPr lang="tr-TR" dirty="0"/>
                    </a:p>
                  </a:txBody>
                  <a:tcPr/>
                </a:tc>
                <a:tc>
                  <a:txBody>
                    <a:bodyPr/>
                    <a:lstStyle/>
                    <a:p>
                      <a:r>
                        <a:rPr lang="tr-TR" dirty="0" smtClean="0"/>
                        <a:t>Tür 2: Araştırmacı dışarıdan gözlemci</a:t>
                      </a:r>
                      <a:endParaRPr lang="tr-TR" dirty="0"/>
                    </a:p>
                  </a:txBody>
                  <a:tcPr/>
                </a:tc>
                <a:tc>
                  <a:txBody>
                    <a:bodyPr/>
                    <a:lstStyle/>
                    <a:p>
                      <a:r>
                        <a:rPr lang="tr-TR" dirty="0" smtClean="0"/>
                        <a:t>Tür 4: Araştırmacı dışarıdan gözlemci</a:t>
                      </a:r>
                      <a:endParaRPr lang="tr-TR"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31764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pPr algn="ctr" eaLnBrk="1" hangingPunct="1"/>
            <a:r>
              <a:rPr lang="tr-TR" altLang="tr-TR" sz="2400" dirty="0" smtClean="0">
                <a:solidFill>
                  <a:schemeClr val="tx1"/>
                </a:solidFill>
                <a:latin typeface="Arial" panose="020B0604020202020204" pitchFamily="34" charset="0"/>
                <a:cs typeface="Arial" panose="020B0604020202020204" pitchFamily="34" charset="0"/>
              </a:rPr>
              <a:t>Gözlemci </a:t>
            </a:r>
            <a:r>
              <a:rPr lang="tr-TR" altLang="tr-TR" sz="2400" dirty="0" smtClean="0">
                <a:solidFill>
                  <a:schemeClr val="tx1"/>
                </a:solidFill>
                <a:latin typeface="Arial" panose="020B0604020202020204" pitchFamily="34" charset="0"/>
                <a:cs typeface="Arial" panose="020B0604020202020204" pitchFamily="34" charset="0"/>
              </a:rPr>
              <a:t>Rolleri:</a:t>
            </a:r>
            <a:br>
              <a:rPr lang="tr-TR" altLang="tr-TR" sz="2400" dirty="0" smtClean="0">
                <a:solidFill>
                  <a:schemeClr val="tx1"/>
                </a:solidFill>
                <a:latin typeface="Arial" panose="020B0604020202020204" pitchFamily="34" charset="0"/>
                <a:cs typeface="Arial" panose="020B0604020202020204" pitchFamily="34" charset="0"/>
              </a:rPr>
            </a:br>
            <a:r>
              <a:rPr lang="tr-TR" altLang="tr-TR" sz="2400" dirty="0" smtClean="0">
                <a:solidFill>
                  <a:schemeClr val="tx1"/>
                </a:solidFill>
                <a:latin typeface="Arial" panose="020B0604020202020204" pitchFamily="34" charset="0"/>
                <a:cs typeface="Arial" panose="020B0604020202020204" pitchFamily="34" charset="0"/>
              </a:rPr>
              <a:t>Gözlemle, Yorumla, </a:t>
            </a:r>
            <a:r>
              <a:rPr lang="tr-TR" altLang="tr-TR" sz="2400" dirty="0" err="1" smtClean="0">
                <a:solidFill>
                  <a:schemeClr val="tx1"/>
                </a:solidFill>
                <a:latin typeface="Arial" panose="020B0604020202020204" pitchFamily="34" charset="0"/>
                <a:cs typeface="Arial" panose="020B0604020202020204" pitchFamily="34" charset="0"/>
              </a:rPr>
              <a:t>Raporlaştır</a:t>
            </a:r>
            <a:r>
              <a:rPr lang="tr-TR" altLang="tr-TR" sz="2400" dirty="0" smtClean="0">
                <a:solidFill>
                  <a:schemeClr val="tx1"/>
                </a:solidFill>
                <a:latin typeface="Arial" panose="020B0604020202020204" pitchFamily="34" charset="0"/>
                <a:cs typeface="Arial" panose="020B0604020202020204" pitchFamily="34" charset="0"/>
              </a:rPr>
              <a:t>!</a:t>
            </a:r>
            <a:endParaRPr lang="tr-TR" altLang="tr-TR" sz="2400" dirty="0" smtClean="0">
              <a:solidFill>
                <a:schemeClr val="tx1"/>
              </a:solidFill>
              <a:latin typeface="Arial" panose="020B0604020202020204" pitchFamily="34" charset="0"/>
              <a:cs typeface="Arial" panose="020B0604020202020204" pitchFamily="34" charset="0"/>
            </a:endParaRPr>
          </a:p>
        </p:txBody>
      </p:sp>
      <p:sp>
        <p:nvSpPr>
          <p:cNvPr id="8195" name="Rectangle 3"/>
          <p:cNvSpPr>
            <a:spLocks noGrp="1" noChangeArrowheads="1"/>
          </p:cNvSpPr>
          <p:nvPr>
            <p:ph type="body" idx="1"/>
          </p:nvPr>
        </p:nvSpPr>
        <p:spPr/>
        <p:txBody>
          <a:bodyPr>
            <a:normAutofit/>
          </a:bodyPr>
          <a:lstStyle/>
          <a:p>
            <a:pPr marL="624078" indent="-514350" eaLnBrk="1" hangingPunct="1">
              <a:lnSpc>
                <a:spcPct val="90000"/>
              </a:lnSpc>
              <a:buAutoNum type="arabicPeriod"/>
            </a:pPr>
            <a:r>
              <a:rPr lang="tr-TR" altLang="ja-JP" sz="2800" dirty="0" smtClean="0">
                <a:latin typeface="Arial" panose="020B0604020202020204" pitchFamily="34" charset="0"/>
                <a:cs typeface="Arial" panose="020B0604020202020204" pitchFamily="34" charset="0"/>
              </a:rPr>
              <a:t>Tam Katılımcı (Complete </a:t>
            </a:r>
            <a:r>
              <a:rPr lang="tr-TR" altLang="ja-JP" sz="2800" dirty="0" err="1" smtClean="0">
                <a:latin typeface="Arial" panose="020B0604020202020204" pitchFamily="34" charset="0"/>
                <a:cs typeface="Arial" panose="020B0604020202020204" pitchFamily="34" charset="0"/>
              </a:rPr>
              <a:t>participant</a:t>
            </a:r>
            <a:r>
              <a:rPr lang="tr-TR" altLang="ja-JP" sz="2800" dirty="0" smtClean="0">
                <a:latin typeface="Arial" panose="020B0604020202020204" pitchFamily="34" charset="0"/>
                <a:cs typeface="Arial" panose="020B0604020202020204" pitchFamily="34" charset="0"/>
              </a:rPr>
              <a:t>)</a:t>
            </a:r>
          </a:p>
          <a:p>
            <a:pPr marL="624078" indent="-514350" eaLnBrk="1" hangingPunct="1">
              <a:lnSpc>
                <a:spcPct val="90000"/>
              </a:lnSpc>
              <a:buAutoNum type="arabicPeriod"/>
            </a:pPr>
            <a:r>
              <a:rPr lang="tr-TR" altLang="ja-JP" sz="2800" dirty="0" smtClean="0">
                <a:latin typeface="Arial" panose="020B0604020202020204" pitchFamily="34" charset="0"/>
                <a:cs typeface="Arial" panose="020B0604020202020204" pitchFamily="34" charset="0"/>
              </a:rPr>
              <a:t>Bir Gözlemci olarak katılımcı (</a:t>
            </a:r>
            <a:r>
              <a:rPr lang="tr-TR" altLang="ja-JP" sz="2800" dirty="0" err="1" smtClean="0">
                <a:latin typeface="Arial" panose="020B0604020202020204" pitchFamily="34" charset="0"/>
                <a:cs typeface="Arial" panose="020B0604020202020204" pitchFamily="34" charset="0"/>
              </a:rPr>
              <a:t>participant</a:t>
            </a:r>
            <a:r>
              <a:rPr lang="tr-TR" altLang="ja-JP" sz="2800" dirty="0" smtClean="0">
                <a:latin typeface="Arial" panose="020B0604020202020204" pitchFamily="34" charset="0"/>
                <a:cs typeface="Arial" panose="020B0604020202020204" pitchFamily="34" charset="0"/>
              </a:rPr>
              <a:t> as </a:t>
            </a:r>
            <a:r>
              <a:rPr lang="tr-TR" altLang="ja-JP" sz="2800" dirty="0" err="1" smtClean="0">
                <a:latin typeface="Arial" panose="020B0604020202020204" pitchFamily="34" charset="0"/>
                <a:cs typeface="Arial" panose="020B0604020202020204" pitchFamily="34" charset="0"/>
              </a:rPr>
              <a:t>observer</a:t>
            </a:r>
            <a:r>
              <a:rPr lang="tr-TR" altLang="ja-JP" sz="2800" dirty="0" smtClean="0">
                <a:latin typeface="Arial" panose="020B0604020202020204" pitchFamily="34" charset="0"/>
                <a:cs typeface="Arial" panose="020B0604020202020204" pitchFamily="34" charset="0"/>
              </a:rPr>
              <a:t>)</a:t>
            </a:r>
          </a:p>
          <a:p>
            <a:pPr marL="624078" indent="-514350" eaLnBrk="1" hangingPunct="1">
              <a:lnSpc>
                <a:spcPct val="90000"/>
              </a:lnSpc>
              <a:buAutoNum type="arabicPeriod"/>
            </a:pPr>
            <a:r>
              <a:rPr lang="tr-TR" altLang="ja-JP" sz="2800" dirty="0" smtClean="0">
                <a:latin typeface="Arial" panose="020B0604020202020204" pitchFamily="34" charset="0"/>
                <a:cs typeface="Arial" panose="020B0604020202020204" pitchFamily="34" charset="0"/>
              </a:rPr>
              <a:t>Katılımcı olarak gözlemci (</a:t>
            </a:r>
            <a:r>
              <a:rPr lang="tr-TR" altLang="ja-JP" sz="2800" dirty="0" err="1" smtClean="0">
                <a:latin typeface="Arial" panose="020B0604020202020204" pitchFamily="34" charset="0"/>
                <a:cs typeface="Arial" panose="020B0604020202020204" pitchFamily="34" charset="0"/>
              </a:rPr>
              <a:t>Observer</a:t>
            </a:r>
            <a:r>
              <a:rPr lang="tr-TR" altLang="ja-JP" sz="2800" dirty="0" smtClean="0">
                <a:latin typeface="Arial" panose="020B0604020202020204" pitchFamily="34" charset="0"/>
                <a:cs typeface="Arial" panose="020B0604020202020204" pitchFamily="34" charset="0"/>
              </a:rPr>
              <a:t> as </a:t>
            </a:r>
            <a:r>
              <a:rPr lang="tr-TR" altLang="ja-JP" sz="2800" dirty="0" err="1" smtClean="0">
                <a:latin typeface="Arial" panose="020B0604020202020204" pitchFamily="34" charset="0"/>
                <a:cs typeface="Arial" panose="020B0604020202020204" pitchFamily="34" charset="0"/>
              </a:rPr>
              <a:t>participant</a:t>
            </a:r>
            <a:endParaRPr lang="tr-TR" altLang="ja-JP" sz="2800" dirty="0" smtClean="0">
              <a:latin typeface="Arial" panose="020B0604020202020204" pitchFamily="34" charset="0"/>
              <a:cs typeface="Arial" panose="020B0604020202020204" pitchFamily="34" charset="0"/>
            </a:endParaRPr>
          </a:p>
          <a:p>
            <a:pPr marL="624078" indent="-514350" eaLnBrk="1" hangingPunct="1">
              <a:lnSpc>
                <a:spcPct val="90000"/>
              </a:lnSpc>
              <a:buAutoNum type="arabicPeriod"/>
            </a:pPr>
            <a:r>
              <a:rPr lang="tr-TR" altLang="ja-JP" sz="2800" dirty="0" smtClean="0">
                <a:latin typeface="Arial" panose="020B0604020202020204" pitchFamily="34" charset="0"/>
                <a:cs typeface="Arial" panose="020B0604020202020204" pitchFamily="34" charset="0"/>
              </a:rPr>
              <a:t>Tam gözlemci (Complete </a:t>
            </a:r>
            <a:r>
              <a:rPr lang="tr-TR" altLang="ja-JP" sz="2800" dirty="0" err="1" smtClean="0">
                <a:latin typeface="Arial" panose="020B0604020202020204" pitchFamily="34" charset="0"/>
                <a:cs typeface="Arial" panose="020B0604020202020204" pitchFamily="34" charset="0"/>
              </a:rPr>
              <a:t>observer</a:t>
            </a:r>
            <a:r>
              <a:rPr lang="tr-TR" altLang="ja-JP" sz="2800" dirty="0" smtClean="0">
                <a:latin typeface="Arial" panose="020B0604020202020204" pitchFamily="34" charset="0"/>
                <a:cs typeface="Arial" panose="020B0604020202020204" pitchFamily="34" charset="0"/>
              </a:rPr>
              <a:t>)</a:t>
            </a:r>
          </a:p>
          <a:p>
            <a:pPr marL="624078" indent="-514350" eaLnBrk="1" hangingPunct="1">
              <a:lnSpc>
                <a:spcPct val="90000"/>
              </a:lnSpc>
              <a:buAutoNum type="arabicPeriod"/>
            </a:pPr>
            <a:endParaRPr lang="tr-TR" altLang="ja-JP"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53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124744"/>
            <a:ext cx="8229600" cy="4882547"/>
          </a:xfrm>
        </p:spPr>
        <p:txBody>
          <a:bodyPr>
            <a:normAutofit/>
          </a:bodyPr>
          <a:lstStyle/>
          <a:p>
            <a:r>
              <a:rPr lang="tr-TR" dirty="0" smtClean="0"/>
              <a:t>Gözlemin avantajları</a:t>
            </a:r>
          </a:p>
          <a:p>
            <a:pPr lvl="1"/>
            <a:r>
              <a:rPr lang="tr-TR" dirty="0" smtClean="0"/>
              <a:t>Yaygın bir kullanım alanı vardır</a:t>
            </a:r>
          </a:p>
          <a:p>
            <a:pPr lvl="1"/>
            <a:r>
              <a:rPr lang="tr-TR" dirty="0" smtClean="0"/>
              <a:t>Ekonomiktir</a:t>
            </a:r>
          </a:p>
          <a:p>
            <a:pPr lvl="1"/>
            <a:r>
              <a:rPr lang="tr-TR" dirty="0" smtClean="0"/>
              <a:t>Hem gruplar hem bireyler için kullanılabilir</a:t>
            </a:r>
          </a:p>
          <a:p>
            <a:pPr lvl="1"/>
            <a:r>
              <a:rPr lang="tr-TR" dirty="0" smtClean="0"/>
              <a:t>Doğal koşullar altında bilgiye erişilebilir</a:t>
            </a:r>
          </a:p>
          <a:p>
            <a:r>
              <a:rPr lang="tr-TR" dirty="0" smtClean="0"/>
              <a:t>Gözlemin dezavantajları</a:t>
            </a:r>
          </a:p>
          <a:p>
            <a:pPr lvl="1"/>
            <a:r>
              <a:rPr lang="tr-TR" dirty="0" smtClean="0"/>
              <a:t>Gözlemlenen kişiler etki altında kalabilirler</a:t>
            </a:r>
          </a:p>
          <a:p>
            <a:pPr lvl="1"/>
            <a:r>
              <a:rPr lang="tr-TR" dirty="0" smtClean="0"/>
              <a:t>Gözlemcinin önyargıları gözlem sonuçlarını etkileyebilir</a:t>
            </a:r>
          </a:p>
          <a:p>
            <a:pPr lvl="1"/>
            <a:r>
              <a:rPr lang="tr-TR" dirty="0" smtClean="0"/>
              <a:t>Uygun olmayan örneklemler gözlenmiş olabilir</a:t>
            </a:r>
          </a:p>
          <a:p>
            <a:pPr lvl="1"/>
            <a:r>
              <a:rPr lang="tr-TR" dirty="0" smtClean="0"/>
              <a:t>Sonuçlar sadece gözlem anındaki durumu yansıtabilir</a:t>
            </a:r>
          </a:p>
        </p:txBody>
      </p:sp>
      <p:sp>
        <p:nvSpPr>
          <p:cNvPr id="3" name="2 Başlık"/>
          <p:cNvSpPr>
            <a:spLocks noGrp="1"/>
          </p:cNvSpPr>
          <p:nvPr>
            <p:ph type="title"/>
          </p:nvPr>
        </p:nvSpPr>
        <p:spPr/>
        <p:txBody>
          <a:bodyPr>
            <a:normAutofit/>
          </a:bodyPr>
          <a:lstStyle/>
          <a:p>
            <a:pPr algn="ctr"/>
            <a:r>
              <a:rPr lang="tr-TR" sz="3200" dirty="0" smtClean="0">
                <a:solidFill>
                  <a:schemeClr val="tx1"/>
                </a:solidFill>
                <a:latin typeface="Arial" panose="020B0604020202020204" pitchFamily="34" charset="0"/>
                <a:cs typeface="Arial" panose="020B0604020202020204" pitchFamily="34" charset="0"/>
              </a:rPr>
              <a:t>Gözlemin Üstün ve Zayıf Yanları</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r>
              <a:rPr lang="tr-TR" dirty="0" smtClean="0"/>
              <a:t>Dikkatinizi toplayın</a:t>
            </a:r>
          </a:p>
          <a:p>
            <a:r>
              <a:rPr lang="tr-TR" dirty="0"/>
              <a:t>Gözlemleriniz sırasında spesifik bir kişi, etkileşim ya da etkinlik üzerinde odaklaşın. Yani "geniş açılı" bir lensle değil, "dar açılı" bir lensle gözlem </a:t>
            </a:r>
            <a:r>
              <a:rPr lang="tr-TR" dirty="0" smtClean="0"/>
              <a:t>yapın</a:t>
            </a:r>
          </a:p>
          <a:p>
            <a:r>
              <a:rPr lang="tr-TR" dirty="0"/>
              <a:t>İnsanların neler konuştuklarını hatırlamanıza yardımcı olacak "anahtar sözcükler" bulmaya çalışın.</a:t>
            </a:r>
          </a:p>
          <a:p>
            <a:r>
              <a:rPr lang="tr-TR" dirty="0" smtClean="0"/>
              <a:t>Dikkatinizi</a:t>
            </a:r>
            <a:r>
              <a:rPr lang="tr-TR" dirty="0"/>
              <a:t>, her görüşmenin başında ve sonunda konuşulanlar üzerinde toplayın.</a:t>
            </a:r>
          </a:p>
          <a:p>
            <a:r>
              <a:rPr lang="tr-TR" dirty="0"/>
              <a:t>Konuşmalara ya da gözleme ara verdiğinizde, konuşulanları ve gördüklerinizi zihninizde tekrar canlandırın</a:t>
            </a:r>
            <a:r>
              <a:rPr lang="tr-TR" dirty="0" smtClean="0"/>
              <a:t>.</a:t>
            </a:r>
            <a:endParaRPr lang="tr-TR" dirty="0"/>
          </a:p>
        </p:txBody>
      </p:sp>
      <p:sp>
        <p:nvSpPr>
          <p:cNvPr id="3" name="Unvan 2"/>
          <p:cNvSpPr>
            <a:spLocks noGrp="1"/>
          </p:cNvSpPr>
          <p:nvPr>
            <p:ph type="title"/>
          </p:nvPr>
        </p:nvSpPr>
        <p:spPr/>
        <p:txBody>
          <a:bodyPr>
            <a:normAutofit/>
          </a:bodyPr>
          <a:lstStyle/>
          <a:p>
            <a:pPr algn="ctr"/>
            <a:r>
              <a:rPr lang="tr-TR" sz="3200" dirty="0" smtClean="0">
                <a:solidFill>
                  <a:schemeClr val="tx1"/>
                </a:solidFill>
                <a:latin typeface="Arial" panose="020B0604020202020204" pitchFamily="34" charset="0"/>
                <a:cs typeface="Arial" panose="020B0604020202020204" pitchFamily="34" charset="0"/>
              </a:rPr>
              <a:t>Gözlemci için öneriler:</a:t>
            </a:r>
            <a:br>
              <a:rPr lang="tr-TR" sz="3200" dirty="0" smtClean="0">
                <a:solidFill>
                  <a:schemeClr val="tx1"/>
                </a:solidFill>
                <a:latin typeface="Arial" panose="020B0604020202020204" pitchFamily="34" charset="0"/>
                <a:cs typeface="Arial" panose="020B0604020202020204" pitchFamily="34" charset="0"/>
              </a:rPr>
            </a:br>
            <a:r>
              <a:rPr lang="tr-TR" sz="3200" dirty="0" smtClean="0">
                <a:solidFill>
                  <a:schemeClr val="tx1"/>
                </a:solidFill>
                <a:latin typeface="Arial" panose="020B0604020202020204" pitchFamily="34" charset="0"/>
                <a:cs typeface="Arial" panose="020B0604020202020204" pitchFamily="34" charset="0"/>
              </a:rPr>
              <a:t>Gözlemde dikkat edilecek hususlar</a:t>
            </a:r>
            <a:endParaRPr lang="tr-TR"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18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46916" y="1052736"/>
            <a:ext cx="8229600" cy="5040560"/>
          </a:xfrm>
        </p:spPr>
        <p:txBody>
          <a:bodyPr>
            <a:noAutofit/>
          </a:bodyPr>
          <a:lstStyle/>
          <a:p>
            <a:pPr marL="566928" indent="-457200">
              <a:buFont typeface="+mj-lt"/>
              <a:buAutoNum type="arabicPeriod"/>
            </a:pPr>
            <a:r>
              <a:rPr lang="tr-TR" sz="2400" dirty="0" smtClean="0">
                <a:latin typeface="Arial" panose="020B0604020202020204" pitchFamily="34" charset="0"/>
                <a:cs typeface="Arial" panose="020B0604020202020204" pitchFamily="34" charset="0"/>
              </a:rPr>
              <a:t>Kavşaklardaki trafik lambalarında yukarıdan aşağıya doğru sırasıyla hangi renkler yer almaktadır?</a:t>
            </a:r>
          </a:p>
          <a:p>
            <a:pPr marL="566928" indent="-457200">
              <a:buFont typeface="+mj-lt"/>
              <a:buAutoNum type="arabicPeriod"/>
            </a:pPr>
            <a:r>
              <a:rPr lang="tr-TR" sz="2400" dirty="0">
                <a:latin typeface="Arial" panose="020B0604020202020204" pitchFamily="34" charset="0"/>
                <a:cs typeface="Arial" panose="020B0604020202020204" pitchFamily="34" charset="0"/>
              </a:rPr>
              <a:t>Türkiye’de il sayısı kaçtır</a:t>
            </a:r>
            <a:r>
              <a:rPr lang="tr-TR" sz="2400" dirty="0" smtClean="0">
                <a:latin typeface="Arial" panose="020B0604020202020204" pitchFamily="34" charset="0"/>
                <a:cs typeface="Arial" panose="020B0604020202020204" pitchFamily="34" charset="0"/>
              </a:rPr>
              <a:t>?</a:t>
            </a:r>
          </a:p>
          <a:p>
            <a:pPr marL="566928" indent="-457200">
              <a:buFont typeface="+mj-lt"/>
              <a:buAutoNum type="arabicPeriod"/>
            </a:pPr>
            <a:r>
              <a:rPr lang="tr-TR" sz="2400" dirty="0">
                <a:latin typeface="Arial" panose="020B0604020202020204" pitchFamily="34" charset="0"/>
                <a:cs typeface="Arial" panose="020B0604020202020204" pitchFamily="34" charset="0"/>
              </a:rPr>
              <a:t>ABD’deki Özgürlük Anıtında, meşale, heykelin hangi </a:t>
            </a:r>
            <a:r>
              <a:rPr lang="tr-TR" sz="2400" dirty="0" smtClean="0">
                <a:latin typeface="Arial" panose="020B0604020202020204" pitchFamily="34" charset="0"/>
                <a:cs typeface="Arial" panose="020B0604020202020204" pitchFamily="34" charset="0"/>
              </a:rPr>
              <a:t>elindedir?</a:t>
            </a:r>
          </a:p>
          <a:p>
            <a:pPr marL="566928" indent="-457200">
              <a:buFont typeface="+mj-lt"/>
              <a:buAutoNum type="arabicPeriod"/>
            </a:pPr>
            <a:r>
              <a:rPr lang="tr-TR" sz="2400" dirty="0">
                <a:latin typeface="Arial" panose="020B0604020202020204" pitchFamily="34" charset="0"/>
                <a:cs typeface="Arial" panose="020B0604020202020204" pitchFamily="34" charset="0"/>
              </a:rPr>
              <a:t>ABD bayrağının en üst çizgisi kırmızı mı yoksa beyaz mı?</a:t>
            </a:r>
            <a:endParaRPr lang="en-US" sz="2400" dirty="0">
              <a:latin typeface="Arial" panose="020B0604020202020204" pitchFamily="34" charset="0"/>
              <a:cs typeface="Arial" panose="020B0604020202020204" pitchFamily="34" charset="0"/>
            </a:endParaRPr>
          </a:p>
          <a:p>
            <a:pPr marL="566928" lvl="0" indent="-457200">
              <a:buFont typeface="+mj-lt"/>
              <a:buAutoNum type="arabicPeriod"/>
            </a:pPr>
            <a:r>
              <a:rPr lang="tr-TR" sz="2400" dirty="0">
                <a:latin typeface="Arial" panose="020B0604020202020204" pitchFamily="34" charset="0"/>
                <a:cs typeface="Arial" panose="020B0604020202020204" pitchFamily="34" charset="0"/>
              </a:rPr>
              <a:t>FM radyo kanalında en küçük MHz kaçtır?</a:t>
            </a:r>
            <a:endParaRPr lang="en-US" sz="2400" dirty="0">
              <a:latin typeface="Arial" panose="020B0604020202020204" pitchFamily="34" charset="0"/>
              <a:cs typeface="Arial" panose="020B0604020202020204" pitchFamily="34" charset="0"/>
            </a:endParaRPr>
          </a:p>
          <a:p>
            <a:pPr marL="566928" indent="-457200">
              <a:buFont typeface="+mj-lt"/>
              <a:buAutoNum type="arabicPeriod"/>
            </a:pPr>
            <a:r>
              <a:rPr lang="tr-TR" sz="2400" dirty="0">
                <a:latin typeface="Arial" panose="020B0604020202020204" pitchFamily="34" charset="0"/>
                <a:cs typeface="Arial" panose="020B0604020202020204" pitchFamily="34" charset="0"/>
              </a:rPr>
              <a:t>Su ile dolu bir lavabo açılıp su boşalmaya başladığında sular hangi yöne doğru (saat yönünde veya tersi yönde) kıvrılarak boşalır</a:t>
            </a:r>
            <a:r>
              <a:rPr lang="tr-TR"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3" name="2 Başlık"/>
          <p:cNvSpPr>
            <a:spLocks noGrp="1"/>
          </p:cNvSpPr>
          <p:nvPr>
            <p:ph type="title"/>
          </p:nvPr>
        </p:nvSpPr>
        <p:spPr>
          <a:xfrm>
            <a:off x="446916" y="274638"/>
            <a:ext cx="8239884" cy="778098"/>
          </a:xfrm>
        </p:spPr>
        <p:txBody>
          <a:bodyPr>
            <a:normAutofit/>
          </a:bodyPr>
          <a:lstStyle/>
          <a:p>
            <a:pPr algn="ctr"/>
            <a:r>
              <a:rPr lang="tr-TR" sz="2800" dirty="0" smtClean="0">
                <a:solidFill>
                  <a:schemeClr val="tx1"/>
                </a:solidFill>
                <a:latin typeface="Arial" pitchFamily="34" charset="0"/>
                <a:cs typeface="Arial" pitchFamily="34" charset="0"/>
              </a:rPr>
              <a:t>Ne kadar iyi bir gözlemcisiniz?</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05317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lvl="0"/>
            <a:r>
              <a:rPr lang="tr-TR" sz="2400" dirty="0" smtClean="0">
                <a:latin typeface="Arial" panose="020B0604020202020204" pitchFamily="34" charset="0"/>
                <a:cs typeface="Arial" panose="020B0604020202020204" pitchFamily="34" charset="0"/>
              </a:rPr>
              <a:t>Kalabalık bir mekanda uygun bir yerde durun, gelip geçenlere bakın. Ne giyiyorlar? Ne konuşuyorlar? Nasıl davranıyorlar? Birbirleriyle nasıl etkileşiyorlar?</a:t>
            </a:r>
            <a:endParaRPr lang="en-US"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Kendinizi bir “avcı” olarak hayal edin. O gün ne avlayacağınızı belirleyin ve avlamaya başlayın</a:t>
            </a:r>
            <a:r>
              <a:rPr lang="tr-TR" sz="2400" dirty="0" smtClean="0">
                <a:latin typeface="Arial" panose="020B0604020202020204" pitchFamily="34" charset="0"/>
                <a:cs typeface="Arial" panose="020B0604020202020204" pitchFamily="34" charset="0"/>
                <a:sym typeface="Wingdings"/>
              </a:rPr>
              <a:t></a:t>
            </a:r>
            <a:r>
              <a:rPr lang="tr-TR" sz="2400" dirty="0" smtClean="0">
                <a:latin typeface="Arial" panose="020B0604020202020204" pitchFamily="34" charset="0"/>
                <a:cs typeface="Arial" panose="020B0604020202020204" pitchFamily="34" charset="0"/>
              </a:rPr>
              <a:t>) Örneğin gün boyu duvar yazılarını ya da kırık pencereleri, yanlış park eden araçları, birbirleriyle tartışan kişileri, … avlayabilirsiniz. Farklı veya özgün sesler yakalamaya çalışabilirsiniz.</a:t>
            </a:r>
            <a:endParaRPr lang="en-US" sz="2400" dirty="0" smtClean="0">
              <a:latin typeface="Arial" panose="020B0604020202020204" pitchFamily="34" charset="0"/>
              <a:cs typeface="Arial" panose="020B0604020202020204" pitchFamily="34" charset="0"/>
            </a:endParaRPr>
          </a:p>
          <a:p>
            <a:pPr lvl="0"/>
            <a:r>
              <a:rPr lang="tr-TR" sz="2400" dirty="0" smtClean="0">
                <a:latin typeface="Arial" panose="020B0604020202020204" pitchFamily="34" charset="0"/>
                <a:cs typeface="Arial" panose="020B0604020202020204" pitchFamily="34" charset="0"/>
              </a:rPr>
              <a:t>Daha sonra bunların nedenleri üzerine düşünebilirsiniz.</a:t>
            </a:r>
            <a:endParaRPr lang="en-US" sz="2400" dirty="0" smtClean="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p:txBody>
      </p:sp>
      <p:sp>
        <p:nvSpPr>
          <p:cNvPr id="3" name="2 Başlık"/>
          <p:cNvSpPr>
            <a:spLocks noGrp="1"/>
          </p:cNvSpPr>
          <p:nvPr>
            <p:ph type="title"/>
          </p:nvPr>
        </p:nvSpPr>
        <p:spPr/>
        <p:txBody>
          <a:bodyPr>
            <a:normAutofit/>
          </a:bodyPr>
          <a:lstStyle/>
          <a:p>
            <a:pPr algn="ctr"/>
            <a:r>
              <a:rPr lang="tr-TR" sz="2800" dirty="0" smtClean="0">
                <a:effectLst/>
                <a:latin typeface="Arial" panose="020B0604020202020204" pitchFamily="34" charset="0"/>
                <a:cs typeface="Arial" panose="020B0604020202020204" pitchFamily="34" charset="0"/>
              </a:rPr>
              <a:t>Dikkat Becerisini Artırmaya Yönelik Alıştırmalar</a:t>
            </a:r>
            <a:endParaRPr lang="en-US" sz="28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10000"/>
          </a:bodyPr>
          <a:lstStyle/>
          <a:p>
            <a:pPr lvl="0"/>
            <a:r>
              <a:rPr lang="tr-TR" dirty="0" smtClean="0"/>
              <a:t>Kalabalık bir yerde durarak gelip geçenleri gözlemleyin. Birilerini seçin, dikkatlice inceleyin ve onun ayırt edici özelliklerinin neler olabileceğini tahmin etmeye çalışın. Kimdir? Ne iş yapmaktadır? Nerede oturmaktadır? Medeni durumu nedir? İlişkileri nasıldır? Daha sonra da niçin bu şekilde düşündüğünüzü, sizde bu şekilde düşünmeye hangi ipuçlarının yol açtığını bulmaya çalışın. </a:t>
            </a:r>
          </a:p>
          <a:p>
            <a:pPr lvl="0"/>
            <a:r>
              <a:rPr lang="tr-TR" dirty="0" smtClean="0"/>
              <a:t>Bu alıştırma önyargılarınızı fark etmenize ve </a:t>
            </a:r>
            <a:r>
              <a:rPr lang="tr-TR" dirty="0" err="1" smtClean="0"/>
              <a:t>farkındalık</a:t>
            </a:r>
            <a:r>
              <a:rPr lang="tr-TR" dirty="0" smtClean="0"/>
              <a:t> düzeyinizin artmasına yardımcı olabilir. </a:t>
            </a:r>
            <a:endParaRPr lang="en-US" dirty="0" smtClean="0"/>
          </a:p>
          <a:p>
            <a:endParaRPr lang="tr-TR" dirty="0" smtClean="0"/>
          </a:p>
        </p:txBody>
      </p:sp>
      <p:sp>
        <p:nvSpPr>
          <p:cNvPr id="3" name="2 Başlık"/>
          <p:cNvSpPr>
            <a:spLocks noGrp="1"/>
          </p:cNvSpPr>
          <p:nvPr>
            <p:ph type="title"/>
          </p:nvPr>
        </p:nvSpPr>
        <p:spPr/>
        <p:txBody>
          <a:bodyPr>
            <a:normAutofit/>
          </a:bodyPr>
          <a:lstStyle/>
          <a:p>
            <a:pPr algn="ctr"/>
            <a:r>
              <a:rPr lang="tr-TR" sz="2800" dirty="0">
                <a:effectLst/>
                <a:latin typeface="Arial" panose="020B0604020202020204" pitchFamily="34" charset="0"/>
                <a:cs typeface="Arial" panose="020B0604020202020204" pitchFamily="34" charset="0"/>
              </a:rPr>
              <a:t>Dikkat Becerisini Artırmaya Yönelik Alıştırmalar</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20000"/>
          </a:bodyPr>
          <a:lstStyle/>
          <a:p>
            <a:pPr lvl="0"/>
            <a:r>
              <a:rPr lang="tr-TR" dirty="0" smtClean="0"/>
              <a:t>Yemek yerken yavaş yavaş ve iyice çiğneyerek yiyin. Bu esnada da yediklerinizin tadını, kokusunu, sertliğini ya da yumuşaklığını hissetmeye çalışın.  </a:t>
            </a:r>
            <a:endParaRPr lang="en-US" dirty="0" smtClean="0"/>
          </a:p>
          <a:p>
            <a:pPr lvl="0"/>
            <a:r>
              <a:rPr lang="tr-TR" dirty="0" smtClean="0"/>
              <a:t>Araba yerine yürümeyi tercih edin. Yürürken trafiğe, doğaya, mimari özelliklere, vb dikkat edin ve bunlar üzerinde düşünün.</a:t>
            </a:r>
            <a:endParaRPr lang="en-US" dirty="0" smtClean="0"/>
          </a:p>
          <a:p>
            <a:pPr lvl="0"/>
            <a:r>
              <a:rPr lang="tr-TR" dirty="0" smtClean="0"/>
              <a:t>Sevdiğiniz bir müzik dinlemek veya film seyretmek konsantrasyonunuzu bozar, dikkat edemezsiniz. Böyle durumlarda örneğin yönetmenin bu filmde ne tür bir mesaj vermek istediğini düşünebilirsiniz ya da müziğin yol açtığı duyguları keşfetmeye çalışabilirsiniz. Bu sizin dikkatinizin dağılmasına engel olur.</a:t>
            </a:r>
            <a:endParaRPr lang="en-US" dirty="0" smtClean="0"/>
          </a:p>
          <a:p>
            <a:endParaRPr lang="en-US" dirty="0"/>
          </a:p>
        </p:txBody>
      </p:sp>
      <p:sp>
        <p:nvSpPr>
          <p:cNvPr id="3" name="2 Başlık"/>
          <p:cNvSpPr>
            <a:spLocks noGrp="1"/>
          </p:cNvSpPr>
          <p:nvPr>
            <p:ph type="title"/>
          </p:nvPr>
        </p:nvSpPr>
        <p:spPr/>
        <p:txBody>
          <a:bodyPr>
            <a:noAutofit/>
          </a:bodyPr>
          <a:lstStyle/>
          <a:p>
            <a:pPr algn="ctr"/>
            <a:r>
              <a:rPr lang="tr-TR" sz="2800" dirty="0" smtClean="0">
                <a:solidFill>
                  <a:schemeClr val="tx1"/>
                </a:solidFill>
                <a:effectLst/>
                <a:latin typeface="Arial" panose="020B0604020202020204" pitchFamily="34" charset="0"/>
                <a:cs typeface="Arial" panose="020B0604020202020204" pitchFamily="34" charset="0"/>
              </a:rPr>
              <a:t>Dikkat Becerisini Artırmaya Yönelik Alıştırmalar</a:t>
            </a:r>
            <a:endParaRPr lang="en-US"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52601"/>
            <a:ext cx="7815290" cy="962019"/>
          </a:xfrm>
        </p:spPr>
        <p:txBody>
          <a:bodyPr>
            <a:normAutofit/>
          </a:bodyPr>
          <a:lstStyle/>
          <a:p>
            <a:r>
              <a:rPr lang="tr-TR" sz="3600" dirty="0" smtClean="0">
                <a:solidFill>
                  <a:schemeClr val="tx1"/>
                </a:solidFill>
                <a:effectLst/>
                <a:latin typeface="Arial" panose="020B0604020202020204" pitchFamily="34" charset="0"/>
                <a:cs typeface="Arial" panose="020B0604020202020204" pitchFamily="34" charset="0"/>
              </a:rPr>
              <a:t>Okullarda Gözlem (2)</a:t>
            </a:r>
            <a:endParaRPr lang="tr-TR" sz="3600" dirty="0">
              <a:solidFill>
                <a:schemeClr val="tx1"/>
              </a:solidFill>
              <a:effectLst/>
              <a:latin typeface="Arial" panose="020B0604020202020204" pitchFamily="34" charset="0"/>
              <a:cs typeface="Arial" panose="020B0604020202020204" pitchFamily="34" charset="0"/>
            </a:endParaRPr>
          </a:p>
        </p:txBody>
      </p:sp>
      <p:sp>
        <p:nvSpPr>
          <p:cNvPr id="3" name="2 Alt Başlık"/>
          <p:cNvSpPr>
            <a:spLocks noGrp="1"/>
          </p:cNvSpPr>
          <p:nvPr>
            <p:ph type="subTitle" idx="1"/>
          </p:nvPr>
        </p:nvSpPr>
        <p:spPr>
          <a:xfrm>
            <a:off x="3779912" y="3645023"/>
            <a:ext cx="4678288" cy="1166287"/>
          </a:xfrm>
        </p:spPr>
        <p:txBody>
          <a:bodyPr>
            <a:normAutofit/>
          </a:bodyPr>
          <a:lstStyle/>
          <a:p>
            <a:r>
              <a:rPr lang="tr-TR" sz="2000" dirty="0">
                <a:solidFill>
                  <a:schemeClr val="tx1"/>
                </a:solidFill>
                <a:latin typeface="Arial" panose="020B0604020202020204" pitchFamily="34" charset="0"/>
                <a:cs typeface="Arial" panose="020B0604020202020204" pitchFamily="34" charset="0"/>
              </a:rPr>
              <a:t>Prof. Dr. </a:t>
            </a:r>
            <a:r>
              <a:rPr lang="tr-TR" sz="2000" dirty="0" err="1">
                <a:solidFill>
                  <a:schemeClr val="tx1"/>
                </a:solidFill>
                <a:latin typeface="Arial" panose="020B0604020202020204" pitchFamily="34" charset="0"/>
                <a:cs typeface="Arial" panose="020B0604020202020204" pitchFamily="34" charset="0"/>
              </a:rPr>
              <a:t>Selahiddin</a:t>
            </a:r>
            <a:r>
              <a:rPr lang="tr-TR" sz="2000" dirty="0">
                <a:solidFill>
                  <a:schemeClr val="tx1"/>
                </a:solidFill>
                <a:latin typeface="Arial" panose="020B0604020202020204" pitchFamily="34" charset="0"/>
                <a:cs typeface="Arial" panose="020B0604020202020204" pitchFamily="34" charset="0"/>
              </a:rPr>
              <a:t> </a:t>
            </a:r>
            <a:r>
              <a:rPr lang="tr-TR" sz="2000" dirty="0" err="1">
                <a:solidFill>
                  <a:schemeClr val="tx1"/>
                </a:solidFill>
                <a:latin typeface="Arial" panose="020B0604020202020204" pitchFamily="34" charset="0"/>
                <a:cs typeface="Arial" panose="020B0604020202020204" pitchFamily="34" charset="0"/>
              </a:rPr>
              <a:t>Öğülmüş</a:t>
            </a:r>
            <a:endParaRPr lang="tr-TR" sz="20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latin typeface="Arial" panose="020B0604020202020204" pitchFamily="34" charset="0"/>
                <a:cs typeface="Arial" panose="020B0604020202020204" pitchFamily="34" charset="0"/>
              </a:rPr>
              <a:t>Gözlem bütün duyuları kullanmayı gerektirir</a:t>
            </a:r>
          </a:p>
          <a:p>
            <a:r>
              <a:rPr lang="tr-TR" sz="2400" dirty="0" smtClean="0">
                <a:latin typeface="Arial" panose="020B0604020202020204" pitchFamily="34" charset="0"/>
                <a:cs typeface="Arial" panose="020B0604020202020204" pitchFamily="34" charset="0"/>
              </a:rPr>
              <a:t>Gözlem ve yorum (çıkarsama) aynı şey değildir.</a:t>
            </a:r>
          </a:p>
          <a:p>
            <a:r>
              <a:rPr lang="tr-TR" sz="2400" dirty="0" smtClean="0">
                <a:latin typeface="Arial" panose="020B0604020202020204" pitchFamily="34" charset="0"/>
                <a:cs typeface="Arial" panose="020B0604020202020204" pitchFamily="34" charset="0"/>
              </a:rPr>
              <a:t>Gözlem, belli bir ölçüde hata içerebilir</a:t>
            </a:r>
            <a:r>
              <a:rPr lang="tr-TR" sz="2400" dirty="0" smtClean="0">
                <a:latin typeface="Arial" panose="020B0604020202020204" pitchFamily="34" charset="0"/>
                <a:cs typeface="Arial" panose="020B0604020202020204" pitchFamily="34" charset="0"/>
              </a:rPr>
              <a:t>.</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
        <p:nvSpPr>
          <p:cNvPr id="2" name="1 Başlık"/>
          <p:cNvSpPr>
            <a:spLocks noGrp="1"/>
          </p:cNvSpPr>
          <p:nvPr>
            <p:ph type="title"/>
          </p:nvPr>
        </p:nvSpPr>
        <p:spPr/>
        <p:txBody>
          <a:bodyPr>
            <a:normAutofit/>
          </a:bodyPr>
          <a:lstStyle/>
          <a:p>
            <a:pPr algn="ctr"/>
            <a:r>
              <a:rPr lang="tr-TR" sz="2800" dirty="0" smtClean="0">
                <a:solidFill>
                  <a:schemeClr val="tx1"/>
                </a:solidFill>
                <a:latin typeface="Arial" panose="020B0604020202020204" pitchFamily="34" charset="0"/>
                <a:cs typeface="Arial" panose="020B0604020202020204" pitchFamily="34" charset="0"/>
              </a:rPr>
              <a:t>Gözlem</a:t>
            </a:r>
            <a:endParaRPr lang="tr-TR" sz="2800" dirty="0">
              <a:solidFill>
                <a:schemeClr val="tx1"/>
              </a:solidFill>
              <a:latin typeface="Arial" panose="020B0604020202020204" pitchFamily="34" charset="0"/>
              <a:cs typeface="Arial" panose="020B0604020202020204" pitchFamily="34" charset="0"/>
            </a:endParaRPr>
          </a:p>
        </p:txBody>
      </p:sp>
      <p:pic>
        <p:nvPicPr>
          <p:cNvPr id="4"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12976"/>
            <a:ext cx="57673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56791"/>
            <a:ext cx="8229600" cy="4248473"/>
          </a:xfrm>
        </p:spPr>
        <p:txBody>
          <a:bodyPr>
            <a:normAutofit fontScale="85000" lnSpcReduction="20000"/>
          </a:bodyPr>
          <a:lstStyle/>
          <a:p>
            <a:r>
              <a:rPr lang="tr-TR" sz="2400" dirty="0" smtClean="0">
                <a:latin typeface="Arial" panose="020B0604020202020204" pitchFamily="34" charset="0"/>
                <a:cs typeface="Arial" panose="020B0604020202020204" pitchFamily="34" charset="0"/>
              </a:rPr>
              <a:t>Her canlı, canlı varlığını sürdürmeye güdülenmiştir. Bunun için temel ihtiyaçlarını karşılaması ve çevreye uyum sağlaması gerekir.</a:t>
            </a:r>
          </a:p>
          <a:p>
            <a:r>
              <a:rPr lang="tr-TR" sz="2400" dirty="0" smtClean="0">
                <a:latin typeface="Arial" panose="020B0604020202020204" pitchFamily="34" charset="0"/>
                <a:cs typeface="Arial" panose="020B0604020202020204" pitchFamily="34" charset="0"/>
              </a:rPr>
              <a:t>Canlılar, ihtiyaçlarını karşılayabilmek için çevre ile etkileşime girmek zorundadırlar. İhtiyaçlarını karşılayacak olan şeyler çevrededir. </a:t>
            </a:r>
          </a:p>
          <a:p>
            <a:r>
              <a:rPr lang="tr-TR" sz="2400" dirty="0" smtClean="0">
                <a:latin typeface="Arial" panose="020B0604020202020204" pitchFamily="34" charset="0"/>
                <a:cs typeface="Arial" panose="020B0604020202020204" pitchFamily="34" charset="0"/>
              </a:rPr>
              <a:t>Çevredeki canlı ve cansız bütün varlıkların «NE» olduklarının ve tekrar ihtiyaç duyulduğunda onların «NEREDE» bulunabileceğinin bilinmesi gerekir. Çevreye uyum sağlamak ve hayatta kalabilmek ancak bu koşullarda mümkündür.</a:t>
            </a:r>
          </a:p>
          <a:p>
            <a:r>
              <a:rPr lang="tr-TR" sz="2400" dirty="0">
                <a:latin typeface="Arial" panose="020B0604020202020204" pitchFamily="34" charset="0"/>
                <a:cs typeface="Arial" panose="020B0604020202020204" pitchFamily="34" charset="0"/>
              </a:rPr>
              <a:t>İnsanın yaşadığı çevreye uyum </a:t>
            </a:r>
            <a:r>
              <a:rPr lang="tr-TR" sz="2400" dirty="0" smtClean="0">
                <a:latin typeface="Arial" panose="020B0604020202020204" pitchFamily="34" charset="0"/>
                <a:cs typeface="Arial" panose="020B0604020202020204" pitchFamily="34" charset="0"/>
              </a:rPr>
              <a:t>sağlaması ve hayatta kalması günlük hayatında </a:t>
            </a:r>
            <a:r>
              <a:rPr lang="tr-TR" sz="2400" dirty="0">
                <a:latin typeface="Arial" panose="020B0604020202020204" pitchFamily="34" charset="0"/>
                <a:cs typeface="Arial" panose="020B0604020202020204" pitchFamily="34" charset="0"/>
              </a:rPr>
              <a:t>isabetli kararlar vermesine bağlıdır. </a:t>
            </a:r>
            <a:r>
              <a:rPr lang="tr-TR" sz="2400" dirty="0" smtClean="0">
                <a:latin typeface="Arial" panose="020B0604020202020204" pitchFamily="34" charset="0"/>
                <a:cs typeface="Arial" panose="020B0604020202020204" pitchFamily="34" charset="0"/>
              </a:rPr>
              <a:t>İsabetli karar da ancak doğru bilgi ile mümkündür, zira yanlış </a:t>
            </a:r>
            <a:r>
              <a:rPr lang="tr-TR" sz="2400" dirty="0">
                <a:latin typeface="Arial" panose="020B0604020202020204" pitchFamily="34" charset="0"/>
                <a:cs typeface="Arial" panose="020B0604020202020204" pitchFamily="34" charset="0"/>
              </a:rPr>
              <a:t>bir karar bazen ölümcül </a:t>
            </a:r>
            <a:r>
              <a:rPr lang="tr-TR" sz="2400" dirty="0" smtClean="0">
                <a:latin typeface="Arial" panose="020B0604020202020204" pitchFamily="34" charset="0"/>
                <a:cs typeface="Arial" panose="020B0604020202020204" pitchFamily="34" charset="0"/>
              </a:rPr>
              <a:t>olabilir.</a:t>
            </a:r>
          </a:p>
          <a:p>
            <a:r>
              <a:rPr lang="tr-TR" sz="2400" dirty="0" smtClean="0">
                <a:latin typeface="Arial" panose="020B0604020202020204" pitchFamily="34" charset="0"/>
                <a:cs typeface="Arial" panose="020B0604020202020204" pitchFamily="34" charset="0"/>
              </a:rPr>
              <a:t>Gözlem, doğru bilgiye ulaşmanın en temel yollarından biridir</a:t>
            </a:r>
            <a:r>
              <a:rPr lang="tr-TR" sz="2400" dirty="0" smtClean="0">
                <a:latin typeface="Arial" panose="020B0604020202020204" pitchFamily="34" charset="0"/>
                <a:cs typeface="Arial" panose="020B0604020202020204" pitchFamily="34" charset="0"/>
              </a:rPr>
              <a:t>.</a:t>
            </a:r>
          </a:p>
          <a:p>
            <a:r>
              <a:rPr lang="tr-TR" sz="2400" dirty="0">
                <a:latin typeface="Arial" panose="020B0604020202020204" pitchFamily="34" charset="0"/>
                <a:cs typeface="Arial" panose="020B0604020202020204" pitchFamily="34" charset="0"/>
              </a:rPr>
              <a:t>Olaylar ve olgular arasındaki düzenliliklerin saptanması </a:t>
            </a:r>
            <a:r>
              <a:rPr lang="tr-TR" sz="2400" dirty="0" smtClean="0">
                <a:latin typeface="Arial" panose="020B0604020202020204" pitchFamily="34" charset="0"/>
                <a:cs typeface="Arial" panose="020B0604020202020204" pitchFamily="34" charset="0"/>
              </a:rPr>
              <a:t>gözlem yoluyla mümkündür</a:t>
            </a:r>
            <a:endParaRPr lang="tr-TR" sz="2400" dirty="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
        <p:nvSpPr>
          <p:cNvPr id="2" name="1 Başlık"/>
          <p:cNvSpPr>
            <a:spLocks noGrp="1"/>
          </p:cNvSpPr>
          <p:nvPr>
            <p:ph type="title"/>
          </p:nvPr>
        </p:nvSpPr>
        <p:spPr/>
        <p:txBody>
          <a:bodyPr>
            <a:normAutofit/>
          </a:bodyPr>
          <a:lstStyle/>
          <a:p>
            <a:pPr algn="ctr"/>
            <a:r>
              <a:rPr lang="tr-TR" sz="2800" dirty="0" smtClean="0">
                <a:solidFill>
                  <a:schemeClr val="tx1"/>
                </a:solidFill>
                <a:effectLst/>
                <a:latin typeface="Arial" panose="020B0604020202020204" pitchFamily="34" charset="0"/>
                <a:cs typeface="Arial" panose="020B0604020202020204" pitchFamily="34" charset="0"/>
              </a:rPr>
              <a:t>Gözlem neden önemlidir?</a:t>
            </a:r>
            <a:endParaRPr lang="tr-TR"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560" y="1556792"/>
            <a:ext cx="4474840" cy="4536503"/>
          </a:xfrm>
        </p:spPr>
        <p:txBody>
          <a:bodyPr>
            <a:noAutofit/>
          </a:bodyPr>
          <a:lstStyle/>
          <a:p>
            <a:r>
              <a:rPr lang="tr-TR" sz="2000" dirty="0" smtClean="0">
                <a:latin typeface="Arial" panose="020B0604020202020204" pitchFamily="34" charset="0"/>
                <a:cs typeface="Arial" panose="020B0604020202020204" pitchFamily="34" charset="0"/>
              </a:rPr>
              <a:t>Beynimiz çevredeki her şeye dikkat edecek şekilde kurgulanmamıştır; eğer her şeye dikkat edecek olsaydık önemli şeyleri ayırt edemezdik. Önemli olanlı önemsiz olandan ayırt edebilmek için seçtiğimiz şeylere dikkat ederiz. O halde gözlem becerimizi artırmanın bir yolu, neleri göz ardı edeceğimizi öğrenmektir.</a:t>
            </a:r>
            <a:endParaRPr lang="en-US" sz="2000" dirty="0">
              <a:latin typeface="Arial" panose="020B0604020202020204" pitchFamily="34" charset="0"/>
              <a:cs typeface="Arial" panose="020B0604020202020204" pitchFamily="34" charset="0"/>
            </a:endParaRPr>
          </a:p>
        </p:txBody>
      </p:sp>
      <p:sp>
        <p:nvSpPr>
          <p:cNvPr id="3" name="2 Başlık"/>
          <p:cNvSpPr>
            <a:spLocks noGrp="1"/>
          </p:cNvSpPr>
          <p:nvPr>
            <p:ph type="title"/>
          </p:nvPr>
        </p:nvSpPr>
        <p:spPr/>
        <p:txBody>
          <a:bodyPr>
            <a:normAutofit/>
          </a:bodyPr>
          <a:lstStyle/>
          <a:p>
            <a:pPr algn="ctr"/>
            <a:r>
              <a:rPr lang="tr-TR" sz="2800" dirty="0">
                <a:solidFill>
                  <a:schemeClr val="tx1"/>
                </a:solidFill>
                <a:effectLst/>
                <a:latin typeface="Arial" panose="020B0604020202020204" pitchFamily="34" charset="0"/>
                <a:cs typeface="Arial" panose="020B0604020202020204" pitchFamily="34" charset="0"/>
              </a:rPr>
              <a:t>Gözlem neden önemlidir?</a:t>
            </a:r>
            <a:endParaRPr lang="en-US" sz="2800" dirty="0"/>
          </a:p>
        </p:txBody>
      </p:sp>
      <p:pic>
        <p:nvPicPr>
          <p:cNvPr id="4" name="3 Resim" descr="C:\Documents and Settings\SELAHİDDİN\Desktop\mercekli kız.jpg"/>
          <p:cNvPicPr/>
          <p:nvPr/>
        </p:nvPicPr>
        <p:blipFill>
          <a:blip r:embed="rId2" cstate="print"/>
          <a:srcRect/>
          <a:stretch>
            <a:fillRect/>
          </a:stretch>
        </p:blipFill>
        <p:spPr bwMode="auto">
          <a:xfrm>
            <a:off x="5076056" y="1556792"/>
            <a:ext cx="3612919"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Gözlem, doğrudan veya dolaylı; yapılandırılmış ya da yapılandırılmamış olabilir. Her bir gözlem türünün avantajları ve dezavantajları vardır.</a:t>
            </a:r>
          </a:p>
          <a:p>
            <a:endParaRPr lang="tr-TR" dirty="0"/>
          </a:p>
        </p:txBody>
      </p:sp>
      <p:sp>
        <p:nvSpPr>
          <p:cNvPr id="2" name="1 Başlık"/>
          <p:cNvSpPr>
            <a:spLocks noGrp="1"/>
          </p:cNvSpPr>
          <p:nvPr>
            <p:ph type="title"/>
          </p:nvPr>
        </p:nvSpPr>
        <p:spPr/>
        <p:txBody>
          <a:bodyPr>
            <a:normAutofit/>
          </a:bodyPr>
          <a:lstStyle/>
          <a:p>
            <a:pPr algn="ctr"/>
            <a:r>
              <a:rPr lang="tr-TR" sz="2800" dirty="0" smtClean="0">
                <a:solidFill>
                  <a:schemeClr val="tx1"/>
                </a:solidFill>
                <a:effectLst/>
                <a:latin typeface="Arial" panose="020B0604020202020204" pitchFamily="34" charset="0"/>
                <a:cs typeface="Arial" panose="020B0604020202020204" pitchFamily="34" charset="0"/>
              </a:rPr>
              <a:t>Gözlem: Nasıl?</a:t>
            </a:r>
            <a:endParaRPr lang="tr-TR"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normAutofit/>
          </a:bodyPr>
          <a:lstStyle/>
          <a:p>
            <a:pPr algn="ctr" eaLnBrk="1" hangingPunct="1"/>
            <a:r>
              <a:rPr lang="tr-TR" sz="2800" dirty="0" smtClean="0">
                <a:solidFill>
                  <a:schemeClr val="tx1"/>
                </a:solidFill>
                <a:effectLst/>
                <a:latin typeface="Arial" panose="020B0604020202020204" pitchFamily="34" charset="0"/>
                <a:cs typeface="Arial" panose="020B0604020202020204" pitchFamily="34" charset="0"/>
              </a:rPr>
              <a:t>Sistematik Gözlem</a:t>
            </a:r>
          </a:p>
        </p:txBody>
      </p:sp>
      <p:sp>
        <p:nvSpPr>
          <p:cNvPr id="5123" name="Rectangle 3"/>
          <p:cNvSpPr>
            <a:spLocks noGrp="1" noChangeArrowheads="1"/>
          </p:cNvSpPr>
          <p:nvPr>
            <p:ph type="body" idx="1"/>
          </p:nvPr>
        </p:nvSpPr>
        <p:spPr/>
        <p:txBody>
          <a:bodyPr>
            <a:normAutofit/>
          </a:bodyPr>
          <a:lstStyle/>
          <a:p>
            <a:pPr marL="533400" indent="-269875" eaLnBrk="1" hangingPunct="1"/>
            <a:r>
              <a:rPr lang="tr-TR" sz="2400" dirty="0" smtClean="0">
                <a:latin typeface="Arial" panose="020B0604020202020204" pitchFamily="34" charset="0"/>
                <a:cs typeface="Arial" panose="020B0604020202020204" pitchFamily="34" charset="0"/>
              </a:rPr>
              <a:t>Her birey, kendisini kuşatan bir çevre içinde doğal birer gözlemcidir. Ancak gözlemlerimizin çoğu bilinçli olmadığı gibi, sistematik de değildir. </a:t>
            </a:r>
          </a:p>
          <a:p>
            <a:pPr marL="533400" indent="-269875" eaLnBrk="1" hangingPunct="1"/>
            <a:r>
              <a:rPr lang="tr-TR" sz="2400" dirty="0" smtClean="0">
                <a:latin typeface="Arial" panose="020B0604020202020204" pitchFamily="34" charset="0"/>
                <a:cs typeface="Arial" panose="020B0604020202020204" pitchFamily="34" charset="0"/>
              </a:rPr>
              <a:t>Gözlem, </a:t>
            </a:r>
          </a:p>
          <a:p>
            <a:pPr marL="914400" lvl="1" indent="-457200" eaLnBrk="1" hangingPunct="1">
              <a:buFontTx/>
              <a:buAutoNum type="alphaLcParenR"/>
            </a:pPr>
            <a:r>
              <a:rPr lang="tr-TR" sz="2400" dirty="0" smtClean="0">
                <a:latin typeface="Arial" panose="020B0604020202020204" pitchFamily="34" charset="0"/>
                <a:cs typeface="Arial" panose="020B0604020202020204" pitchFamily="34" charset="0"/>
              </a:rPr>
              <a:t>açıkça belirlenmiş bir araştırma amacına hizmet ettiği, </a:t>
            </a:r>
          </a:p>
          <a:p>
            <a:pPr marL="914400" lvl="1" indent="-457200" eaLnBrk="1" hangingPunct="1">
              <a:buFontTx/>
              <a:buAutoNum type="alphaLcParenR"/>
            </a:pPr>
            <a:r>
              <a:rPr lang="tr-TR" sz="2400" dirty="0" smtClean="0">
                <a:latin typeface="Arial" panose="020B0604020202020204" pitchFamily="34" charset="0"/>
                <a:cs typeface="Arial" panose="020B0604020202020204" pitchFamily="34" charset="0"/>
              </a:rPr>
              <a:t>ayrıntılı bir şekilde planlandığı, </a:t>
            </a:r>
          </a:p>
          <a:p>
            <a:pPr marL="914400" lvl="1" indent="-457200" eaLnBrk="1" hangingPunct="1">
              <a:buFontTx/>
              <a:buAutoNum type="alphaLcParenR"/>
            </a:pPr>
            <a:r>
              <a:rPr lang="tr-TR" sz="2400" dirty="0" smtClean="0">
                <a:latin typeface="Arial" panose="020B0604020202020204" pitchFamily="34" charset="0"/>
                <a:cs typeface="Arial" panose="020B0604020202020204" pitchFamily="34" charset="0"/>
              </a:rPr>
              <a:t>sistematik bir biçimde kaydedildiği, ve </a:t>
            </a:r>
          </a:p>
          <a:p>
            <a:pPr marL="914400" lvl="1" indent="-457200" eaLnBrk="1" hangingPunct="1">
              <a:buFontTx/>
              <a:buAutoNum type="alphaLcParenR"/>
            </a:pPr>
            <a:r>
              <a:rPr lang="tr-TR" sz="2400" dirty="0" smtClean="0">
                <a:latin typeface="Arial" panose="020B0604020202020204" pitchFamily="34" charset="0"/>
                <a:cs typeface="Arial" panose="020B0604020202020204" pitchFamily="34" charset="0"/>
              </a:rPr>
              <a:t>güvenirliği ve geçerliği denetime konu olduğu zaman, bir araştırma aracı olur.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p:txBody>
          <a:bodyPr>
            <a:normAutofit/>
          </a:bodyPr>
          <a:lstStyle/>
          <a:p>
            <a:pPr eaLnBrk="1" hangingPunct="1">
              <a:lnSpc>
                <a:spcPct val="90000"/>
              </a:lnSpc>
            </a:pPr>
            <a:r>
              <a:rPr lang="tr-TR" altLang="ja-JP" sz="2400" dirty="0" smtClean="0">
                <a:latin typeface="Arial" panose="020B0604020202020204" pitchFamily="34" charset="0"/>
                <a:cs typeface="Arial" panose="020B0604020202020204" pitchFamily="34" charset="0"/>
              </a:rPr>
              <a:t>Bir veri toplama tekniği olarak katılımlı gözlem, algının seçici bir süreç oluşu ve algıların doğruluğuna güvenilemeyeceği, dolayısıyla da gözlemlerin öznel (</a:t>
            </a:r>
            <a:r>
              <a:rPr lang="tr-TR" altLang="ja-JP" sz="2400" dirty="0" err="1" smtClean="0">
                <a:latin typeface="Arial" panose="020B0604020202020204" pitchFamily="34" charset="0"/>
                <a:cs typeface="Arial" panose="020B0604020202020204" pitchFamily="34" charset="0"/>
              </a:rPr>
              <a:t>subjective</a:t>
            </a:r>
            <a:r>
              <a:rPr lang="tr-TR" altLang="ja-JP" sz="2400" dirty="0" smtClean="0">
                <a:latin typeface="Arial" panose="020B0604020202020204" pitchFamily="34" charset="0"/>
                <a:cs typeface="Arial" panose="020B0604020202020204" pitchFamily="34" charset="0"/>
              </a:rPr>
              <a:t>) olduğu eleştirilerine konu olmaktadır. </a:t>
            </a:r>
          </a:p>
          <a:p>
            <a:pPr eaLnBrk="1" hangingPunct="1">
              <a:lnSpc>
                <a:spcPct val="90000"/>
              </a:lnSpc>
            </a:pPr>
            <a:r>
              <a:rPr lang="tr-TR" altLang="ja-JP" sz="2400" dirty="0" smtClean="0">
                <a:latin typeface="Arial" panose="020B0604020202020204" pitchFamily="34" charset="0"/>
                <a:cs typeface="Arial" panose="020B0604020202020204" pitchFamily="34" charset="0"/>
              </a:rPr>
              <a:t>Bu eleştirilerin haklı olup olmadığı  somut bir örnekle tartışılabilir: Yoğun bir kavşakta bir trafik kazasına tanık olan çok sayıda insanın ifadelerinin farklı olması. </a:t>
            </a:r>
            <a:endParaRPr lang="tr-TR" sz="2400" dirty="0" smtClean="0">
              <a:latin typeface="Arial" panose="020B0604020202020204" pitchFamily="34" charset="0"/>
              <a:cs typeface="Arial" panose="020B0604020202020204" pitchFamily="34" charset="0"/>
            </a:endParaRPr>
          </a:p>
        </p:txBody>
      </p:sp>
      <p:sp>
        <p:nvSpPr>
          <p:cNvPr id="4" name="AutoShape 2"/>
          <p:cNvSpPr>
            <a:spLocks noGrp="1" noChangeArrowheads="1"/>
          </p:cNvSpPr>
          <p:nvPr>
            <p:ph type="title"/>
          </p:nvPr>
        </p:nvSpPr>
        <p:spPr>
          <a:xfrm>
            <a:off x="457200" y="421085"/>
            <a:ext cx="8229600" cy="850106"/>
          </a:xfrm>
        </p:spPr>
        <p:txBody>
          <a:bodyPr>
            <a:normAutofit/>
          </a:bodyPr>
          <a:lstStyle/>
          <a:p>
            <a:pPr algn="ctr" eaLnBrk="1" hangingPunct="1"/>
            <a:r>
              <a:rPr lang="tr-TR" sz="2800" dirty="0" smtClean="0">
                <a:effectLst/>
                <a:latin typeface="Arial" panose="020B0604020202020204" pitchFamily="34" charset="0"/>
                <a:cs typeface="Arial" panose="020B0604020202020204" pitchFamily="34" charset="0"/>
              </a:rPr>
              <a:t>Sistematik Gözlem</a:t>
            </a:r>
          </a:p>
        </p:txBody>
      </p:sp>
      <p:sp>
        <p:nvSpPr>
          <p:cNvPr id="5" name="AutoShape 2"/>
          <p:cNvSpPr txBox="1">
            <a:spLocks noChangeArrowheads="1"/>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tr-TR" sz="2800" dirty="0" smtClean="0">
                <a:solidFill>
                  <a:schemeClr val="tx1"/>
                </a:solidFill>
                <a:effectLst/>
                <a:latin typeface="Arial" panose="020B0604020202020204" pitchFamily="34" charset="0"/>
                <a:cs typeface="Arial" panose="020B0604020202020204" pitchFamily="34" charset="0"/>
              </a:rPr>
              <a:t>Sistematik Gözlem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46916" y="1268760"/>
            <a:ext cx="8229600" cy="5112568"/>
          </a:xfrm>
        </p:spPr>
        <p:txBody>
          <a:bodyPr>
            <a:noAutofit/>
          </a:bodyPr>
          <a:lstStyle/>
          <a:p>
            <a:pPr marL="354013" lvl="0" indent="-244475">
              <a:buNone/>
            </a:pPr>
            <a:r>
              <a:rPr lang="tr-TR" sz="2400" dirty="0" smtClean="0">
                <a:latin typeface="Arial" panose="020B0604020202020204" pitchFamily="34" charset="0"/>
                <a:cs typeface="Arial" panose="020B0604020202020204" pitchFamily="34" charset="0"/>
              </a:rPr>
              <a:t>7. “Sigara </a:t>
            </a:r>
            <a:r>
              <a:rPr lang="tr-TR" sz="2400" dirty="0">
                <a:latin typeface="Arial" panose="020B0604020202020204" pitchFamily="34" charset="0"/>
                <a:cs typeface="Arial" panose="020B0604020202020204" pitchFamily="34" charset="0"/>
              </a:rPr>
              <a:t>İçilmez” işaretindeki çizgi (</a:t>
            </a:r>
            <a:r>
              <a:rPr lang="tr-TR" sz="2400" dirty="0" err="1">
                <a:latin typeface="Arial" panose="020B0604020202020204" pitchFamily="34" charset="0"/>
                <a:cs typeface="Arial" panose="020B0604020202020204" pitchFamily="34" charset="0"/>
              </a:rPr>
              <a:t>slash</a:t>
            </a:r>
            <a:r>
              <a:rPr lang="tr-TR" sz="2400" dirty="0">
                <a:latin typeface="Arial" panose="020B0604020202020204" pitchFamily="34" charset="0"/>
                <a:cs typeface="Arial" panose="020B0604020202020204" pitchFamily="34" charset="0"/>
              </a:rPr>
              <a:t>) hangi yöne doğru eğimlidir (sola mı yoksa sağa mı</a:t>
            </a:r>
            <a:r>
              <a:rPr lang="tr-TR" sz="2400" dirty="0" smtClean="0">
                <a:latin typeface="Arial" panose="020B0604020202020204" pitchFamily="34" charset="0"/>
                <a:cs typeface="Arial" panose="020B0604020202020204" pitchFamily="34" charset="0"/>
              </a:rPr>
              <a:t>?)</a:t>
            </a:r>
          </a:p>
          <a:p>
            <a:pPr marL="354013" lvl="0" indent="-244475">
              <a:buNone/>
            </a:pPr>
            <a:r>
              <a:rPr lang="tr-TR" sz="2400" dirty="0" smtClean="0">
                <a:latin typeface="Arial" panose="020B0604020202020204" pitchFamily="34" charset="0"/>
                <a:cs typeface="Arial" panose="020B0604020202020204" pitchFamily="34" charset="0"/>
              </a:rPr>
              <a:t>8. Kadınların </a:t>
            </a:r>
            <a:r>
              <a:rPr lang="tr-TR" sz="2400" dirty="0">
                <a:latin typeface="Arial" panose="020B0604020202020204" pitchFamily="34" charset="0"/>
                <a:cs typeface="Arial" panose="020B0604020202020204" pitchFamily="34" charset="0"/>
              </a:rPr>
              <a:t>gömleğinin düğmesi hangi taraftadır? (düğmeler gömleğin sağında mı solunda mı</a:t>
            </a:r>
            <a:r>
              <a:rPr lang="tr-TR" sz="2400" dirty="0" smtClean="0">
                <a:latin typeface="Arial" panose="020B0604020202020204" pitchFamily="34" charset="0"/>
                <a:cs typeface="Arial" panose="020B0604020202020204" pitchFamily="34" charset="0"/>
              </a:rPr>
              <a:t>?)</a:t>
            </a:r>
          </a:p>
          <a:p>
            <a:pPr marL="354013" lvl="0" indent="-244475">
              <a:buNone/>
            </a:pPr>
            <a:r>
              <a:rPr lang="tr-TR" sz="2400" dirty="0" smtClean="0">
                <a:latin typeface="Arial" panose="020B0604020202020204" pitchFamily="34" charset="0"/>
                <a:cs typeface="Arial" panose="020B0604020202020204" pitchFamily="34" charset="0"/>
              </a:rPr>
              <a:t>9. Kitaplarda </a:t>
            </a:r>
            <a:r>
              <a:rPr lang="tr-TR" sz="2400" dirty="0">
                <a:latin typeface="Arial" panose="020B0604020202020204" pitchFamily="34" charset="0"/>
                <a:cs typeface="Arial" panose="020B0604020202020204" pitchFamily="34" charset="0"/>
              </a:rPr>
              <a:t>genellikle sol taraftaki sayfalara mı yoksa sağ taraftaki sayfalara mı çift sayı (sayfa numarası) </a:t>
            </a:r>
            <a:r>
              <a:rPr lang="tr-TR" sz="2400" dirty="0" smtClean="0">
                <a:latin typeface="Arial" panose="020B0604020202020204" pitchFamily="34" charset="0"/>
                <a:cs typeface="Arial" panose="020B0604020202020204" pitchFamily="34" charset="0"/>
              </a:rPr>
              <a:t>verilmektedir?</a:t>
            </a:r>
          </a:p>
          <a:p>
            <a:pPr marL="109728" lvl="0" indent="0">
              <a:buNone/>
            </a:pPr>
            <a:r>
              <a:rPr lang="tr-TR" sz="2400" dirty="0" smtClean="0">
                <a:latin typeface="Arial" panose="020B0604020202020204" pitchFamily="34" charset="0"/>
                <a:cs typeface="Arial" panose="020B0604020202020204" pitchFamily="34" charset="0"/>
              </a:rPr>
              <a:t>10. Nüfus cüzdanınızda ebeveynlerinizden hangisinin adı önce (üst satırda) yazmaktadır?</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3" name="2 Başlık"/>
          <p:cNvSpPr>
            <a:spLocks noGrp="1"/>
          </p:cNvSpPr>
          <p:nvPr>
            <p:ph type="title"/>
          </p:nvPr>
        </p:nvSpPr>
        <p:spPr>
          <a:xfrm>
            <a:off x="446916" y="274638"/>
            <a:ext cx="8239884" cy="778098"/>
          </a:xfrm>
        </p:spPr>
        <p:txBody>
          <a:bodyPr>
            <a:normAutofit/>
          </a:bodyPr>
          <a:lstStyle/>
          <a:p>
            <a:pPr algn="ctr"/>
            <a:r>
              <a:rPr lang="tr-TR" sz="2800" dirty="0" smtClean="0">
                <a:solidFill>
                  <a:schemeClr val="tx1"/>
                </a:solidFill>
                <a:latin typeface="Arial" pitchFamily="34" charset="0"/>
                <a:cs typeface="Arial" pitchFamily="34" charset="0"/>
              </a:rPr>
              <a:t>Ne kadar iyi bir gözlemcisiniz?</a:t>
            </a:r>
            <a:endParaRPr lang="en-US" sz="2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Seçici dikkat,</a:t>
            </a:r>
          </a:p>
          <a:p>
            <a:r>
              <a:rPr lang="tr-TR" dirty="0"/>
              <a:t>A</a:t>
            </a:r>
            <a:r>
              <a:rPr lang="tr-TR" dirty="0" smtClean="0"/>
              <a:t>lgıda seçicilik, </a:t>
            </a:r>
          </a:p>
          <a:p>
            <a:r>
              <a:rPr lang="tr-TR" dirty="0"/>
              <a:t>Z</a:t>
            </a:r>
            <a:r>
              <a:rPr lang="tr-TR" dirty="0" smtClean="0"/>
              <a:t>ihinsel kurulum,</a:t>
            </a:r>
          </a:p>
          <a:p>
            <a:r>
              <a:rPr lang="tr-TR" dirty="0" smtClean="0"/>
              <a:t>İlk izlenimler.</a:t>
            </a:r>
          </a:p>
          <a:p>
            <a:endParaRPr lang="tr-TR" dirty="0" smtClean="0"/>
          </a:p>
          <a:p>
            <a:endParaRPr lang="tr-TR" dirty="0"/>
          </a:p>
        </p:txBody>
      </p:sp>
      <p:sp>
        <p:nvSpPr>
          <p:cNvPr id="2" name="1 Başlık"/>
          <p:cNvSpPr>
            <a:spLocks noGrp="1"/>
          </p:cNvSpPr>
          <p:nvPr>
            <p:ph type="title"/>
          </p:nvPr>
        </p:nvSpPr>
        <p:spPr/>
        <p:txBody>
          <a:bodyPr>
            <a:normAutofit/>
          </a:bodyPr>
          <a:lstStyle/>
          <a:p>
            <a:pPr algn="ctr"/>
            <a:r>
              <a:rPr lang="tr-TR" sz="2800" dirty="0" smtClean="0">
                <a:solidFill>
                  <a:schemeClr val="tx1"/>
                </a:solidFill>
                <a:effectLst/>
                <a:latin typeface="Arial" panose="020B0604020202020204" pitchFamily="34" charset="0"/>
                <a:cs typeface="Arial" panose="020B0604020202020204" pitchFamily="34" charset="0"/>
              </a:rPr>
              <a:t>Gözlemcinin farkında olması gereken faktörler</a:t>
            </a:r>
            <a:endParaRPr lang="tr-TR"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SELAHİDDİN\Desktop\5 gizli yüz.bmp"/>
          <p:cNvPicPr>
            <a:picLocks noGrp="1" noChangeAspect="1" noChangeArrowheads="1"/>
          </p:cNvPicPr>
          <p:nvPr>
            <p:ph idx="1"/>
          </p:nvPr>
        </p:nvPicPr>
        <p:blipFill>
          <a:blip r:embed="rId2" cstate="print"/>
          <a:stretch>
            <a:fillRect/>
          </a:stretch>
        </p:blipFill>
        <p:spPr bwMode="auto">
          <a:xfrm>
            <a:off x="3100868" y="1481138"/>
            <a:ext cx="2942263" cy="4525962"/>
          </a:xfrm>
          <a:prstGeom prst="rect">
            <a:avLst/>
          </a:prstGeom>
          <a:noFill/>
        </p:spPr>
      </p:pic>
      <p:sp>
        <p:nvSpPr>
          <p:cNvPr id="5" name="1 Başlık"/>
          <p:cNvSpPr>
            <a:spLocks noGrp="1"/>
          </p:cNvSpPr>
          <p:nvPr>
            <p:ph type="title"/>
          </p:nvPr>
        </p:nvSpPr>
        <p:spPr/>
        <p:txBody>
          <a:bodyPr>
            <a:noAutofit/>
          </a:bodyPr>
          <a:lstStyle/>
          <a:p>
            <a:pPr algn="ctr"/>
            <a:r>
              <a:rPr lang="tr-TR" sz="2800" dirty="0" smtClean="0">
                <a:effectLst/>
                <a:latin typeface="Arial" panose="020B0604020202020204" pitchFamily="34" charset="0"/>
                <a:cs typeface="Arial" panose="020B0604020202020204" pitchFamily="34" charset="0"/>
              </a:rPr>
              <a:t>Bu fotoğrafta ne görüyorsunuz? </a:t>
            </a:r>
            <a:endParaRPr lang="tr-TR" sz="28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tretch>
            <a:fillRect/>
          </a:stretch>
        </p:blipFill>
        <p:spPr bwMode="auto">
          <a:xfrm>
            <a:off x="2366590" y="1481138"/>
            <a:ext cx="4410820" cy="4525962"/>
          </a:xfrm>
          <a:prstGeom prst="rect">
            <a:avLst/>
          </a:prstGeom>
          <a:noFill/>
          <a:ln w="9525">
            <a:noFill/>
            <a:miter lim="800000"/>
            <a:headEnd/>
            <a:tailEnd/>
          </a:ln>
          <a:effectLst/>
        </p:spPr>
      </p:pic>
      <p:sp>
        <p:nvSpPr>
          <p:cNvPr id="2" name="1 Başlık"/>
          <p:cNvSpPr>
            <a:spLocks noGrp="1"/>
          </p:cNvSpPr>
          <p:nvPr>
            <p:ph type="title"/>
          </p:nvPr>
        </p:nvSpPr>
        <p:spPr>
          <a:xfrm>
            <a:off x="500034" y="428604"/>
            <a:ext cx="8229600" cy="582594"/>
          </a:xfrm>
        </p:spPr>
        <p:txBody>
          <a:bodyPr>
            <a:normAutofit fontScale="90000"/>
          </a:bodyPr>
          <a:lstStyle/>
          <a:p>
            <a:pPr algn="ctr"/>
            <a:r>
              <a:rPr lang="tr-TR" dirty="0" smtClean="0"/>
              <a:t>Ne görüyorsunuz?</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pPr marL="109728" indent="0">
              <a:buNone/>
            </a:pPr>
            <a:r>
              <a:rPr lang="tr-TR" sz="2400" b="1" dirty="0" smtClean="0">
                <a:latin typeface="Arial" panose="020B0604020202020204" pitchFamily="34" charset="0"/>
                <a:cs typeface="Arial" panose="020B0604020202020204" pitchFamily="34" charset="0"/>
              </a:rPr>
              <a:t>Doğal </a:t>
            </a:r>
            <a:r>
              <a:rPr lang="tr-TR" sz="2400" b="1" dirty="0">
                <a:latin typeface="Arial" panose="020B0604020202020204" pitchFamily="34" charset="0"/>
                <a:cs typeface="Arial" panose="020B0604020202020204" pitchFamily="34" charset="0"/>
              </a:rPr>
              <a:t>gözlem</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laboratuar</a:t>
            </a:r>
            <a:r>
              <a:rPr lang="tr-TR" sz="2400" dirty="0">
                <a:latin typeface="Arial" panose="020B0604020202020204" pitchFamily="34" charset="0"/>
                <a:cs typeface="Arial" panose="020B0604020202020204" pitchFamily="34" charset="0"/>
              </a:rPr>
              <a:t> dışında yani doğada yapılır ve aşağıdaki özellikleri içerir:</a:t>
            </a:r>
          </a:p>
          <a:p>
            <a:pPr marL="109728" indent="0">
              <a:buNone/>
            </a:pPr>
            <a:r>
              <a:rPr lang="tr-TR" sz="2400" dirty="0">
                <a:latin typeface="Arial" panose="020B0604020202020204" pitchFamily="34" charset="0"/>
                <a:cs typeface="Arial" panose="020B0604020202020204" pitchFamily="34" charset="0"/>
              </a:rPr>
              <a:t>1. Araştırıcı, gözlediği görüngülere katkıda bulunmaz</a:t>
            </a:r>
          </a:p>
          <a:p>
            <a:pPr marL="109728" indent="0">
              <a:buNone/>
            </a:pPr>
            <a:r>
              <a:rPr lang="tr-TR" sz="2400" dirty="0">
                <a:latin typeface="Arial" panose="020B0604020202020204" pitchFamily="34" charset="0"/>
                <a:cs typeface="Arial" panose="020B0604020202020204" pitchFamily="34" charset="0"/>
              </a:rPr>
              <a:t>2. Çoğunlukla amaç, belli </a:t>
            </a:r>
            <a:r>
              <a:rPr lang="tr-TR" sz="2400" dirty="0" err="1">
                <a:latin typeface="Arial" panose="020B0604020202020204" pitchFamily="34" charset="0"/>
                <a:cs typeface="Arial" panose="020B0604020202020204" pitchFamily="34" charset="0"/>
              </a:rPr>
              <a:t>denencelerin</a:t>
            </a:r>
            <a:r>
              <a:rPr lang="tr-TR" sz="2400" dirty="0">
                <a:latin typeface="Arial" panose="020B0604020202020204" pitchFamily="34" charset="0"/>
                <a:cs typeface="Arial" panose="020B0604020202020204" pitchFamily="34" charset="0"/>
              </a:rPr>
              <a:t> sınanması </a:t>
            </a:r>
            <a:r>
              <a:rPr lang="tr-TR" sz="2400" dirty="0" smtClean="0">
                <a:latin typeface="Arial" panose="020B0604020202020204" pitchFamily="34" charset="0"/>
                <a:cs typeface="Arial" panose="020B0604020202020204" pitchFamily="34" charset="0"/>
              </a:rPr>
              <a:t>değildir.</a:t>
            </a:r>
          </a:p>
          <a:p>
            <a:pPr marL="109728" indent="0">
              <a:buNone/>
            </a:pPr>
            <a:r>
              <a:rPr lang="tr-TR" sz="2400" dirty="0" smtClean="0">
                <a:latin typeface="Arial" panose="020B0604020202020204" pitchFamily="34" charset="0"/>
                <a:cs typeface="Arial" panose="020B0604020202020204" pitchFamily="34" charset="0"/>
              </a:rPr>
              <a:t>3. Gözlemler </a:t>
            </a:r>
            <a:r>
              <a:rPr lang="tr-TR" sz="2400" dirty="0">
                <a:latin typeface="Arial" panose="020B0604020202020204" pitchFamily="34" charset="0"/>
                <a:cs typeface="Arial" panose="020B0604020202020204" pitchFamily="34" charset="0"/>
              </a:rPr>
              <a:t>olduğu gibi kaydedilir, yani aralarında seçim </a:t>
            </a:r>
            <a:r>
              <a:rPr lang="tr-TR" sz="2400" dirty="0" smtClean="0">
                <a:latin typeface="Arial" panose="020B0604020202020204" pitchFamily="34" charset="0"/>
                <a:cs typeface="Arial" panose="020B0604020202020204" pitchFamily="34" charset="0"/>
              </a:rPr>
              <a:t>yapılmaz</a:t>
            </a:r>
          </a:p>
          <a:p>
            <a:pPr marL="109728" indent="0">
              <a:buNone/>
            </a:pPr>
            <a:r>
              <a:rPr lang="tr-TR" sz="2400" dirty="0" smtClean="0">
                <a:latin typeface="Arial" panose="020B0604020202020204" pitchFamily="34" charset="0"/>
                <a:cs typeface="Arial" panose="020B0604020202020204" pitchFamily="34" charset="0"/>
              </a:rPr>
              <a:t>Bağımsız değişkenin araştırmacı tarafından ayarlanması söz konusu değildir.</a:t>
            </a:r>
          </a:p>
          <a:p>
            <a:pPr marL="109728" indent="0">
              <a:buNone/>
            </a:pPr>
            <a:r>
              <a:rPr lang="tr-TR" sz="2400" b="1" u="sng" dirty="0" smtClean="0">
                <a:latin typeface="Arial" panose="020B0604020202020204" pitchFamily="34" charset="0"/>
                <a:cs typeface="Arial" panose="020B0604020202020204" pitchFamily="34" charset="0"/>
              </a:rPr>
              <a:t>Özetle</a:t>
            </a:r>
            <a:r>
              <a:rPr lang="tr-TR" sz="2400" dirty="0" smtClean="0">
                <a:latin typeface="Arial" panose="020B0604020202020204" pitchFamily="34" charset="0"/>
                <a:cs typeface="Arial" panose="020B0604020202020204" pitchFamily="34" charset="0"/>
              </a:rPr>
              <a:t>; doğal gözlemde gözlemci ile gözlenen olgu arasında yapay ya da önceden planlanmış hiçbir şey almamakta, kendiliğinden oluşan davranışlar anında kaydedilmekte; veriler, davranışı ve onu çevreleyen koşulları yani ortamı «yerinde» ve «psikologdan arınmış» biçimde yansıtmaktadır.</a:t>
            </a:r>
            <a:endParaRPr lang="tr-TR" sz="2400" dirty="0">
              <a:latin typeface="Arial" panose="020B0604020202020204" pitchFamily="34" charset="0"/>
              <a:cs typeface="Arial" panose="020B0604020202020204" pitchFamily="34" charset="0"/>
            </a:endParaRPr>
          </a:p>
          <a:p>
            <a:pPr marL="109728" indent="0">
              <a:buNone/>
            </a:pPr>
            <a:endParaRPr lang="tr-TR" sz="2400" dirty="0" smtClean="0">
              <a:latin typeface="Arial" panose="020B0604020202020204" pitchFamily="34" charset="0"/>
              <a:cs typeface="Arial" panose="020B0604020202020204" pitchFamily="34" charset="0"/>
            </a:endParaRPr>
          </a:p>
        </p:txBody>
      </p:sp>
      <p:sp>
        <p:nvSpPr>
          <p:cNvPr id="3" name="Unvan 2"/>
          <p:cNvSpPr>
            <a:spLocks noGrp="1"/>
          </p:cNvSpPr>
          <p:nvPr>
            <p:ph type="title"/>
          </p:nvPr>
        </p:nvSpPr>
        <p:spPr/>
        <p:txBody>
          <a:bodyPr>
            <a:normAutofit/>
          </a:bodyPr>
          <a:lstStyle/>
          <a:p>
            <a:pPr algn="ctr"/>
            <a:r>
              <a:rPr lang="tr-TR" sz="3200" dirty="0" smtClean="0">
                <a:solidFill>
                  <a:schemeClr val="tx1"/>
                </a:solidFill>
                <a:latin typeface="Arial" panose="020B0604020202020204" pitchFamily="34" charset="0"/>
                <a:cs typeface="Arial" panose="020B0604020202020204" pitchFamily="34" charset="0"/>
              </a:rPr>
              <a:t>Doğal Gözlem ve Psikolojide Ekolojik Yaklaşım</a:t>
            </a:r>
            <a:endParaRPr lang="tr-TR"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377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Amatör ve profesyonel arasındaki fark: Gözlemlerin belli amaçlar çerçevesinde, planlı, sistematik ve eğitimli kişiler tarafından yapılması ya da amaçsızca, rast gele yapılması.</a:t>
            </a:r>
          </a:p>
          <a:p>
            <a:endParaRPr lang="tr-TR" dirty="0"/>
          </a:p>
        </p:txBody>
      </p:sp>
      <p:sp>
        <p:nvSpPr>
          <p:cNvPr id="4" name="1 Başlık"/>
          <p:cNvSpPr>
            <a:spLocks noGrp="1"/>
          </p:cNvSpPr>
          <p:nvPr>
            <p:ph type="title"/>
          </p:nvPr>
        </p:nvSpPr>
        <p:spPr/>
        <p:txBody>
          <a:bodyPr>
            <a:normAutofit/>
          </a:bodyPr>
          <a:lstStyle/>
          <a:p>
            <a:pPr algn="ctr"/>
            <a:r>
              <a:rPr lang="tr-TR" sz="2800" dirty="0" smtClean="0">
                <a:solidFill>
                  <a:schemeClr val="tx1"/>
                </a:solidFill>
                <a:effectLst/>
                <a:latin typeface="Arial" panose="020B0604020202020204" pitchFamily="34" charset="0"/>
                <a:cs typeface="Arial" panose="020B0604020202020204" pitchFamily="34" charset="0"/>
              </a:rPr>
              <a:t>Gözlem: Nasıl?</a:t>
            </a:r>
            <a:endParaRPr lang="tr-TR"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857250" y="785813"/>
            <a:ext cx="7840663" cy="1122362"/>
          </a:xfrm>
        </p:spPr>
        <p:txBody>
          <a:bodyPr/>
          <a:lstStyle/>
          <a:p>
            <a:pPr eaLnBrk="1" hangingPunct="1"/>
            <a:r>
              <a:rPr lang="tr-TR" sz="2800" dirty="0" smtClean="0">
                <a:solidFill>
                  <a:schemeClr val="tx1"/>
                </a:solidFill>
                <a:effectLst/>
                <a:latin typeface="Arial" panose="020B0604020202020204" pitchFamily="34" charset="0"/>
                <a:cs typeface="Arial" panose="020B0604020202020204" pitchFamily="34" charset="0"/>
              </a:rPr>
              <a:t>Sistematik Gözlem ile Günlük Gözlemler Arasındaki Temel Farklılık</a:t>
            </a:r>
          </a:p>
        </p:txBody>
      </p:sp>
      <p:sp>
        <p:nvSpPr>
          <p:cNvPr id="7171" name="Rectangle 3"/>
          <p:cNvSpPr>
            <a:spLocks noGrp="1" noChangeArrowheads="1"/>
          </p:cNvSpPr>
          <p:nvPr>
            <p:ph type="body" idx="1"/>
          </p:nvPr>
        </p:nvSpPr>
        <p:spPr>
          <a:xfrm>
            <a:off x="928688" y="2500313"/>
            <a:ext cx="7548562" cy="2513012"/>
          </a:xfrm>
        </p:spPr>
        <p:txBody>
          <a:bodyPr/>
          <a:lstStyle/>
          <a:p>
            <a:pPr eaLnBrk="1" hangingPunct="1"/>
            <a:r>
              <a:rPr lang="tr-TR" altLang="ja-JP" smtClean="0"/>
              <a:t>Gözlemcinin bir planının olması</a:t>
            </a:r>
          </a:p>
          <a:p>
            <a:pPr eaLnBrk="1" hangingPunct="1"/>
            <a:r>
              <a:rPr lang="tr-TR" altLang="ja-JP" smtClean="0"/>
              <a:t>Gözlem teknikleri konusunda eğitim almış olması </a:t>
            </a:r>
            <a:endParaRPr lang="tr-TR"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Dışarıdan bir gözlemci olmanın avantajları vardır: Bazen insanlar içinde bulundukları ortamda olup bitenleri kanıksadıkları için fark etmeyebilirler. </a:t>
            </a:r>
          </a:p>
          <a:p>
            <a:r>
              <a:rPr lang="tr-TR" dirty="0" smtClean="0"/>
              <a:t>Duyusal uyum, ağrı duyusu dışında diğer bütün duyular için geçerlidir.</a:t>
            </a:r>
            <a:endParaRPr lang="tr-TR" dirty="0"/>
          </a:p>
        </p:txBody>
      </p:sp>
      <p:sp>
        <p:nvSpPr>
          <p:cNvPr id="2" name="1 Başlık"/>
          <p:cNvSpPr>
            <a:spLocks noGrp="1"/>
          </p:cNvSpPr>
          <p:nvPr>
            <p:ph type="title"/>
          </p:nvPr>
        </p:nvSpPr>
        <p:spPr/>
        <p:txBody>
          <a:bodyPr>
            <a:normAutofit/>
          </a:bodyPr>
          <a:lstStyle/>
          <a:p>
            <a:pPr algn="ctr"/>
            <a:r>
              <a:rPr lang="tr-TR" sz="2800" dirty="0" smtClean="0">
                <a:solidFill>
                  <a:schemeClr val="tx1"/>
                </a:solidFill>
                <a:effectLst/>
                <a:latin typeface="Arial" panose="020B0604020202020204" pitchFamily="34" charset="0"/>
                <a:cs typeface="Arial" panose="020B0604020202020204" pitchFamily="34" charset="0"/>
              </a:rPr>
              <a:t>Duyusal uyum ve kanıksama, </a:t>
            </a:r>
            <a:br>
              <a:rPr lang="tr-TR" sz="2800" dirty="0" smtClean="0">
                <a:solidFill>
                  <a:schemeClr val="tx1"/>
                </a:solidFill>
                <a:effectLst/>
                <a:latin typeface="Arial" panose="020B0604020202020204" pitchFamily="34" charset="0"/>
                <a:cs typeface="Arial" panose="020B0604020202020204" pitchFamily="34" charset="0"/>
              </a:rPr>
            </a:br>
            <a:r>
              <a:rPr lang="tr-TR" sz="2800" dirty="0" smtClean="0">
                <a:solidFill>
                  <a:schemeClr val="tx1"/>
                </a:solidFill>
                <a:effectLst/>
                <a:latin typeface="Arial" panose="020B0604020202020204" pitchFamily="34" charset="0"/>
                <a:cs typeface="Arial" panose="020B0604020202020204" pitchFamily="34" charset="0"/>
              </a:rPr>
              <a:t>gözlemlerimizi nasıl etkiler?</a:t>
            </a:r>
            <a:endParaRPr lang="tr-TR"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latin typeface="Arial" panose="020B0604020202020204" pitchFamily="34" charset="0"/>
                <a:cs typeface="Arial" panose="020B0604020202020204" pitchFamily="34" charset="0"/>
              </a:rPr>
              <a:t>Polis akademisine kaydolan bir kişi bir olay yerini nasıl gözlemleyeceğini ve nasıl betimleyeceğini öğrenir. </a:t>
            </a:r>
          </a:p>
          <a:p>
            <a:r>
              <a:rPr lang="tr-TR" sz="2400" dirty="0" smtClean="0">
                <a:latin typeface="Arial" panose="020B0604020202020204" pitchFamily="34" charset="0"/>
                <a:cs typeface="Arial" panose="020B0604020202020204" pitchFamily="34" charset="0"/>
              </a:rPr>
              <a:t>Tıp fakültesine kaydolan bir kişi, bir hastalığın belirtilerini ve olası nedenlerini teşhis etmek amacıyla bir hastayı nasıl inceleyeceğini ve nasıl dinleyeceğini öğrenir.</a:t>
            </a:r>
          </a:p>
          <a:p>
            <a:r>
              <a:rPr lang="tr-TR" sz="2400" dirty="0" smtClean="0">
                <a:latin typeface="Arial" panose="020B0604020202020204" pitchFamily="34" charset="0"/>
                <a:cs typeface="Arial" panose="020B0604020202020204" pitchFamily="34" charset="0"/>
              </a:rPr>
              <a:t>Peki öğretmen adayları?</a:t>
            </a:r>
            <a:endParaRPr lang="tr-TR" sz="2400" dirty="0">
              <a:latin typeface="Arial" panose="020B0604020202020204" pitchFamily="34" charset="0"/>
              <a:cs typeface="Arial" panose="020B0604020202020204" pitchFamily="34" charset="0"/>
            </a:endParaRPr>
          </a:p>
        </p:txBody>
      </p:sp>
      <p:sp>
        <p:nvSpPr>
          <p:cNvPr id="2" name="1 Başlık"/>
          <p:cNvSpPr>
            <a:spLocks noGrp="1"/>
          </p:cNvSpPr>
          <p:nvPr>
            <p:ph type="title"/>
          </p:nvPr>
        </p:nvSpPr>
        <p:spPr/>
        <p:txBody>
          <a:bodyPr>
            <a:normAutofit/>
          </a:bodyPr>
          <a:lstStyle/>
          <a:p>
            <a:pPr algn="ctr"/>
            <a:r>
              <a:rPr lang="tr-TR" sz="2800" dirty="0" smtClean="0">
                <a:solidFill>
                  <a:schemeClr val="tx1"/>
                </a:solidFill>
                <a:effectLst/>
                <a:latin typeface="Arial" panose="020B0604020202020204" pitchFamily="34" charset="0"/>
                <a:cs typeface="Arial" panose="020B0604020202020204" pitchFamily="34" charset="0"/>
              </a:rPr>
              <a:t>Yaşamın farklı alanlarında gözlemin yeri</a:t>
            </a:r>
            <a:endParaRPr lang="tr-TR"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latin typeface="Arial" panose="020B0604020202020204" pitchFamily="34" charset="0"/>
                <a:cs typeface="Arial" panose="020B0604020202020204" pitchFamily="34" charset="0"/>
              </a:rPr>
              <a:t>Öğretmen adayları öğretmen yetiştiren programlara katılırken genellikle öğretmenliğin ne olduğunu bildiklerini düşünürler. Öğretmen adaylarının diğer mesleklerden farklı olarak böyle bir düşünceye sahip olmalarının temelinde, üniversiteye gelinceye kadar geçen süre içerisinde hayatlarının en az 11-12 yılını ilk ve orta öğretim okullarında geçirmiş olmaları ve bu süre boyunca dolaylı olarak veya doğrudan okullarda ne olup bittiğini gözlemlediklerini düşünmeleri olgusu bulunmaktadır. Oysa öğretmen adaylarının okullarda olup bitenlerle ilgili düşünceleri genellikle yanlıştır</a:t>
            </a:r>
            <a:endParaRPr lang="tr-TR" sz="2400" dirty="0">
              <a:latin typeface="Arial" panose="020B0604020202020204" pitchFamily="34" charset="0"/>
              <a:cs typeface="Arial" panose="020B0604020202020204" pitchFamily="34" charset="0"/>
            </a:endParaRPr>
          </a:p>
        </p:txBody>
      </p:sp>
      <p:sp>
        <p:nvSpPr>
          <p:cNvPr id="4" name="1 Başlık"/>
          <p:cNvSpPr>
            <a:spLocks noGrp="1"/>
          </p:cNvSpPr>
          <p:nvPr>
            <p:ph type="title"/>
          </p:nvPr>
        </p:nvSpPr>
        <p:spPr>
          <a:xfrm>
            <a:off x="457200" y="274638"/>
            <a:ext cx="8229600" cy="922114"/>
          </a:xfrm>
        </p:spPr>
        <p:txBody>
          <a:bodyPr>
            <a:normAutofit/>
          </a:bodyPr>
          <a:lstStyle/>
          <a:p>
            <a:pPr algn="ctr"/>
            <a:r>
              <a:rPr lang="tr-TR" sz="2800" dirty="0" smtClean="0">
                <a:solidFill>
                  <a:schemeClr val="tx1"/>
                </a:solidFill>
                <a:effectLst/>
                <a:latin typeface="Arial" panose="020B0604020202020204" pitchFamily="34" charset="0"/>
                <a:cs typeface="Arial" panose="020B0604020202020204" pitchFamily="34" charset="0"/>
              </a:rPr>
              <a:t>Yaşamın farklı alanlarında gözlemin yeri</a:t>
            </a:r>
            <a:endParaRPr lang="tr-TR"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28800"/>
            <a:ext cx="8229600" cy="4378491"/>
          </a:xfrm>
        </p:spPr>
        <p:txBody>
          <a:bodyPr>
            <a:normAutofit/>
          </a:bodyPr>
          <a:lstStyle/>
          <a:p>
            <a:pPr lvl="0"/>
            <a:r>
              <a:rPr lang="tr-TR" sz="2400" dirty="0" smtClean="0">
                <a:latin typeface="Arial" panose="020B0604020202020204" pitchFamily="34" charset="0"/>
                <a:cs typeface="Arial" panose="020B0604020202020204" pitchFamily="34" charset="0"/>
              </a:rPr>
              <a:t>Gözlemek (</a:t>
            </a:r>
            <a:r>
              <a:rPr lang="tr-TR" sz="2400" dirty="0" err="1" smtClean="0">
                <a:latin typeface="Arial" panose="020B0604020202020204" pitchFamily="34" charset="0"/>
                <a:cs typeface="Arial" panose="020B0604020202020204" pitchFamily="34" charset="0"/>
              </a:rPr>
              <a:t>observe</a:t>
            </a:r>
            <a:r>
              <a:rPr lang="tr-TR" sz="2400" dirty="0" smtClean="0">
                <a:latin typeface="Arial" panose="020B0604020202020204" pitchFamily="34" charset="0"/>
                <a:cs typeface="Arial" panose="020B0604020202020204" pitchFamily="34" charset="0"/>
              </a:rPr>
              <a:t>)</a:t>
            </a:r>
          </a:p>
          <a:p>
            <a:pPr lvl="0"/>
            <a:r>
              <a:rPr lang="tr-TR" sz="2400" dirty="0" smtClean="0">
                <a:latin typeface="Arial" panose="020B0604020202020204" pitchFamily="34" charset="0"/>
                <a:cs typeface="Arial" panose="020B0604020202020204" pitchFamily="34" charset="0"/>
              </a:rPr>
              <a:t>Farkına varmak (</a:t>
            </a:r>
            <a:r>
              <a:rPr lang="tr-TR" sz="2400" dirty="0" err="1" smtClean="0">
                <a:latin typeface="Arial" panose="020B0604020202020204" pitchFamily="34" charset="0"/>
                <a:cs typeface="Arial" panose="020B0604020202020204" pitchFamily="34" charset="0"/>
              </a:rPr>
              <a:t>notice</a:t>
            </a:r>
            <a:r>
              <a:rPr lang="tr-TR" sz="2400" dirty="0" smtClean="0">
                <a:latin typeface="Arial" panose="020B0604020202020204" pitchFamily="34" charset="0"/>
                <a:cs typeface="Arial" panose="020B0604020202020204" pitchFamily="34" charset="0"/>
              </a:rPr>
              <a:t>)</a:t>
            </a:r>
          </a:p>
          <a:p>
            <a:pPr lvl="0"/>
            <a:r>
              <a:rPr lang="tr-TR" sz="2400" dirty="0" smtClean="0">
                <a:latin typeface="Arial" panose="020B0604020202020204" pitchFamily="34" charset="0"/>
                <a:cs typeface="Arial" panose="020B0604020202020204" pitchFamily="34" charset="0"/>
              </a:rPr>
              <a:t>Önemli şeyleri ayırt etmek (</a:t>
            </a:r>
            <a:r>
              <a:rPr lang="tr-TR" sz="2400" dirty="0" err="1" smtClean="0">
                <a:latin typeface="Arial" panose="020B0604020202020204" pitchFamily="34" charset="0"/>
                <a:cs typeface="Arial" panose="020B0604020202020204" pitchFamily="34" charset="0"/>
              </a:rPr>
              <a:t>notate</a:t>
            </a:r>
            <a:r>
              <a:rPr lang="tr-TR" sz="2400" dirty="0" smtClean="0">
                <a:latin typeface="Arial" panose="020B0604020202020204" pitchFamily="34" charset="0"/>
                <a:cs typeface="Arial" panose="020B0604020202020204" pitchFamily="34" charset="0"/>
              </a:rPr>
              <a:t>)</a:t>
            </a:r>
          </a:p>
          <a:p>
            <a:pPr lvl="0"/>
            <a:r>
              <a:rPr lang="tr-TR" sz="2400" dirty="0" smtClean="0">
                <a:latin typeface="Arial" panose="020B0604020202020204" pitchFamily="34" charset="0"/>
                <a:cs typeface="Arial" panose="020B0604020202020204" pitchFamily="34" charset="0"/>
              </a:rPr>
              <a:t>Öngörüde bulunmak (</a:t>
            </a:r>
            <a:r>
              <a:rPr lang="tr-TR" sz="2400" dirty="0" err="1" smtClean="0">
                <a:latin typeface="Arial" panose="020B0604020202020204" pitchFamily="34" charset="0"/>
                <a:cs typeface="Arial" panose="020B0604020202020204" pitchFamily="34" charset="0"/>
              </a:rPr>
              <a:t>predict</a:t>
            </a:r>
            <a:r>
              <a:rPr lang="tr-TR" sz="2400" dirty="0" smtClean="0">
                <a:latin typeface="Arial" panose="020B0604020202020204" pitchFamily="34" charset="0"/>
                <a:cs typeface="Arial" panose="020B0604020202020204" pitchFamily="34" charset="0"/>
              </a:rPr>
              <a:t>)</a:t>
            </a:r>
          </a:p>
          <a:p>
            <a:pPr lvl="0"/>
            <a:r>
              <a:rPr lang="tr-TR" sz="2400" dirty="0" smtClean="0">
                <a:latin typeface="Arial" panose="020B0604020202020204" pitchFamily="34" charset="0"/>
                <a:cs typeface="Arial" panose="020B0604020202020204" pitchFamily="34" charset="0"/>
              </a:rPr>
              <a:t>Bazı çıkarımlar veya sonuçlar üretmek (</a:t>
            </a:r>
            <a:r>
              <a:rPr lang="tr-TR" sz="2400" dirty="0" err="1" smtClean="0">
                <a:latin typeface="Arial" panose="020B0604020202020204" pitchFamily="34" charset="0"/>
                <a:cs typeface="Arial" panose="020B0604020202020204" pitchFamily="34" charset="0"/>
              </a:rPr>
              <a:t>generate</a:t>
            </a:r>
            <a:r>
              <a:rPr lang="tr-TR" sz="2400" dirty="0" smtClean="0">
                <a:latin typeface="Arial" panose="020B0604020202020204" pitchFamily="34" charset="0"/>
                <a:cs typeface="Arial" panose="020B0604020202020204" pitchFamily="34" charset="0"/>
              </a:rPr>
              <a:t>)</a:t>
            </a:r>
          </a:p>
          <a:p>
            <a:pPr lvl="0"/>
            <a:r>
              <a:rPr lang="tr-TR" sz="2400" dirty="0" smtClean="0">
                <a:latin typeface="Arial" panose="020B0604020202020204" pitchFamily="34" charset="0"/>
                <a:cs typeface="Arial" panose="020B0604020202020204" pitchFamily="34" charset="0"/>
              </a:rPr>
              <a:t>Çözümlemek (</a:t>
            </a:r>
            <a:r>
              <a:rPr lang="tr-TR" sz="2400" dirty="0" err="1" smtClean="0">
                <a:latin typeface="Arial" panose="020B0604020202020204" pitchFamily="34" charset="0"/>
                <a:cs typeface="Arial" panose="020B0604020202020204" pitchFamily="34" charset="0"/>
              </a:rPr>
              <a:t>analyze</a:t>
            </a:r>
            <a:r>
              <a:rPr lang="tr-TR" sz="2400" dirty="0" smtClean="0">
                <a:latin typeface="Arial" panose="020B0604020202020204" pitchFamily="34" charset="0"/>
                <a:cs typeface="Arial" panose="020B0604020202020204" pitchFamily="34" charset="0"/>
              </a:rPr>
              <a:t>)  </a:t>
            </a:r>
          </a:p>
          <a:p>
            <a:pPr lvl="0"/>
            <a:r>
              <a:rPr lang="tr-TR" sz="2400" dirty="0" smtClean="0">
                <a:latin typeface="Arial" panose="020B0604020202020204" pitchFamily="34" charset="0"/>
                <a:cs typeface="Arial" panose="020B0604020202020204" pitchFamily="34" charset="0"/>
              </a:rPr>
              <a:t>Durumu eleştirel bir bakışla gözden geçirmek (</a:t>
            </a:r>
            <a:r>
              <a:rPr lang="tr-TR" sz="2400" dirty="0" err="1" smtClean="0">
                <a:latin typeface="Arial" panose="020B0604020202020204" pitchFamily="34" charset="0"/>
                <a:cs typeface="Arial" panose="020B0604020202020204" pitchFamily="34" charset="0"/>
              </a:rPr>
              <a:t>critique</a:t>
            </a:r>
            <a:r>
              <a:rPr lang="tr-TR" sz="2400" dirty="0" smtClean="0">
                <a:latin typeface="Arial" panose="020B0604020202020204" pitchFamily="34" charset="0"/>
                <a:cs typeface="Arial" panose="020B0604020202020204" pitchFamily="34" charset="0"/>
              </a:rPr>
              <a:t>)</a:t>
            </a:r>
          </a:p>
          <a:p>
            <a:pPr lvl="0"/>
            <a:r>
              <a:rPr lang="tr-TR" sz="2400" dirty="0" smtClean="0">
                <a:latin typeface="Arial" panose="020B0604020202020204" pitchFamily="34" charset="0"/>
                <a:cs typeface="Arial" panose="020B0604020202020204" pitchFamily="34" charset="0"/>
              </a:rPr>
              <a:t>Düşünceleri ifade etmek (</a:t>
            </a:r>
            <a:r>
              <a:rPr lang="tr-TR" sz="2400" dirty="0" err="1" smtClean="0">
                <a:latin typeface="Arial" panose="020B0604020202020204" pitchFamily="34" charset="0"/>
                <a:cs typeface="Arial" panose="020B0604020202020204" pitchFamily="34" charset="0"/>
              </a:rPr>
              <a:t>reflect</a:t>
            </a:r>
            <a:r>
              <a:rPr lang="tr-TR" sz="2400" dirty="0" smtClean="0">
                <a:latin typeface="Arial" panose="020B0604020202020204" pitchFamily="34" charset="0"/>
                <a:cs typeface="Arial" panose="020B0604020202020204" pitchFamily="34" charset="0"/>
              </a:rPr>
              <a:t>)</a:t>
            </a:r>
          </a:p>
          <a:p>
            <a:endParaRPr lang="tr-TR" sz="2400" dirty="0">
              <a:latin typeface="Arial" panose="020B0604020202020204" pitchFamily="34" charset="0"/>
              <a:cs typeface="Arial" panose="020B0604020202020204" pitchFamily="34" charset="0"/>
            </a:endParaRPr>
          </a:p>
        </p:txBody>
      </p:sp>
      <p:sp>
        <p:nvSpPr>
          <p:cNvPr id="2" name="1 Başlık"/>
          <p:cNvSpPr>
            <a:spLocks noGrp="1"/>
          </p:cNvSpPr>
          <p:nvPr>
            <p:ph type="title"/>
          </p:nvPr>
        </p:nvSpPr>
        <p:spPr/>
        <p:txBody>
          <a:bodyPr>
            <a:normAutofit/>
          </a:bodyPr>
          <a:lstStyle/>
          <a:p>
            <a:pPr algn="ctr"/>
            <a:r>
              <a:rPr lang="tr-TR" sz="2800" dirty="0" smtClean="0">
                <a:solidFill>
                  <a:schemeClr val="tx1"/>
                </a:solidFill>
                <a:effectLst/>
                <a:latin typeface="Arial" panose="020B0604020202020204" pitchFamily="34" charset="0"/>
                <a:cs typeface="Arial" panose="020B0604020202020204" pitchFamily="34" charset="0"/>
              </a:rPr>
              <a:t>Eğitim ortamlarında etkili bir gözlemci olmak için yapmanız gerekenler</a:t>
            </a:r>
            <a:endParaRPr lang="tr-TR" sz="44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267150" y="1383031"/>
            <a:ext cx="2649968" cy="953011"/>
          </a:xfrm>
          <a:prstGeom prst="rect">
            <a:avLst/>
          </a:prstGeom>
        </p:spPr>
      </p:pic>
      <p:sp>
        <p:nvSpPr>
          <p:cNvPr id="3" name="2 Başlık"/>
          <p:cNvSpPr>
            <a:spLocks noGrp="1"/>
          </p:cNvSpPr>
          <p:nvPr>
            <p:ph type="title"/>
          </p:nvPr>
        </p:nvSpPr>
        <p:spPr/>
        <p:txBody>
          <a:bodyPr>
            <a:normAutofit/>
          </a:bodyPr>
          <a:lstStyle/>
          <a:p>
            <a:pPr algn="ctr"/>
            <a:r>
              <a:rPr lang="tr-TR" sz="2800" dirty="0" smtClean="0">
                <a:latin typeface="Arial" pitchFamily="34" charset="0"/>
                <a:cs typeface="Arial" pitchFamily="34" charset="0"/>
              </a:rPr>
              <a:t>Ne kadar iyi bir gözlemcisiniz?</a:t>
            </a:r>
            <a:endParaRPr lang="en-US" sz="2800" dirty="0">
              <a:latin typeface="Arial" pitchFamily="34" charset="0"/>
              <a:cs typeface="Arial" pitchFamily="34" charset="0"/>
            </a:endParaRPr>
          </a:p>
        </p:txBody>
      </p:sp>
      <p:pic>
        <p:nvPicPr>
          <p:cNvPr id="1026" name="Picture 2" descr="C:\Documents and Settings\SELAHİDDİN\Desktop\trafik ışığı.jpg"/>
          <p:cNvPicPr>
            <a:picLocks noChangeAspect="1" noChangeArrowheads="1"/>
          </p:cNvPicPr>
          <p:nvPr/>
        </p:nvPicPr>
        <p:blipFill>
          <a:blip r:embed="rId3" cstate="print"/>
          <a:srcRect/>
          <a:stretch>
            <a:fillRect/>
          </a:stretch>
        </p:blipFill>
        <p:spPr bwMode="auto">
          <a:xfrm>
            <a:off x="107504" y="1343413"/>
            <a:ext cx="1986384" cy="1431628"/>
          </a:xfrm>
          <a:prstGeom prst="rect">
            <a:avLst/>
          </a:prstGeom>
          <a:noFill/>
        </p:spPr>
      </p:pic>
      <p:pic>
        <p:nvPicPr>
          <p:cNvPr id="6" name="Picture 2" descr="C:\Documents and Settings\SELAHİDDİN\Desktop\abd-ozgurluk-anitinda-bomba-panigi.jpg"/>
          <p:cNvPicPr>
            <a:picLocks noChangeAspect="1" noChangeArrowheads="1"/>
          </p:cNvPicPr>
          <p:nvPr/>
        </p:nvPicPr>
        <p:blipFill>
          <a:blip r:embed="rId4" cstate="print"/>
          <a:srcRect/>
          <a:stretch>
            <a:fillRect/>
          </a:stretch>
        </p:blipFill>
        <p:spPr bwMode="auto">
          <a:xfrm>
            <a:off x="5090380" y="1528250"/>
            <a:ext cx="1708540" cy="1136179"/>
          </a:xfrm>
          <a:prstGeom prst="rect">
            <a:avLst/>
          </a:prstGeom>
          <a:noFill/>
        </p:spPr>
      </p:pic>
      <p:pic>
        <p:nvPicPr>
          <p:cNvPr id="7" name="Picture 2" descr="C:\Documents and Settings\SELAHİDDİN\Desktop\abd bayragi.jpg"/>
          <p:cNvPicPr>
            <a:picLocks noChangeAspect="1" noChangeArrowheads="1"/>
          </p:cNvPicPr>
          <p:nvPr/>
        </p:nvPicPr>
        <p:blipFill>
          <a:blip r:embed="rId5" cstate="print"/>
          <a:srcRect/>
          <a:stretch>
            <a:fillRect/>
          </a:stretch>
        </p:blipFill>
        <p:spPr bwMode="auto">
          <a:xfrm>
            <a:off x="6936706" y="1443607"/>
            <a:ext cx="2016468" cy="1344691"/>
          </a:xfrm>
          <a:prstGeom prst="rect">
            <a:avLst/>
          </a:prstGeom>
          <a:noFill/>
        </p:spPr>
      </p:pic>
      <p:pic>
        <p:nvPicPr>
          <p:cNvPr id="8" name="Picture 2"/>
          <p:cNvPicPr>
            <a:picLocks noChangeAspect="1" noChangeArrowheads="1"/>
          </p:cNvPicPr>
          <p:nvPr/>
        </p:nvPicPr>
        <p:blipFill>
          <a:blip r:embed="rId6" cstate="print"/>
          <a:srcRect/>
          <a:stretch>
            <a:fillRect/>
          </a:stretch>
        </p:blipFill>
        <p:spPr bwMode="auto">
          <a:xfrm>
            <a:off x="430921" y="3199372"/>
            <a:ext cx="2776129" cy="2533884"/>
          </a:xfrm>
          <a:prstGeom prst="rect">
            <a:avLst/>
          </a:prstGeom>
          <a:noFill/>
          <a:ln w="9525">
            <a:noFill/>
            <a:miter lim="800000"/>
            <a:headEnd/>
            <a:tailEnd/>
          </a:ln>
        </p:spPr>
      </p:pic>
      <p:pic>
        <p:nvPicPr>
          <p:cNvPr id="5" name="Resim 4"/>
          <p:cNvPicPr>
            <a:picLocks noChangeAspect="1"/>
          </p:cNvPicPr>
          <p:nvPr/>
        </p:nvPicPr>
        <p:blipFill>
          <a:blip r:embed="rId7"/>
          <a:stretch>
            <a:fillRect/>
          </a:stretch>
        </p:blipFill>
        <p:spPr>
          <a:xfrm>
            <a:off x="3651502" y="2917559"/>
            <a:ext cx="2994353" cy="2245765"/>
          </a:xfrm>
          <a:prstGeom prst="rect">
            <a:avLst/>
          </a:prstGeom>
        </p:spPr>
      </p:pic>
      <p:pic>
        <p:nvPicPr>
          <p:cNvPr id="9" name="Resim 8"/>
          <p:cNvPicPr>
            <a:picLocks noChangeAspect="1"/>
          </p:cNvPicPr>
          <p:nvPr/>
        </p:nvPicPr>
        <p:blipFill>
          <a:blip r:embed="rId8"/>
          <a:stretch>
            <a:fillRect/>
          </a:stretch>
        </p:blipFill>
        <p:spPr>
          <a:xfrm>
            <a:off x="7090307" y="2955188"/>
            <a:ext cx="1585246" cy="2245765"/>
          </a:xfrm>
          <a:prstGeom prst="rect">
            <a:avLst/>
          </a:prstGeom>
        </p:spPr>
      </p:pic>
      <p:pic>
        <p:nvPicPr>
          <p:cNvPr id="10" name="Resim 9"/>
          <p:cNvPicPr>
            <a:picLocks noChangeAspect="1"/>
          </p:cNvPicPr>
          <p:nvPr/>
        </p:nvPicPr>
        <p:blipFill>
          <a:blip r:embed="rId9"/>
          <a:stretch>
            <a:fillRect/>
          </a:stretch>
        </p:blipFill>
        <p:spPr>
          <a:xfrm>
            <a:off x="6430694" y="5200953"/>
            <a:ext cx="1012024" cy="15363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rmAutofit/>
          </a:bodyPr>
          <a:lstStyle/>
          <a:p>
            <a:pPr algn="ctr" eaLnBrk="1" hangingPunct="1"/>
            <a:r>
              <a:rPr lang="tr-TR" altLang="tr-TR" sz="3600" dirty="0" smtClean="0">
                <a:solidFill>
                  <a:schemeClr val="tx1"/>
                </a:solidFill>
                <a:latin typeface="Arial" panose="020B0604020202020204" pitchFamily="34" charset="0"/>
                <a:cs typeface="Arial" panose="020B0604020202020204" pitchFamily="34" charset="0"/>
              </a:rPr>
              <a:t>Gözlem: Tanımı ve kapsamı</a:t>
            </a:r>
            <a:endParaRPr lang="tr-TR" altLang="tr-TR" sz="3600" dirty="0" smtClean="0">
              <a:solidFill>
                <a:schemeClr val="tx1"/>
              </a:solidFill>
              <a:latin typeface="Arial" panose="020B0604020202020204" pitchFamily="34" charset="0"/>
              <a:cs typeface="Arial" panose="020B0604020202020204" pitchFamily="34" charset="0"/>
            </a:endParaRPr>
          </a:p>
        </p:txBody>
      </p:sp>
      <p:sp>
        <p:nvSpPr>
          <p:cNvPr id="6147" name="Rectangle 3"/>
          <p:cNvSpPr>
            <a:spLocks noGrp="1" noChangeArrowheads="1"/>
          </p:cNvSpPr>
          <p:nvPr>
            <p:ph type="body" idx="1"/>
          </p:nvPr>
        </p:nvSpPr>
        <p:spPr/>
        <p:txBody>
          <a:bodyPr>
            <a:normAutofit/>
          </a:bodyPr>
          <a:lstStyle/>
          <a:p>
            <a:pPr>
              <a:lnSpc>
                <a:spcPct val="90000"/>
              </a:lnSpc>
            </a:pPr>
            <a:r>
              <a:rPr lang="tr-TR" altLang="tr-TR" sz="2400" dirty="0" smtClean="0">
                <a:latin typeface="Arial" panose="020B0604020202020204" pitchFamily="34" charset="0"/>
                <a:cs typeface="Arial" panose="020B0604020202020204" pitchFamily="34" charset="0"/>
              </a:rPr>
              <a:t>Gözlem, yaşamın doğal akışı içerisinde kendiliğinden oluşan olayları </a:t>
            </a:r>
            <a:r>
              <a:rPr lang="tr-TR" altLang="tr-TR" sz="2400" u="sng" dirty="0" smtClean="0">
                <a:latin typeface="Arial" panose="020B0604020202020204" pitchFamily="34" charset="0"/>
                <a:cs typeface="Arial" panose="020B0604020202020204" pitchFamily="34" charset="0"/>
              </a:rPr>
              <a:t>ya da </a:t>
            </a:r>
            <a:r>
              <a:rPr lang="tr-TR" altLang="tr-TR" sz="2400" dirty="0" smtClean="0">
                <a:latin typeface="Arial" panose="020B0604020202020204" pitchFamily="34" charset="0"/>
                <a:cs typeface="Arial" panose="020B0604020202020204" pitchFamily="34" charset="0"/>
              </a:rPr>
              <a:t>uygun koşulların gözlem öncesinde  araştırmacı / gözlemci tarafından düzenlendiği ortamlarda ortaya çıkan olayları o anda ve oluş sırasına göre incelemektir.</a:t>
            </a:r>
          </a:p>
        </p:txBody>
      </p:sp>
    </p:spTree>
    <p:extLst>
      <p:ext uri="{BB962C8B-B14F-4D97-AF65-F5344CB8AC3E}">
        <p14:creationId xmlns:p14="http://schemas.microsoft.com/office/powerpoint/2010/main" val="108679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rmAutofit/>
          </a:bodyPr>
          <a:lstStyle/>
          <a:p>
            <a:pPr algn="ctr"/>
            <a:r>
              <a:rPr lang="tr-TR" altLang="tr-TR" sz="3200" dirty="0">
                <a:solidFill>
                  <a:schemeClr val="tx1"/>
                </a:solidFill>
                <a:latin typeface="Arial" panose="020B0604020202020204" pitchFamily="34" charset="0"/>
                <a:cs typeface="Arial" panose="020B0604020202020204" pitchFamily="34" charset="0"/>
              </a:rPr>
              <a:t>Gözlem: Tanımı ve kapsamı</a:t>
            </a:r>
            <a:endParaRPr lang="tr-TR" altLang="tr-TR" sz="3200" dirty="0" smtClean="0">
              <a:solidFill>
                <a:schemeClr val="tx1"/>
              </a:solidFill>
              <a:latin typeface="Arial" panose="020B0604020202020204" pitchFamily="34" charset="0"/>
              <a:cs typeface="Arial" panose="020B0604020202020204" pitchFamily="34" charset="0"/>
            </a:endParaRPr>
          </a:p>
        </p:txBody>
      </p:sp>
      <p:sp>
        <p:nvSpPr>
          <p:cNvPr id="6147" name="Rectangle 3"/>
          <p:cNvSpPr>
            <a:spLocks noGrp="1" noChangeArrowheads="1"/>
          </p:cNvSpPr>
          <p:nvPr>
            <p:ph type="body" idx="1"/>
          </p:nvPr>
        </p:nvSpPr>
        <p:spPr/>
        <p:txBody>
          <a:bodyPr>
            <a:normAutofit lnSpcReduction="10000"/>
          </a:bodyPr>
          <a:lstStyle/>
          <a:p>
            <a:pPr eaLnBrk="1" hangingPunct="1">
              <a:lnSpc>
                <a:spcPct val="90000"/>
              </a:lnSpc>
            </a:pPr>
            <a:r>
              <a:rPr lang="tr-TR" altLang="tr-TR" sz="2400" dirty="0" smtClean="0">
                <a:latin typeface="Arial" panose="020B0604020202020204" pitchFamily="34" charset="0"/>
                <a:cs typeface="Arial" panose="020B0604020202020204" pitchFamily="34" charset="0"/>
              </a:rPr>
              <a:t>Bir </a:t>
            </a:r>
            <a:r>
              <a:rPr lang="tr-TR" altLang="tr-TR" sz="2400" dirty="0" smtClean="0">
                <a:latin typeface="Arial" panose="020B0604020202020204" pitchFamily="34" charset="0"/>
                <a:cs typeface="Arial" panose="020B0604020202020204" pitchFamily="34" charset="0"/>
              </a:rPr>
              <a:t>nesnenin, olayın ya da bir olgunun niteliklerini bilmek amacıyla, dikkatli ve planlı olarak ele alınıp incelenmesi, müşahede.</a:t>
            </a:r>
          </a:p>
          <a:p>
            <a:pPr>
              <a:lnSpc>
                <a:spcPct val="90000"/>
              </a:lnSpc>
            </a:pPr>
            <a:r>
              <a:rPr lang="tr-TR" sz="2400" dirty="0">
                <a:latin typeface="Arial" panose="020B0604020202020204" pitchFamily="34" charset="0"/>
                <a:cs typeface="Arial" panose="020B0604020202020204" pitchFamily="34" charset="0"/>
              </a:rPr>
              <a:t>Gözlem, olayları oldukları esnada incelemektir.</a:t>
            </a:r>
          </a:p>
          <a:p>
            <a:pPr eaLnBrk="1" hangingPunct="1">
              <a:lnSpc>
                <a:spcPct val="90000"/>
              </a:lnSpc>
            </a:pPr>
            <a:r>
              <a:rPr lang="tr-TR" altLang="tr-TR" sz="2400" dirty="0" smtClean="0">
                <a:latin typeface="Arial" panose="020B0604020202020204" pitchFamily="34" charset="0"/>
                <a:cs typeface="Arial" panose="020B0604020202020204" pitchFamily="34" charset="0"/>
              </a:rPr>
              <a:t>İnceleme </a:t>
            </a:r>
            <a:r>
              <a:rPr lang="tr-TR" altLang="tr-TR" sz="2400" dirty="0" smtClean="0">
                <a:latin typeface="Arial" panose="020B0604020202020204" pitchFamily="34" charset="0"/>
                <a:cs typeface="Arial" panose="020B0604020202020204" pitchFamily="34" charset="0"/>
              </a:rPr>
              <a:t>sonucu elde edilen değer.</a:t>
            </a:r>
          </a:p>
          <a:p>
            <a:pPr eaLnBrk="1" hangingPunct="1">
              <a:lnSpc>
                <a:spcPct val="90000"/>
              </a:lnSpc>
            </a:pPr>
            <a:r>
              <a:rPr lang="tr-TR" altLang="tr-TR" sz="2400" dirty="0" smtClean="0">
                <a:latin typeface="Arial" panose="020B0604020202020204" pitchFamily="34" charset="0"/>
                <a:cs typeface="Arial" panose="020B0604020202020204" pitchFamily="34" charset="0"/>
              </a:rPr>
              <a:t>Çeşitli araç ve gereçler yardımıyla olayların nedenlerini anlamak için uygulanan bilimsel yöntem. </a:t>
            </a:r>
          </a:p>
          <a:p>
            <a:pPr eaLnBrk="1" hangingPunct="1">
              <a:lnSpc>
                <a:spcPct val="90000"/>
              </a:lnSpc>
            </a:pPr>
            <a:r>
              <a:rPr lang="tr-TR" altLang="tr-TR" sz="2400" dirty="0" smtClean="0">
                <a:latin typeface="Arial" panose="020B0604020202020204" pitchFamily="34" charset="0"/>
                <a:cs typeface="Arial" panose="020B0604020202020204" pitchFamily="34" charset="0"/>
              </a:rPr>
              <a:t>Bir yazı ya da eseri yazmaya başlamadan önce konusuyla ilgili gerekli bilgi, deney, inceleme ve araştırma yapma işi. </a:t>
            </a:r>
            <a:endParaRPr lang="tr-TR" altLang="tr-TR" sz="2400" dirty="0" smtClean="0">
              <a:latin typeface="Arial" panose="020B0604020202020204" pitchFamily="34" charset="0"/>
              <a:cs typeface="Arial" panose="020B0604020202020204" pitchFamily="34" charset="0"/>
            </a:endParaRPr>
          </a:p>
          <a:p>
            <a:pPr>
              <a:lnSpc>
                <a:spcPct val="90000"/>
              </a:lnSpc>
            </a:pPr>
            <a:r>
              <a:rPr lang="tr-TR" altLang="tr-TR" sz="2400" dirty="0">
                <a:latin typeface="Arial" panose="020B0604020202020204" pitchFamily="34" charset="0"/>
                <a:cs typeface="Arial" panose="020B0604020202020204" pitchFamily="34" charset="0"/>
              </a:rPr>
              <a:t>Bir gökcismini ya da olayını çıplak gözle ya da bir araç yardımıyla izleyerek görülen değerleri saptama işlemi, rasat. </a:t>
            </a:r>
          </a:p>
          <a:p>
            <a:pPr eaLnBrk="1" hangingPunct="1">
              <a:lnSpc>
                <a:spcPct val="90000"/>
              </a:lnSpc>
            </a:pPr>
            <a:endParaRPr lang="tr-TR" altLang="tr-TR"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22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Gözlem, düşünme sürecinin ilk aşamasıdır; gözlem, hatırlama, tanıma, karşılaştırma, sınıflandırma, yordama, denence geliştirme, uygulama</a:t>
            </a:r>
            <a:endParaRPr lang="en-US" sz="2400" dirty="0">
              <a:latin typeface="Arial" panose="020B0604020202020204" pitchFamily="34" charset="0"/>
              <a:cs typeface="Arial" panose="020B0604020202020204" pitchFamily="34" charset="0"/>
            </a:endParaRPr>
          </a:p>
          <a:p>
            <a:r>
              <a:rPr lang="tr-TR" altLang="tr-TR" sz="2400" dirty="0" smtClean="0">
                <a:latin typeface="Arial" panose="020B0604020202020204" pitchFamily="34" charset="0"/>
                <a:cs typeface="Arial" panose="020B0604020202020204" pitchFamily="34" charset="0"/>
              </a:rPr>
              <a:t>Gözlem</a:t>
            </a:r>
            <a:r>
              <a:rPr lang="tr-TR" altLang="tr-TR" sz="2400" dirty="0">
                <a:latin typeface="Arial" panose="020B0604020202020204" pitchFamily="34" charset="0"/>
                <a:cs typeface="Arial" panose="020B0604020202020204" pitchFamily="34" charset="0"/>
              </a:rPr>
              <a:t>, doğru bilgiye ulaşmanın yollarından biridir</a:t>
            </a:r>
          </a:p>
          <a:p>
            <a:r>
              <a:rPr lang="tr-TR" altLang="tr-TR" sz="2400" dirty="0" smtClean="0">
                <a:latin typeface="Arial" panose="020B0604020202020204" pitchFamily="34" charset="0"/>
                <a:cs typeface="Arial" panose="020B0604020202020204" pitchFamily="34" charset="0"/>
              </a:rPr>
              <a:t>Gözlemci, olaylar </a:t>
            </a:r>
            <a:r>
              <a:rPr lang="tr-TR" altLang="tr-TR" sz="2400" dirty="0">
                <a:latin typeface="Arial" panose="020B0604020202020204" pitchFamily="34" charset="0"/>
                <a:cs typeface="Arial" panose="020B0604020202020204" pitchFamily="34" charset="0"/>
              </a:rPr>
              <a:t>ve olgular arasındaki düzenliliklerin </a:t>
            </a:r>
            <a:r>
              <a:rPr lang="tr-TR" altLang="tr-TR" sz="2400" dirty="0" smtClean="0">
                <a:latin typeface="Arial" panose="020B0604020202020204" pitchFamily="34" charset="0"/>
                <a:cs typeface="Arial" panose="020B0604020202020204" pitchFamily="34" charset="0"/>
              </a:rPr>
              <a:t>saptanmasını amaçlar</a:t>
            </a:r>
            <a:endParaRPr lang="tr-TR" altLang="tr-TR" sz="2400" dirty="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Gözlem sistematik, güvenilir ve geçerli olmalıdır.</a:t>
            </a:r>
          </a:p>
          <a:p>
            <a:r>
              <a:rPr lang="tr-TR" sz="2400" dirty="0" smtClean="0">
                <a:latin typeface="Arial" panose="020B0604020202020204" pitchFamily="34" charset="0"/>
                <a:cs typeface="Arial" panose="020B0604020202020204" pitchFamily="34" charset="0"/>
              </a:rPr>
              <a:t>Aynı sınıfı veya öğrenciyi gözlemleyen birden fazla gözlemci aynı şeyleri gözlemleyebilmelidir.</a:t>
            </a:r>
          </a:p>
          <a:p>
            <a:r>
              <a:rPr lang="tr-TR" altLang="tr-TR" sz="2400" dirty="0">
                <a:latin typeface="Arial" panose="020B0604020202020204" pitchFamily="34" charset="0"/>
                <a:cs typeface="Arial" panose="020B0604020202020204" pitchFamily="34" charset="0"/>
              </a:rPr>
              <a:t>Gözle, yorumla ve </a:t>
            </a:r>
            <a:r>
              <a:rPr lang="tr-TR" altLang="tr-TR" sz="2400" dirty="0" err="1">
                <a:latin typeface="Arial" panose="020B0604020202020204" pitchFamily="34" charset="0"/>
                <a:cs typeface="Arial" panose="020B0604020202020204" pitchFamily="34" charset="0"/>
              </a:rPr>
              <a:t>raporlaştır</a:t>
            </a:r>
            <a:r>
              <a:rPr lang="tr-TR" altLang="tr-TR" sz="2400" dirty="0" smtClean="0">
                <a:latin typeface="Arial" panose="020B0604020202020204" pitchFamily="34" charset="0"/>
                <a:cs typeface="Arial" panose="020B0604020202020204" pitchFamily="34" charset="0"/>
              </a:rPr>
              <a:t>!</a:t>
            </a:r>
            <a:endParaRPr lang="tr-TR" altLang="tr-TR" sz="2400" dirty="0">
              <a:latin typeface="Arial" panose="020B0604020202020204" pitchFamily="34" charset="0"/>
              <a:cs typeface="Arial" panose="020B0604020202020204" pitchFamily="34" charset="0"/>
            </a:endParaRPr>
          </a:p>
        </p:txBody>
      </p:sp>
      <p:sp>
        <p:nvSpPr>
          <p:cNvPr id="3" name="2 Başlık"/>
          <p:cNvSpPr>
            <a:spLocks noGrp="1"/>
          </p:cNvSpPr>
          <p:nvPr>
            <p:ph type="title"/>
          </p:nvPr>
        </p:nvSpPr>
        <p:spPr/>
        <p:txBody>
          <a:bodyPr>
            <a:normAutofit/>
          </a:bodyPr>
          <a:lstStyle/>
          <a:p>
            <a:pPr algn="ctr"/>
            <a:r>
              <a:rPr lang="tr-TR" altLang="tr-TR" sz="2800" dirty="0">
                <a:solidFill>
                  <a:schemeClr val="tx1"/>
                </a:solidFill>
                <a:latin typeface="Arial" panose="020B0604020202020204" pitchFamily="34" charset="0"/>
                <a:cs typeface="Arial" panose="020B0604020202020204" pitchFamily="34" charset="0"/>
              </a:rPr>
              <a:t>Gözlem: Tanımı ve kapsamı</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Gözlemler </a:t>
            </a:r>
            <a:r>
              <a:rPr lang="tr-TR" u="sng" dirty="0" smtClean="0"/>
              <a:t>amaçlı</a:t>
            </a:r>
            <a:r>
              <a:rPr lang="tr-TR" dirty="0" smtClean="0"/>
              <a:t> olmalıdır; gözlemci ne gözlemleyeceğini önceden kararlaştırmalı, hazırlıklarını buna göre yapmalıdır.</a:t>
            </a:r>
          </a:p>
        </p:txBody>
      </p:sp>
      <p:sp>
        <p:nvSpPr>
          <p:cNvPr id="3" name="2 Başlık"/>
          <p:cNvSpPr>
            <a:spLocks noGrp="1"/>
          </p:cNvSpPr>
          <p:nvPr>
            <p:ph type="title"/>
          </p:nvPr>
        </p:nvSpPr>
        <p:spPr/>
        <p:txBody>
          <a:bodyPr>
            <a:normAutofit/>
          </a:bodyPr>
          <a:lstStyle/>
          <a:p>
            <a:pPr algn="ctr"/>
            <a:r>
              <a:rPr lang="tr-TR" sz="2400" dirty="0" smtClean="0">
                <a:solidFill>
                  <a:schemeClr val="tx1"/>
                </a:solidFill>
                <a:latin typeface="Arial" panose="020B0604020202020204" pitchFamily="34" charset="0"/>
                <a:cs typeface="Arial" panose="020B0604020202020204" pitchFamily="34" charset="0"/>
              </a:rPr>
              <a:t>Gözlem, planlı ve amaçlı bir etkinliktir</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Olaylar arasındaki düzenlilikleri </a:t>
            </a:r>
            <a:r>
              <a:rPr lang="tr-TR" smtClean="0"/>
              <a:t>saptanması açısından önemlidir.</a:t>
            </a:r>
          </a:p>
          <a:p>
            <a:r>
              <a:rPr lang="tr-TR" dirty="0" smtClean="0"/>
              <a:t>Gözlem</a:t>
            </a:r>
            <a:r>
              <a:rPr lang="tr-TR" dirty="0" smtClean="0"/>
              <a:t>, geribildirim almak için önemlidir.</a:t>
            </a:r>
          </a:p>
          <a:p>
            <a:r>
              <a:rPr lang="tr-TR" dirty="0" smtClean="0"/>
              <a:t>Geribildirim </a:t>
            </a:r>
            <a:r>
              <a:rPr lang="tr-TR" dirty="0" smtClean="0"/>
              <a:t>olmadan </a:t>
            </a:r>
            <a:r>
              <a:rPr lang="tr-TR" dirty="0" smtClean="0"/>
              <a:t>mesleki gelişim olmaz! </a:t>
            </a:r>
          </a:p>
        </p:txBody>
      </p:sp>
      <p:sp>
        <p:nvSpPr>
          <p:cNvPr id="3" name="2 Başlık"/>
          <p:cNvSpPr>
            <a:spLocks noGrp="1"/>
          </p:cNvSpPr>
          <p:nvPr>
            <p:ph type="title"/>
          </p:nvPr>
        </p:nvSpPr>
        <p:spPr/>
        <p:txBody>
          <a:bodyPr>
            <a:normAutofit/>
          </a:bodyPr>
          <a:lstStyle/>
          <a:p>
            <a:pPr algn="ctr"/>
            <a:r>
              <a:rPr lang="tr-TR" sz="3200" dirty="0" smtClean="0">
                <a:solidFill>
                  <a:schemeClr val="tx1"/>
                </a:solidFill>
                <a:latin typeface="Arial" panose="020B0604020202020204" pitchFamily="34" charset="0"/>
                <a:cs typeface="Arial" panose="020B0604020202020204" pitchFamily="34" charset="0"/>
              </a:rPr>
              <a:t>Gözlemin önemi</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453</TotalTime>
  <Words>1775</Words>
  <Application>Microsoft Office PowerPoint</Application>
  <PresentationFormat>Ekran Gösterisi (4:3)</PresentationFormat>
  <Paragraphs>170</Paragraphs>
  <Slides>39</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39</vt:i4>
      </vt:variant>
    </vt:vector>
  </HeadingPairs>
  <TitlesOfParts>
    <vt:vector size="48" baseType="lpstr">
      <vt:lpstr>ＭＳ Ｐゴシック</vt:lpstr>
      <vt:lpstr>Arial</vt:lpstr>
      <vt:lpstr>Calibri</vt:lpstr>
      <vt:lpstr>Lucida Sans Unicode</vt:lpstr>
      <vt:lpstr>Verdana</vt:lpstr>
      <vt:lpstr>Wingdings</vt:lpstr>
      <vt:lpstr>Wingdings 2</vt:lpstr>
      <vt:lpstr>Wingdings 3</vt:lpstr>
      <vt:lpstr>Kalabalık</vt:lpstr>
      <vt:lpstr>Okullarda Gözlem (1)</vt:lpstr>
      <vt:lpstr>Ne kadar iyi bir gözlemcisiniz?</vt:lpstr>
      <vt:lpstr>Ne kadar iyi bir gözlemcisiniz?</vt:lpstr>
      <vt:lpstr>Ne kadar iyi bir gözlemcisiniz?</vt:lpstr>
      <vt:lpstr>Gözlem: Tanımı ve kapsamı</vt:lpstr>
      <vt:lpstr>Gözlem: Tanımı ve kapsamı</vt:lpstr>
      <vt:lpstr>Gözlem: Tanımı ve kapsamı</vt:lpstr>
      <vt:lpstr>Gözlem, planlı ve amaçlı bir etkinliktir</vt:lpstr>
      <vt:lpstr>Gözlemin önemi</vt:lpstr>
      <vt:lpstr>Gözlem</vt:lpstr>
      <vt:lpstr>Dikkat ve Gözlem</vt:lpstr>
      <vt:lpstr>Dikkat ve Gözlem</vt:lpstr>
      <vt:lpstr>Dikkat ve Gözlem</vt:lpstr>
      <vt:lpstr>Gözlem</vt:lpstr>
      <vt:lpstr>Gözlem Türleri</vt:lpstr>
      <vt:lpstr>PowerPoint Sunusu</vt:lpstr>
      <vt:lpstr>Gözlemci Rolleri: Gözlemle, Yorumla, Raporlaştır!</vt:lpstr>
      <vt:lpstr>Gözlemin Üstün ve Zayıf Yanları</vt:lpstr>
      <vt:lpstr>Gözlemci için öneriler: Gözlemde dikkat edilecek hususlar</vt:lpstr>
      <vt:lpstr>Dikkat Becerisini Artırmaya Yönelik Alıştırmalar</vt:lpstr>
      <vt:lpstr>Dikkat Becerisini Artırmaya Yönelik Alıştırmalar</vt:lpstr>
      <vt:lpstr>Dikkat Becerisini Artırmaya Yönelik Alıştırmalar</vt:lpstr>
      <vt:lpstr>Okullarda Gözlem (2)</vt:lpstr>
      <vt:lpstr>Gözlem</vt:lpstr>
      <vt:lpstr>Gözlem neden önemlidir?</vt:lpstr>
      <vt:lpstr>Gözlem neden önemlidir?</vt:lpstr>
      <vt:lpstr>Gözlem: Nasıl?</vt:lpstr>
      <vt:lpstr>Sistematik Gözlem</vt:lpstr>
      <vt:lpstr>Sistematik Gözlem</vt:lpstr>
      <vt:lpstr>Gözlemcinin farkında olması gereken faktörler</vt:lpstr>
      <vt:lpstr>Bu fotoğrafta ne görüyorsunuz? </vt:lpstr>
      <vt:lpstr>Ne görüyorsunuz?</vt:lpstr>
      <vt:lpstr>Doğal Gözlem ve Psikolojide Ekolojik Yaklaşım</vt:lpstr>
      <vt:lpstr>Gözlem: Nasıl?</vt:lpstr>
      <vt:lpstr>Sistematik Gözlem ile Günlük Gözlemler Arasındaki Temel Farklılık</vt:lpstr>
      <vt:lpstr>Duyusal uyum ve kanıksama,  gözlemlerimizi nasıl etkiler?</vt:lpstr>
      <vt:lpstr>Yaşamın farklı alanlarında gözlemin yeri</vt:lpstr>
      <vt:lpstr>Yaşamın farklı alanlarında gözlemin yeri</vt:lpstr>
      <vt:lpstr>Eğitim ortamlarında etkili bir gözlemci olmak için yapmanız gerekenler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Alıştırmalar</dc:title>
  <dc:creator>user</dc:creator>
  <cp:lastModifiedBy>user</cp:lastModifiedBy>
  <cp:revision>50</cp:revision>
  <dcterms:modified xsi:type="dcterms:W3CDTF">2016-10-07T10:29:30Z</dcterms:modified>
</cp:coreProperties>
</file>