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985C-0973-4146-AAE7-3BA3C6158D3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79E4-70CC-4874-A8BA-D450DF97A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902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985C-0973-4146-AAE7-3BA3C6158D3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79E4-70CC-4874-A8BA-D450DF97A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9945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985C-0973-4146-AAE7-3BA3C6158D3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79E4-70CC-4874-A8BA-D450DF97A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974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985C-0973-4146-AAE7-3BA3C6158D3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79E4-70CC-4874-A8BA-D450DF97A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466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985C-0973-4146-AAE7-3BA3C6158D3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79E4-70CC-4874-A8BA-D450DF97A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0962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985C-0973-4146-AAE7-3BA3C6158D3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79E4-70CC-4874-A8BA-D450DF97A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3416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985C-0973-4146-AAE7-3BA3C6158D3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79E4-70CC-4874-A8BA-D450DF97A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9173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985C-0973-4146-AAE7-3BA3C6158D3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79E4-70CC-4874-A8BA-D450DF97A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128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985C-0973-4146-AAE7-3BA3C6158D3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79E4-70CC-4874-A8BA-D450DF97A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544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985C-0973-4146-AAE7-3BA3C6158D3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79E4-70CC-4874-A8BA-D450DF97A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8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985C-0973-4146-AAE7-3BA3C6158D3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79E4-70CC-4874-A8BA-D450DF97A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429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5985C-0973-4146-AAE7-3BA3C6158D3B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779E4-70CC-4874-A8BA-D450DF97A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916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Eğitimde ve Psikolojide</a:t>
            </a:r>
            <a:br>
              <a:rPr lang="tr-TR" dirty="0" smtClean="0"/>
            </a:br>
            <a:r>
              <a:rPr lang="tr-TR" b="1" dirty="0" smtClean="0"/>
              <a:t>ÖLÇME VE DEĞERLENDİRME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Ergül Demir</a:t>
            </a:r>
            <a:endParaRPr lang="tr-TR" dirty="0"/>
          </a:p>
        </p:txBody>
      </p:sp>
      <p:pic>
        <p:nvPicPr>
          <p:cNvPr id="1026" name="Picture 2" descr="Image result for measurement and evalu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90243"/>
            <a:ext cx="2305050" cy="19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assess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508" y="4490329"/>
            <a:ext cx="2949891" cy="220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770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2232248"/>
          </a:xfrm>
        </p:spPr>
        <p:txBody>
          <a:bodyPr>
            <a:noAutofit/>
          </a:bodyPr>
          <a:lstStyle/>
          <a:p>
            <a:pPr algn="l"/>
            <a:r>
              <a:rPr lang="en-GB" b="1" dirty="0" smtClean="0">
                <a:solidFill>
                  <a:srgbClr val="7030A0"/>
                </a:solidFill>
              </a:rPr>
              <a:t>ÜNİTE 8.</a:t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tr-TR" b="1" dirty="0" smtClean="0">
                <a:solidFill>
                  <a:srgbClr val="7030A0"/>
                </a:solidFill>
              </a:rPr>
              <a:t>Tutumlar </a:t>
            </a:r>
            <a:r>
              <a:rPr lang="tr-TR" b="1" dirty="0" smtClean="0">
                <a:solidFill>
                  <a:srgbClr val="7030A0"/>
                </a:solidFill>
              </a:rPr>
              <a:t>ve Tutumların Ölçülmesi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795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Tutum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 smtClean="0"/>
              <a:t>Tutum; bir tutum objesine yönelik olarak bilişsel, </a:t>
            </a:r>
            <a:r>
              <a:rPr lang="tr-TR" dirty="0" err="1" smtClean="0"/>
              <a:t>duyuşsal</a:t>
            </a:r>
            <a:r>
              <a:rPr lang="tr-TR" dirty="0" smtClean="0"/>
              <a:t> ve </a:t>
            </a:r>
            <a:r>
              <a:rPr lang="tr-TR" dirty="0" err="1" smtClean="0"/>
              <a:t>devinimsel</a:t>
            </a:r>
            <a:r>
              <a:rPr lang="tr-TR" dirty="0" smtClean="0"/>
              <a:t> davranış ve tepkilerin bütünüdür.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Tutumlar; </a:t>
            </a:r>
          </a:p>
          <a:p>
            <a:r>
              <a:rPr lang="tr-TR" dirty="0" smtClean="0"/>
              <a:t>Doğuştan gelmez, yaşantılar yoluyla öğrenilir.</a:t>
            </a:r>
          </a:p>
          <a:p>
            <a:r>
              <a:rPr lang="tr-TR" dirty="0" smtClean="0"/>
              <a:t>Geçici değildir, belli bir süre devamlılık gösterir.</a:t>
            </a:r>
          </a:p>
          <a:p>
            <a:r>
              <a:rPr lang="tr-TR" dirty="0" smtClean="0"/>
              <a:t>Bireysel ya da toplumsal olabilir.</a:t>
            </a:r>
          </a:p>
          <a:p>
            <a:r>
              <a:rPr lang="tr-TR" dirty="0" smtClean="0"/>
              <a:t>Birey-obje ya da toplum-obje arasındaki ilişkide bir düzen kurar ve yanlılık oluşturur.</a:t>
            </a:r>
          </a:p>
          <a:p>
            <a:r>
              <a:rPr lang="tr-TR" dirty="0" smtClean="0"/>
              <a:t>Bir tepkiden çok ‘tepki eğilimidir’. Olumlu ya da olumsuz davranışlara yol açabilir.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2280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Tutumların Ölçülmesi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Tutumların ölçülmesi güçtür;</a:t>
            </a:r>
          </a:p>
          <a:p>
            <a:r>
              <a:rPr lang="tr-TR" dirty="0" smtClean="0"/>
              <a:t>Tanımlanması ve yapılandırılması hem alan uzmanlığı hem teknik uzmanlık gerektirir.</a:t>
            </a:r>
          </a:p>
          <a:p>
            <a:r>
              <a:rPr lang="tr-TR" dirty="0" smtClean="0"/>
              <a:t>Ortaya çıkması zaman alır.</a:t>
            </a:r>
          </a:p>
          <a:p>
            <a:r>
              <a:rPr lang="tr-TR" dirty="0" smtClean="0"/>
              <a:t>Zaman içerisinde kısmen değişim gösterebilir.</a:t>
            </a:r>
          </a:p>
          <a:p>
            <a:r>
              <a:rPr lang="tr-TR" dirty="0" smtClean="0"/>
              <a:t>Yakın ve genel çevresel etkiler, karıştırıcı olabilmektedir.</a:t>
            </a:r>
          </a:p>
          <a:p>
            <a:r>
              <a:rPr lang="tr-TR" dirty="0" smtClean="0"/>
              <a:t>Hata kaynakları çok ve çeşitlidir.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486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766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Tutumların ölçülmesinde ve değerlendirilmesinde başlıca yöntem ve teknikler:</a:t>
            </a:r>
          </a:p>
          <a:p>
            <a:r>
              <a:rPr lang="tr-TR" dirty="0" smtClean="0"/>
              <a:t>Davranışların gözlenmesi</a:t>
            </a:r>
          </a:p>
          <a:p>
            <a:r>
              <a:rPr lang="tr-TR" dirty="0" smtClean="0"/>
              <a:t>Fizyolojik tepkilerin gözlenmesi</a:t>
            </a:r>
          </a:p>
          <a:p>
            <a:r>
              <a:rPr lang="tr-TR" dirty="0" smtClean="0"/>
              <a:t>Sıfat ya da kontrol listelerine göre tepkilerin ve eğilimlerin gözlenmesi</a:t>
            </a:r>
          </a:p>
          <a:p>
            <a:r>
              <a:rPr lang="tr-TR" i="1" dirty="0" smtClean="0"/>
              <a:t>Tutum Ölçekleri</a:t>
            </a:r>
          </a:p>
          <a:p>
            <a:pPr lvl="1"/>
            <a:r>
              <a:rPr lang="tr-TR" dirty="0" err="1" smtClean="0"/>
              <a:t>Bogardus</a:t>
            </a:r>
            <a:r>
              <a:rPr lang="tr-TR" dirty="0" smtClean="0"/>
              <a:t> Toplumsal Uzaklık Ölçeği</a:t>
            </a:r>
          </a:p>
          <a:p>
            <a:pPr lvl="1"/>
            <a:r>
              <a:rPr lang="tr-TR" dirty="0" err="1" smtClean="0"/>
              <a:t>Thurstone</a:t>
            </a:r>
            <a:r>
              <a:rPr lang="tr-TR" dirty="0" smtClean="0"/>
              <a:t> Ölçeği</a:t>
            </a:r>
          </a:p>
          <a:p>
            <a:pPr lvl="1"/>
            <a:r>
              <a:rPr lang="tr-TR" dirty="0" err="1" smtClean="0"/>
              <a:t>Likert</a:t>
            </a:r>
            <a:r>
              <a:rPr lang="tr-TR" dirty="0" smtClean="0"/>
              <a:t> Tipi Tutum Ölçeği (Dereceleme Ölçekleri)</a:t>
            </a:r>
          </a:p>
          <a:p>
            <a:pPr lvl="1"/>
            <a:r>
              <a:rPr lang="tr-TR" dirty="0" err="1" smtClean="0"/>
              <a:t>Guttman</a:t>
            </a:r>
            <a:r>
              <a:rPr lang="tr-TR" dirty="0" smtClean="0"/>
              <a:t> Ölçekleri (Birikimli Ölçekler)</a:t>
            </a:r>
          </a:p>
          <a:p>
            <a:pPr lvl="1"/>
            <a:r>
              <a:rPr lang="tr-TR" dirty="0" err="1" smtClean="0"/>
              <a:t>Osgood</a:t>
            </a:r>
            <a:r>
              <a:rPr lang="tr-TR" dirty="0" smtClean="0"/>
              <a:t> Duygusal Anlam Ölçeği (Semantik Fark Ölçekleri)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757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err="1" smtClean="0"/>
              <a:t>Likert</a:t>
            </a:r>
            <a:r>
              <a:rPr lang="tr-TR" b="1" dirty="0" smtClean="0"/>
              <a:t> Tipi Ölçekler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/>
              <a:t>Rensiz</a:t>
            </a:r>
            <a:r>
              <a:rPr lang="tr-TR" dirty="0" smtClean="0"/>
              <a:t> </a:t>
            </a:r>
            <a:r>
              <a:rPr lang="tr-TR" dirty="0" err="1" smtClean="0"/>
              <a:t>Likert</a:t>
            </a:r>
            <a:r>
              <a:rPr lang="tr-TR" dirty="0" smtClean="0"/>
              <a:t> tarafından 1932’de geliştirilmiştir.</a:t>
            </a:r>
          </a:p>
          <a:p>
            <a:r>
              <a:rPr lang="tr-TR" dirty="0" err="1" smtClean="0"/>
              <a:t>Thurstone</a:t>
            </a:r>
            <a:r>
              <a:rPr lang="tr-TR" dirty="0" smtClean="0"/>
              <a:t> tipi ölçeklerin sorunlarına çözüm getirdiği söylenebilir.</a:t>
            </a:r>
          </a:p>
          <a:p>
            <a:r>
              <a:rPr lang="tr-TR" dirty="0" smtClean="0"/>
              <a:t>Bireyler, benimsedikleri tutum ifadelerini işaretlemek yerine her bir tutum ifadesine katılma düzeylerini işaretlemektedir.</a:t>
            </a:r>
          </a:p>
          <a:p>
            <a:r>
              <a:rPr lang="tr-TR" dirty="0" smtClean="0"/>
              <a:t>Dereceleme toplamlarına ve toplamlı sıralamalara dayalı bir ölçekleme tekniğidir.</a:t>
            </a:r>
          </a:p>
          <a:p>
            <a:r>
              <a:rPr lang="tr-TR" dirty="0" smtClean="0"/>
              <a:t>Bu nedenle ‘Dereceleme Ölçekleri’ olarak da bilinmektedir.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621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04867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 err="1" smtClean="0"/>
              <a:t>Likert</a:t>
            </a:r>
            <a:r>
              <a:rPr lang="tr-TR" dirty="0" smtClean="0"/>
              <a:t> tipi ölçeklerin bazı temel varsayımları bulunmaktadır:</a:t>
            </a:r>
          </a:p>
          <a:p>
            <a:r>
              <a:rPr lang="tr-TR" dirty="0" smtClean="0"/>
              <a:t>Her bir tutum maddesi ile bu maddenin ölçeklenme düzeyleri arasında </a:t>
            </a:r>
            <a:r>
              <a:rPr lang="tr-TR" dirty="0" err="1" smtClean="0"/>
              <a:t>monotonik</a:t>
            </a:r>
            <a:r>
              <a:rPr lang="tr-TR" dirty="0" smtClean="0"/>
              <a:t> bir ilişki vardır. Yani ‘tamamen katılıyorum’ ve ‘hiç katılmıyorum’ tepkileri aşırı olumlu ya da aşırı olumsuz tutumları gösterir.</a:t>
            </a:r>
          </a:p>
          <a:p>
            <a:r>
              <a:rPr lang="tr-TR" dirty="0" smtClean="0"/>
              <a:t>Madde yanıtlarının doğrultusu, ölçülen tutumla </a:t>
            </a:r>
            <a:r>
              <a:rPr lang="tr-TR" dirty="0" err="1" smtClean="0"/>
              <a:t>monotonik</a:t>
            </a:r>
            <a:r>
              <a:rPr lang="tr-TR" dirty="0" smtClean="0"/>
              <a:t> ilişki gösterir. Bu nedenle farklı yönlerde işleyen maddeler dikkate alınarak düzeltme yapılabilmektedir.</a:t>
            </a:r>
          </a:p>
          <a:p>
            <a:r>
              <a:rPr lang="tr-TR" dirty="0" smtClean="0"/>
              <a:t>Ölçülen tutum, tek boyutludur ya da baskın bir alt boyut ile temsil edilebilmektedir.</a:t>
            </a:r>
          </a:p>
          <a:p>
            <a:r>
              <a:rPr lang="tr-TR" dirty="0" smtClean="0"/>
              <a:t>Maddeler ile toplam puanlar arasında doğrusal bir ilişki vardır. Yani her bir maddenin ölçülen tutumu açıklamaya katkısı aynı olmasa da yakındır.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9255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339</Words>
  <Application>Microsoft Office PowerPoint</Application>
  <PresentationFormat>Ekran Gösterisi (4:3)</PresentationFormat>
  <Paragraphs>49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Eğitimde ve Psikolojide ÖLÇME VE DEĞERLENDİRME</vt:lpstr>
      <vt:lpstr>ÜNİTE 8. Tutumlar ve Tutumların Ölçülmesi</vt:lpstr>
      <vt:lpstr>Tutum</vt:lpstr>
      <vt:lpstr>Tutumların Ölçülmesi</vt:lpstr>
      <vt:lpstr>PowerPoint Sunusu</vt:lpstr>
      <vt:lpstr>Likert Tipi Ölçekler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Eğitimde ve Psikolojide ÖLÇME VE DEĞERLENDİRME</dc:title>
  <dc:creator>Admin</dc:creator>
  <cp:lastModifiedBy>Admin</cp:lastModifiedBy>
  <cp:revision>1</cp:revision>
  <dcterms:created xsi:type="dcterms:W3CDTF">2017-02-13T13:23:58Z</dcterms:created>
  <dcterms:modified xsi:type="dcterms:W3CDTF">2017-02-13T13:24:18Z</dcterms:modified>
</cp:coreProperties>
</file>