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7"/>
    <p:restoredTop sz="94660"/>
  </p:normalViewPr>
  <p:slideViewPr>
    <p:cSldViewPr snapToGrid="0">
      <p:cViewPr varScale="1">
        <p:scale>
          <a:sx n="82" d="100"/>
          <a:sy n="82" d="100"/>
        </p:scale>
        <p:origin x="69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56972-9496-9F41-9633-A7AEF4ABD54E}" type="datetimeFigureOut">
              <a:rPr lang="tr-TR" smtClean="0"/>
              <a:t>7.03.2022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BDE809-44B6-284A-830A-5E51C09C5D65}" type="slidenum">
              <a:rPr lang="tr-TR" smtClean="0"/>
              <a:t>‹#›</a:t>
            </a:fld>
            <a:endParaRPr lang="tr-TR"/>
          </a:p>
        </p:txBody>
      </p:sp>
    </p:spTree>
    <p:extLst>
      <p:ext uri="{BB962C8B-B14F-4D97-AF65-F5344CB8AC3E}">
        <p14:creationId xmlns:p14="http://schemas.microsoft.com/office/powerpoint/2010/main" val="1123544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6435" y="2206580"/>
            <a:ext cx="9144000" cy="2387600"/>
          </a:xfrm>
        </p:spPr>
        <p:txBody>
          <a:bodyPr>
            <a:normAutofit fontScale="90000"/>
          </a:bodyPr>
          <a:lstStyle/>
          <a:p>
            <a:r>
              <a:rPr lang="tr-TR" dirty="0"/>
              <a:t>Eğitim Sürecinde Ölçme ve Değerlendirmeden Nerelerde Yararlanılır?</a:t>
            </a:r>
            <a:br>
              <a:rPr lang="tr-TR" dirty="0"/>
            </a:br>
            <a:endParaRPr lang="tr-TR" dirty="0"/>
          </a:p>
        </p:txBody>
      </p:sp>
      <p:sp>
        <p:nvSpPr>
          <p:cNvPr id="3" name="Alt Başlık 2"/>
          <p:cNvSpPr>
            <a:spLocks noGrp="1"/>
          </p:cNvSpPr>
          <p:nvPr>
            <p:ph type="subTitle" idx="1"/>
          </p:nvPr>
        </p:nvSpPr>
        <p:spPr>
          <a:xfrm>
            <a:off x="1406435" y="4803821"/>
            <a:ext cx="9144000" cy="1655762"/>
          </a:xfrm>
        </p:spPr>
        <p:txBody>
          <a:bodyPr/>
          <a:lstStyle/>
          <a:p>
            <a:r>
              <a:rPr lang="en-US" dirty="0"/>
              <a:t>Dr. </a:t>
            </a:r>
            <a:r>
              <a:rPr lang="tr-TR" dirty="0" err="1"/>
              <a:t>Öğr</a:t>
            </a:r>
            <a:r>
              <a:rPr lang="tr-TR" dirty="0"/>
              <a:t>. Üyesi </a:t>
            </a:r>
            <a:r>
              <a:rPr lang="en-US" dirty="0" err="1"/>
              <a:t>Ömer</a:t>
            </a:r>
            <a:r>
              <a:rPr lang="en-US" dirty="0"/>
              <a:t> </a:t>
            </a:r>
            <a:r>
              <a:rPr lang="en-US" dirty="0" err="1"/>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a:xfrm>
            <a:off x="746760" y="1864813"/>
            <a:ext cx="10515600" cy="4351338"/>
          </a:xfrm>
        </p:spPr>
        <p:txBody>
          <a:bodyPr>
            <a:normAutofit/>
          </a:bodyPr>
          <a:lstStyle/>
          <a:p>
            <a:pPr marL="0" indent="0" algn="just">
              <a:buNone/>
            </a:pPr>
            <a:endParaRPr lang="tr-TR" sz="2200" dirty="0"/>
          </a:p>
          <a:p>
            <a:pPr marL="0" indent="0" algn="just">
              <a:buNone/>
            </a:pPr>
            <a:r>
              <a:rPr lang="tr-TR" sz="2200" dirty="0" err="1"/>
              <a:t>Bloom</a:t>
            </a:r>
            <a:r>
              <a:rPr lang="tr-TR" sz="2200" dirty="0"/>
              <a:t>, S. B., </a:t>
            </a:r>
            <a:r>
              <a:rPr lang="tr-TR" sz="2200" dirty="0" err="1"/>
              <a:t>Hastings</a:t>
            </a:r>
            <a:r>
              <a:rPr lang="tr-TR" sz="2200" dirty="0"/>
              <a:t>. T. J., &amp; </a:t>
            </a:r>
            <a:r>
              <a:rPr lang="tr-TR" sz="2200" dirty="0" err="1"/>
              <a:t>Madaus</a:t>
            </a:r>
            <a:r>
              <a:rPr lang="tr-TR" sz="2200" dirty="0"/>
              <a:t>, F. G. (1971). </a:t>
            </a:r>
            <a:r>
              <a:rPr lang="tr-TR" sz="2200" i="1" dirty="0" err="1"/>
              <a:t>Handbook</a:t>
            </a:r>
            <a:r>
              <a:rPr lang="tr-TR" sz="2200" i="1" dirty="0"/>
              <a:t> on </a:t>
            </a:r>
            <a:r>
              <a:rPr lang="tr-TR" sz="2200" i="1" dirty="0" err="1"/>
              <a:t>formative</a:t>
            </a:r>
            <a:r>
              <a:rPr lang="tr-TR" sz="2200" i="1" dirty="0"/>
              <a:t> </a:t>
            </a:r>
            <a:r>
              <a:rPr lang="tr-TR" sz="2200" i="1" dirty="0" err="1"/>
              <a:t>and</a:t>
            </a:r>
            <a:r>
              <a:rPr lang="tr-TR" sz="2200" i="1" dirty="0"/>
              <a:t> </a:t>
            </a:r>
            <a:r>
              <a:rPr lang="tr-TR" sz="2200" i="1" dirty="0" err="1"/>
              <a:t>summative</a:t>
            </a:r>
            <a:r>
              <a:rPr lang="tr-TR" sz="2200" i="1" dirty="0"/>
              <a:t>	 </a:t>
            </a:r>
            <a:r>
              <a:rPr lang="tr-TR" sz="2200" i="1" dirty="0" err="1"/>
              <a:t>evaluation</a:t>
            </a:r>
            <a:r>
              <a:rPr lang="tr-TR" sz="2200" i="1" dirty="0"/>
              <a:t> of </a:t>
            </a:r>
            <a:r>
              <a:rPr lang="tr-TR" sz="2200" i="1" dirty="0" err="1"/>
              <a:t>student</a:t>
            </a:r>
            <a:r>
              <a:rPr lang="tr-TR" sz="2200" i="1" dirty="0"/>
              <a:t> </a:t>
            </a:r>
            <a:r>
              <a:rPr lang="tr-TR" sz="2200" i="1" dirty="0" err="1"/>
              <a:t>learning</a:t>
            </a:r>
            <a:r>
              <a:rPr lang="tr-TR" sz="2200" b="1" dirty="0"/>
              <a:t>. </a:t>
            </a:r>
            <a:r>
              <a:rPr lang="tr-TR" sz="2200" dirty="0"/>
              <a:t>USA: </a:t>
            </a:r>
            <a:r>
              <a:rPr lang="tr-TR" sz="2200" dirty="0" err="1"/>
              <a:t>McGraw-Hill</a:t>
            </a:r>
            <a:r>
              <a:rPr lang="tr-TR" sz="2200" dirty="0"/>
              <a:t>. </a:t>
            </a:r>
            <a:r>
              <a:rPr lang="tr-TR" sz="2200" dirty="0" err="1"/>
              <a:t>Inc</a:t>
            </a:r>
            <a:r>
              <a:rPr lang="tr-TR" sz="2200" dirty="0"/>
              <a:t>.</a:t>
            </a:r>
          </a:p>
          <a:p>
            <a:pPr marL="0" indent="0" algn="just">
              <a:buNone/>
            </a:pPr>
            <a:endParaRPr lang="tr-TR" sz="2200" dirty="0"/>
          </a:p>
          <a:p>
            <a:pPr marL="0" indent="0" algn="just">
              <a:buNone/>
            </a:pPr>
            <a:r>
              <a:rPr lang="tr-TR" sz="2200" dirty="0"/>
              <a:t>Kutlu, Ö. (1996). Okul eğitiminde "soru </a:t>
            </a:r>
            <a:r>
              <a:rPr lang="tr-TR" sz="2200" dirty="0" err="1"/>
              <a:t>sorma"nın</a:t>
            </a:r>
            <a:r>
              <a:rPr lang="tr-TR" sz="2200" dirty="0"/>
              <a:t> işlevi.</a:t>
            </a:r>
            <a:r>
              <a:rPr lang="tr-TR" sz="2200" b="1" dirty="0"/>
              <a:t> </a:t>
            </a:r>
            <a:r>
              <a:rPr lang="tr-TR" sz="2200" i="1" dirty="0"/>
              <a:t>TÜBİTAK</a:t>
            </a:r>
            <a:r>
              <a:rPr lang="tr-TR" sz="2200" b="1" i="1" dirty="0"/>
              <a:t> </a:t>
            </a:r>
            <a:r>
              <a:rPr lang="tr-TR" sz="2200" i="1" dirty="0"/>
              <a:t>Bilim ve Teknik Dergisi,		 343.</a:t>
            </a:r>
          </a:p>
          <a:p>
            <a:pPr marL="0" indent="0" algn="just">
              <a:buNone/>
            </a:pPr>
            <a:endParaRPr lang="tr-TR" sz="2200" dirty="0"/>
          </a:p>
          <a:p>
            <a:pPr marL="0" indent="0" algn="just">
              <a:buNone/>
            </a:pPr>
            <a:r>
              <a:rPr lang="tr-TR" sz="2200" dirty="0"/>
              <a:t>Kutlu, Ö. (1998). İlköğretimde öğrenci yetiştirme yaklaşımı, öğretme-öğrenme sürecinin 	izlenmesi. Öğrenme eksiklerinin ve güçlüklerinin belirlenmesi ve öğretimde 	başarısızlığın önlenmesi.</a:t>
            </a:r>
            <a:r>
              <a:rPr lang="tr-TR" sz="2200" b="1" dirty="0"/>
              <a:t> </a:t>
            </a:r>
            <a:r>
              <a:rPr lang="tr-TR" sz="2200" i="1" dirty="0"/>
              <a:t>Cumhuriyetin 75. Yılında İlköğretim, 1. Ulusal 	Sempozyumu</a:t>
            </a:r>
            <a:r>
              <a:rPr lang="tr-TR" sz="2200" dirty="0"/>
              <a:t>, 27-28 Kasım, Ankara. Öğretmen Hüseyin Hüsnü </a:t>
            </a:r>
            <a:r>
              <a:rPr lang="tr-TR" sz="2200" dirty="0" err="1"/>
              <a:t>Tekışık</a:t>
            </a:r>
            <a:r>
              <a:rPr lang="tr-TR" sz="2200" dirty="0"/>
              <a:t> </a:t>
            </a:r>
            <a:r>
              <a:rPr lang="tr-TR" sz="2200"/>
              <a:t>Araştırma 	Geliştirme </a:t>
            </a:r>
            <a:r>
              <a:rPr lang="tr-TR" sz="2200" dirty="0"/>
              <a:t>Merkezi.</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023763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a:t>Eğitim sürecinin hangi aşamalarında ve ne biçimde ölçme ve değerlendirmeden yararlanıldığından söz etmeden önce, öğrenmelerinin ölçülmesinde kullanılan testlerin genel yapısı hakkında bilgi vermek yerinde olacaktır (Kutlu, 1998; </a:t>
            </a:r>
            <a:r>
              <a:rPr lang="tr-TR" dirty="0" err="1"/>
              <a:t>Bloom</a:t>
            </a:r>
            <a:r>
              <a:rPr lang="tr-TR" dirty="0"/>
              <a:t>, 1971).</a:t>
            </a:r>
          </a:p>
          <a:p>
            <a:pPr marL="0" indent="0" algn="just">
              <a:buNone/>
            </a:pPr>
            <a:endParaRPr lang="tr-TR" dirty="0"/>
          </a:p>
          <a:p>
            <a:pPr marL="0" indent="0" algn="just">
              <a:buNone/>
            </a:pPr>
            <a:r>
              <a:rPr lang="tr-TR" dirty="0"/>
              <a:t>Ülkemizde, eğitim sürecinde genellikle "düzey belirleme -erişi- testleri (</a:t>
            </a:r>
            <a:r>
              <a:rPr lang="tr-TR" dirty="0" err="1"/>
              <a:t>summative</a:t>
            </a:r>
            <a:r>
              <a:rPr lang="tr-TR" dirty="0"/>
              <a:t> </a:t>
            </a:r>
            <a:r>
              <a:rPr lang="tr-TR" dirty="0" err="1"/>
              <a:t>tests</a:t>
            </a:r>
            <a:r>
              <a:rPr lang="tr-TR" dirty="0"/>
              <a:t>)" adı verilen başarı testleri kullanılmaktadır. Bu testler, eğitim sürecinin belirli noktalarında yapılır ve en az birkaç öğrenme ünitesini kapsar. Bu testlerden elde edilen puanlar, öğretim sürecinin izlenmesinden çok bireylerin kursu başarıp başarmayacakları konusunda ki kararları oluşturmak amacıyla kullanılır. Bu testler öğretim süreci hakkında çok fazla bilgi verici olmadıkları için hem birey merkezli bir eğitime hem de öğretimin geliştirilmesine fazla katkı getirmezler. Okullarımızda "erişilen öğrenme düzeyini belirlemek" amacıyla yapılan, ara sınavları (testler) ve dönem sonu sınavları (testler) düzey belirleme testleri için birer örnektir.</a:t>
            </a:r>
          </a:p>
          <a:p>
            <a:pPr algn="just"/>
            <a:endParaRPr lang="tr-TR" dirty="0"/>
          </a:p>
        </p:txBody>
      </p:sp>
    </p:spTree>
    <p:extLst>
      <p:ext uri="{BB962C8B-B14F-4D97-AF65-F5344CB8AC3E}">
        <p14:creationId xmlns:p14="http://schemas.microsoft.com/office/powerpoint/2010/main" val="515048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Bunun yanında, öğretim sürecini denetlemek amacıyla "izleme testleri (</a:t>
            </a:r>
            <a:r>
              <a:rPr lang="tr-TR" dirty="0" err="1"/>
              <a:t>formative</a:t>
            </a:r>
            <a:r>
              <a:rPr lang="tr-TR" dirty="0"/>
              <a:t> </a:t>
            </a:r>
            <a:r>
              <a:rPr lang="tr-TR" dirty="0" err="1"/>
              <a:t>tests</a:t>
            </a:r>
            <a:r>
              <a:rPr lang="tr-TR" dirty="0"/>
              <a:t>)" adı verilen başarı testleri de kullanılmaktadır. Bu testler, öğrenme sürecini izlemeye, bu süreçteki değişmeler ve gelişmeler hakkında karar vermeye yardımcı olan, öğrenmelerin özendirilmesini, pekiştirilmesini ve geliştirilmesini sağlayacak gerekli ipuçları (dönüt) hakkında bilgi veren, öğrenmelerde meydana gelen hataların, yanlışların, eksikliklerin, güçlüklerin belirlenmesine ve düzeltilmesine yardımcı olan testlerdir (</a:t>
            </a:r>
            <a:r>
              <a:rPr lang="tr-TR" dirty="0" err="1"/>
              <a:t>Bloom</a:t>
            </a:r>
            <a:r>
              <a:rPr lang="tr-TR" dirty="0"/>
              <a:t>, 1971). </a:t>
            </a:r>
          </a:p>
        </p:txBody>
      </p:sp>
    </p:spTree>
    <p:extLst>
      <p:ext uri="{BB962C8B-B14F-4D97-AF65-F5344CB8AC3E}">
        <p14:creationId xmlns:p14="http://schemas.microsoft.com/office/powerpoint/2010/main" val="4125442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Bu testler eğitimi izleme amacını taşıyan ve birey merkezli eğitime katkı getiren testlerdir. Bu testlerden elde edilen puanlar, bireylerin başardı-başaramadı kararlarını oluşturmaktan çok, onların öğrenmelerinde ortaya çıkan aksaklıkların giderilmesi amacıyla kullanılır. Yukarıda sözü edilen, önkoşul öğrenmeleri belirlemek; bireyin derse hazırlıklı gelip gelmediğini saptamak ve öğrenme eksiklerini ve güçlüklerini belirlemek amacıyla yapılan sınavlar (testler), izleme testlerine örnektir. Bir eğitici öğretme-öğrenme sürecini aşağıdaki biçimde izleyebilir ve denetleyebilir (Kutlu, 1996).</a:t>
            </a:r>
          </a:p>
          <a:p>
            <a:pPr marL="0" indent="0">
              <a:buNone/>
            </a:pPr>
            <a:endParaRPr lang="tr-TR" dirty="0"/>
          </a:p>
        </p:txBody>
      </p:sp>
    </p:spTree>
    <p:extLst>
      <p:ext uri="{BB962C8B-B14F-4D97-AF65-F5344CB8AC3E}">
        <p14:creationId xmlns:p14="http://schemas.microsoft.com/office/powerpoint/2010/main" val="182251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200" b="1" i="1" dirty="0"/>
              <a:t>Önkoşul öğrenmelerdeki (bilişsel giriş davranışlarındaki) eksikleri belirlemek</a:t>
            </a:r>
            <a:br>
              <a:rPr lang="tr-TR" sz="3200" dirty="0"/>
            </a:br>
            <a:endParaRPr lang="tr-TR" sz="3200" dirty="0"/>
          </a:p>
        </p:txBody>
      </p:sp>
      <p:sp>
        <p:nvSpPr>
          <p:cNvPr id="3" name="İçerik Yer Tutucusu 2"/>
          <p:cNvSpPr>
            <a:spLocks noGrp="1"/>
          </p:cNvSpPr>
          <p:nvPr>
            <p:ph idx="1"/>
          </p:nvPr>
        </p:nvSpPr>
        <p:spPr/>
        <p:txBody>
          <a:bodyPr>
            <a:normAutofit/>
          </a:bodyPr>
          <a:lstStyle/>
          <a:p>
            <a:pPr marL="0" indent="0" algn="just">
              <a:buNone/>
            </a:pPr>
            <a:r>
              <a:rPr lang="tr-TR" dirty="0"/>
              <a:t>Bazı dersler ve bu derslerin kendi içindeki konuları arasında </a:t>
            </a:r>
            <a:r>
              <a:rPr lang="tr-TR" dirty="0" err="1"/>
              <a:t>aşamalılık</a:t>
            </a:r>
            <a:r>
              <a:rPr lang="tr-TR" dirty="0"/>
              <a:t> ilişkisi vardır. Özellikle sıkı </a:t>
            </a:r>
            <a:r>
              <a:rPr lang="tr-TR" dirty="0" err="1"/>
              <a:t>aşamalılık</a:t>
            </a:r>
            <a:r>
              <a:rPr lang="tr-TR" dirty="0"/>
              <a:t> ilişkisi bulunan derslerde, bir sonraki öğrenmelerin gerçekleşmesi bir önceki öğrenmelerin gerçekleşmesine bağlıdır. Aksi durumda bireyler önceki davranışları öğrenememişler ya da eksik öğrenmişlerse, bunu izleyen konuda öğrenme güçlükleriyle karşılaşırlar. Bu nedenle eğiticiler, derse başlamadan kazandırılacak yeni davranışların önkoşulu olanları belirlemeli, her bir giriş davranışını en az bir soru ile yoklamalıdırlar.</a:t>
            </a:r>
          </a:p>
          <a:p>
            <a:pPr marL="0" indent="0" algn="just">
              <a:buNone/>
            </a:pPr>
            <a:r>
              <a:rPr lang="tr-TR" dirty="0"/>
              <a:t>	</a:t>
            </a:r>
          </a:p>
        </p:txBody>
      </p:sp>
    </p:spTree>
    <p:extLst>
      <p:ext uri="{BB962C8B-B14F-4D97-AF65-F5344CB8AC3E}">
        <p14:creationId xmlns:p14="http://schemas.microsoft.com/office/powerpoint/2010/main" val="2884097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4000" b="1" i="1" dirty="0"/>
              <a:t>Bireylerin derse hazırlıklı gelip gelmediklerini belirlemek</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dersin yalnızca eğitmen tarafından bireylere anlatılması öğrenmeyi sağlamada genellikle yeterli değildir. Eğitmen bir dersin bitiminde, bireylerine dersle ilgili ne gibi hazırlıklar yapmaları gerektiğini söylemişse, bir sonraki derse başlamadan istediği hazırlıkların yerine getirilip getirilmediğini denetlemelidir. Eğitmenin ele alacağı konuyla ilgili temel kavramları, genel bilgileri ve konuları birbirine bağlayan noktaları sormaları beklenir.</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3766803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Yeni bir konu işlenirken sorular sormak</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Eğitmen konuyu işlerken, bireyleri konuya katmak, bireyin ilgisini uyandırmak ve sürdürmek, öğrenilmeyen noktaları saptayıp öğrenme eksikliklerini anında tamamlamak, öğrenilenleri pekiştirmek ve ders konularını kaynaklarda verilen biçiminden daha zengin hale getirmek amacıyla her defasında farklı bireylere sorular sormalıdır. Burada eğitmenler, konunun içeriğini zenginleştirecek, anlaşılmasını sağlayacak, anlaşılamayan noktalar varsa açıklanmasına yardım edecek ve konular arasında bağlantı kurulmasını sağlayacak nitelikte sorulardan yararlanmalıdır.</a:t>
            </a:r>
          </a:p>
          <a:p>
            <a:pPr marL="0" indent="0" algn="just">
              <a:buNone/>
            </a:pPr>
            <a:endParaRPr lang="tr-TR" dirty="0"/>
          </a:p>
        </p:txBody>
      </p:sp>
    </p:spTree>
    <p:extLst>
      <p:ext uri="{BB962C8B-B14F-4D97-AF65-F5344CB8AC3E}">
        <p14:creationId xmlns:p14="http://schemas.microsoft.com/office/powerpoint/2010/main" val="1352866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i="1" dirty="0"/>
              <a:t>Öğrenme eksikliklerini ve güçlüklerini belirlemek</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Eğitmenlerin bir konuyu işledikten sonra, konunun hedeflerini ve davranışlarını ölçüt alarak, bireylerdeki öğrenme eksiklerini ve güçlüklerini saptaması, bunları ilgili bireylere iletmesi ve bu eksikleri yeni bir konuya geçmeden tamamlaması, güçlükleri de gidermesi gerekir. Bu nedenle, belli bir öğretim materyalindeki öğretilecek davranışların tümünün bilinmesi gerekmektedir. Öğrenme eksikliklerini saptayabilmek için öğretmenler, kazanılmasını bekledikleri davranışların her birini en az bir soru ile yoklamalıdırlar. Bu konuda kısa yanıtlı ya da çoktan seçmeli sınav tekniğine uygun sorulardan yararlanmak daha doğru olabilir.</a:t>
            </a:r>
          </a:p>
          <a:p>
            <a:pPr marL="0" indent="0" algn="just">
              <a:buNone/>
            </a:pPr>
            <a:endParaRPr lang="tr-TR" dirty="0"/>
          </a:p>
        </p:txBody>
      </p:sp>
    </p:spTree>
    <p:extLst>
      <p:ext uri="{BB962C8B-B14F-4D97-AF65-F5344CB8AC3E}">
        <p14:creationId xmlns:p14="http://schemas.microsoft.com/office/powerpoint/2010/main" val="2024558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Bireyin son öğrenme düzeyini belirlemek</a:t>
            </a:r>
            <a:endParaRPr lang="tr-TR" dirty="0"/>
          </a:p>
        </p:txBody>
      </p:sp>
      <p:sp>
        <p:nvSpPr>
          <p:cNvPr id="3" name="İçerik Yer Tutucusu 2"/>
          <p:cNvSpPr>
            <a:spLocks noGrp="1"/>
          </p:cNvSpPr>
          <p:nvPr>
            <p:ph idx="1"/>
          </p:nvPr>
        </p:nvSpPr>
        <p:spPr/>
        <p:txBody>
          <a:bodyPr/>
          <a:lstStyle/>
          <a:p>
            <a:pPr marL="0" indent="0" algn="just">
              <a:buNone/>
            </a:pPr>
            <a:r>
              <a:rPr lang="tr-TR" dirty="0"/>
              <a:t>Eğitmenler, bir öğretim sürecinde belirli aralıklarla sınavlar yapabilirler ve öğrenmeleri denetlemeye çalışırlar. Bu yolla, derste öngörülen hedeflere ve davranışlara ne derece ulaşıldığını, öğrenmeler arasında ne derece tutarlılık olduğunu saptayabilirler. Bu amaçla kullanılan sınavlarda eğitmenler, birbirine dayalı olarak öğretilen davranışların her birini sormak yerine, bu davranış grubunun oluşturduğu genel bilgi ve becerileri ölçen sorulardan yararlanabilirler.</a:t>
            </a:r>
          </a:p>
          <a:p>
            <a:pPr marL="0" indent="0" algn="just">
              <a:buNone/>
            </a:pPr>
            <a:endParaRPr lang="tr-TR" dirty="0"/>
          </a:p>
        </p:txBody>
      </p:sp>
    </p:spTree>
    <p:extLst>
      <p:ext uri="{BB962C8B-B14F-4D97-AF65-F5344CB8AC3E}">
        <p14:creationId xmlns:p14="http://schemas.microsoft.com/office/powerpoint/2010/main" val="29981276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821</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Eğitim Sürecinde Ölçme ve Değerlendirmeden Nerelerde Yararlanılır? </vt:lpstr>
      <vt:lpstr>PowerPoint Sunusu</vt:lpstr>
      <vt:lpstr>PowerPoint Sunusu</vt:lpstr>
      <vt:lpstr>PowerPoint Sunusu</vt:lpstr>
      <vt:lpstr>Önkoşul öğrenmelerdeki (bilişsel giriş davranışlarındaki) eksikleri belirlemek </vt:lpstr>
      <vt:lpstr>Bireylerin derse hazırlıklı gelip gelmediklerini belirlemek </vt:lpstr>
      <vt:lpstr>Yeni bir konu işlenirken sorular sormak </vt:lpstr>
      <vt:lpstr>Öğrenme eksikliklerini ve güçlüklerini belirlemek </vt:lpstr>
      <vt:lpstr>Bireyin son öğrenme düzeyini belirlemek</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15</cp:revision>
  <dcterms:created xsi:type="dcterms:W3CDTF">2017-05-16T13:19:38Z</dcterms:created>
  <dcterms:modified xsi:type="dcterms:W3CDTF">2022-03-07T09:04:25Z</dcterms:modified>
</cp:coreProperties>
</file>