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5"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EF5D0CFB-F34C-4123-906B-B96F9E1C926A}" type="datetimeFigureOut">
              <a:rPr lang="tr-TR" smtClean="0"/>
              <a:t>19.03.2019</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3EF92287-6526-4F17-997D-2981D9474A8E}"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09292193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F5D0CFB-F34C-4123-906B-B96F9E1C926A}" type="datetimeFigureOut">
              <a:rPr lang="tr-TR" smtClean="0"/>
              <a:t>19.03.2019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F92287-6526-4F17-997D-2981D9474A8E}" type="slidenum">
              <a:rPr lang="tr-TR" smtClean="0"/>
              <a:t>‹#›</a:t>
            </a:fld>
            <a:endParaRPr lang="tr-TR"/>
          </a:p>
        </p:txBody>
      </p:sp>
    </p:spTree>
    <p:extLst>
      <p:ext uri="{BB962C8B-B14F-4D97-AF65-F5344CB8AC3E}">
        <p14:creationId xmlns:p14="http://schemas.microsoft.com/office/powerpoint/2010/main" val="3420011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F5D0CFB-F34C-4123-906B-B96F9E1C926A}" type="datetimeFigureOut">
              <a:rPr lang="tr-TR" smtClean="0"/>
              <a:t>19.03.2019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F92287-6526-4F17-997D-2981D9474A8E}" type="slidenum">
              <a:rPr lang="tr-TR" smtClean="0"/>
              <a:t>‹#›</a:t>
            </a:fld>
            <a:endParaRPr lang="tr-TR"/>
          </a:p>
        </p:txBody>
      </p:sp>
    </p:spTree>
    <p:extLst>
      <p:ext uri="{BB962C8B-B14F-4D97-AF65-F5344CB8AC3E}">
        <p14:creationId xmlns:p14="http://schemas.microsoft.com/office/powerpoint/2010/main" val="1448714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F5D0CFB-F34C-4123-906B-B96F9E1C926A}" type="datetimeFigureOut">
              <a:rPr lang="tr-TR" smtClean="0"/>
              <a:t>19.03.2019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F92287-6526-4F17-997D-2981D9474A8E}" type="slidenum">
              <a:rPr lang="tr-TR" smtClean="0"/>
              <a:t>‹#›</a:t>
            </a:fld>
            <a:endParaRPr lang="tr-TR"/>
          </a:p>
        </p:txBody>
      </p:sp>
    </p:spTree>
    <p:extLst>
      <p:ext uri="{BB962C8B-B14F-4D97-AF65-F5344CB8AC3E}">
        <p14:creationId xmlns:p14="http://schemas.microsoft.com/office/powerpoint/2010/main" val="140742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EF5D0CFB-F34C-4123-906B-B96F9E1C926A}" type="datetimeFigureOut">
              <a:rPr lang="tr-TR" smtClean="0"/>
              <a:t>19.03.2019</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3EF92287-6526-4F17-997D-2981D9474A8E}"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411534972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F5D0CFB-F34C-4123-906B-B96F9E1C926A}" type="datetimeFigureOut">
              <a:rPr lang="tr-TR" smtClean="0"/>
              <a:t>19.03.2019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F92287-6526-4F17-997D-2981D9474A8E}" type="slidenum">
              <a:rPr lang="tr-TR" smtClean="0"/>
              <a:t>‹#›</a:t>
            </a:fld>
            <a:endParaRPr lang="tr-TR"/>
          </a:p>
        </p:txBody>
      </p:sp>
    </p:spTree>
    <p:extLst>
      <p:ext uri="{BB962C8B-B14F-4D97-AF65-F5344CB8AC3E}">
        <p14:creationId xmlns:p14="http://schemas.microsoft.com/office/powerpoint/2010/main" val="2084074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F5D0CFB-F34C-4123-906B-B96F9E1C926A}" type="datetimeFigureOut">
              <a:rPr lang="tr-TR" smtClean="0"/>
              <a:t>19.03.2019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EF92287-6526-4F17-997D-2981D9474A8E}" type="slidenum">
              <a:rPr lang="tr-TR" smtClean="0"/>
              <a:t>‹#›</a:t>
            </a:fld>
            <a:endParaRPr lang="tr-TR"/>
          </a:p>
        </p:txBody>
      </p:sp>
    </p:spTree>
    <p:extLst>
      <p:ext uri="{BB962C8B-B14F-4D97-AF65-F5344CB8AC3E}">
        <p14:creationId xmlns:p14="http://schemas.microsoft.com/office/powerpoint/2010/main" val="1695116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F5D0CFB-F34C-4123-906B-B96F9E1C926A}" type="datetimeFigureOut">
              <a:rPr lang="tr-TR" smtClean="0"/>
              <a:t>19.03.2019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EF92287-6526-4F17-997D-2981D9474A8E}" type="slidenum">
              <a:rPr lang="tr-TR" smtClean="0"/>
              <a:t>‹#›</a:t>
            </a:fld>
            <a:endParaRPr lang="tr-TR"/>
          </a:p>
        </p:txBody>
      </p:sp>
    </p:spTree>
    <p:extLst>
      <p:ext uri="{BB962C8B-B14F-4D97-AF65-F5344CB8AC3E}">
        <p14:creationId xmlns:p14="http://schemas.microsoft.com/office/powerpoint/2010/main" val="379674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5D0CFB-F34C-4123-906B-B96F9E1C926A}" type="datetimeFigureOut">
              <a:rPr lang="tr-TR" smtClean="0"/>
              <a:t>19.03.2019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EF92287-6526-4F17-997D-2981D9474A8E}" type="slidenum">
              <a:rPr lang="tr-TR" smtClean="0"/>
              <a:t>‹#›</a:t>
            </a:fld>
            <a:endParaRPr lang="tr-TR"/>
          </a:p>
        </p:txBody>
      </p:sp>
    </p:spTree>
    <p:extLst>
      <p:ext uri="{BB962C8B-B14F-4D97-AF65-F5344CB8AC3E}">
        <p14:creationId xmlns:p14="http://schemas.microsoft.com/office/powerpoint/2010/main" val="3989474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F5D0CFB-F34C-4123-906B-B96F9E1C926A}" type="datetimeFigureOut">
              <a:rPr lang="tr-TR" smtClean="0"/>
              <a:t>19.03.2019</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3EF92287-6526-4F17-997D-2981D9474A8E}"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11502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F5D0CFB-F34C-4123-906B-B96F9E1C926A}" type="datetimeFigureOut">
              <a:rPr lang="tr-TR" smtClean="0"/>
              <a:t>19.03.2019</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3EF92287-6526-4F17-997D-2981D9474A8E}"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46580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EF5D0CFB-F34C-4123-906B-B96F9E1C926A}" type="datetimeFigureOut">
              <a:rPr lang="tr-TR" smtClean="0"/>
              <a:t>19.03.2019</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3EF92287-6526-4F17-997D-2981D9474A8E}"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2119606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İSLAMİ GELENEKÇİLİK</a:t>
            </a:r>
            <a:endParaRPr lang="tr-TR" dirty="0"/>
          </a:p>
        </p:txBody>
      </p:sp>
    </p:spTree>
    <p:extLst>
      <p:ext uri="{BB962C8B-B14F-4D97-AF65-F5344CB8AC3E}">
        <p14:creationId xmlns:p14="http://schemas.microsoft.com/office/powerpoint/2010/main" val="2844158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0337" y="522170"/>
            <a:ext cx="9601200" cy="921619"/>
          </a:xfrm>
        </p:spPr>
        <p:txBody>
          <a:bodyPr/>
          <a:lstStyle/>
          <a:p>
            <a:r>
              <a:rPr lang="tr-TR" dirty="0" smtClean="0"/>
              <a:t>ERKEK EGEMEN YAPI</a:t>
            </a:r>
            <a:endParaRPr lang="tr-TR" dirty="0"/>
          </a:p>
        </p:txBody>
      </p:sp>
      <p:sp>
        <p:nvSpPr>
          <p:cNvPr id="3" name="İçerik Yer Tutucusu 2"/>
          <p:cNvSpPr>
            <a:spLocks noGrp="1"/>
          </p:cNvSpPr>
          <p:nvPr>
            <p:ph idx="1"/>
          </p:nvPr>
        </p:nvSpPr>
        <p:spPr>
          <a:xfrm>
            <a:off x="1155032" y="1761423"/>
            <a:ext cx="9817768" cy="4812631"/>
          </a:xfrm>
        </p:spPr>
        <p:txBody>
          <a:bodyPr>
            <a:normAutofit/>
          </a:bodyPr>
          <a:lstStyle/>
          <a:p>
            <a:r>
              <a:rPr lang="tr-TR" sz="2600" dirty="0" smtClean="0"/>
              <a:t>Gelenekçi yapılar, büyük ölçüde erkek egemen yapılardır; kadın sosyal hayattan soyutlanmış ve bu çerçevede kendisine bir rol atfedilmiştir.</a:t>
            </a:r>
          </a:p>
          <a:p>
            <a:pPr lvl="1"/>
            <a:r>
              <a:rPr lang="tr-TR" sz="2600" dirty="0" smtClean="0"/>
              <a:t>Kadının görevi iyi bir eş ve anne olmaktır. </a:t>
            </a:r>
          </a:p>
          <a:p>
            <a:pPr lvl="1"/>
            <a:r>
              <a:rPr lang="tr-TR" sz="2600" dirty="0" smtClean="0"/>
              <a:t>Kadının tahsili gereksizdir. </a:t>
            </a:r>
          </a:p>
          <a:p>
            <a:pPr lvl="1"/>
            <a:r>
              <a:rPr lang="tr-TR" sz="2600" dirty="0" smtClean="0"/>
              <a:t>Kadın tesettürüne fazlaca ihtimam göstermek durumundadır. </a:t>
            </a:r>
          </a:p>
          <a:p>
            <a:pPr lvl="1"/>
            <a:r>
              <a:rPr lang="tr-TR" sz="2600" dirty="0" smtClean="0"/>
              <a:t>Erkeklerle bir arada bulunmaları gerektiğinde mutlaka haremlik selamlık esastır. </a:t>
            </a:r>
          </a:p>
          <a:p>
            <a:pPr lvl="1"/>
            <a:r>
              <a:rPr lang="tr-TR" sz="2600" dirty="0" err="1" smtClean="0"/>
              <a:t>Selefiyye</a:t>
            </a:r>
            <a:r>
              <a:rPr lang="tr-TR" sz="2600" dirty="0" smtClean="0"/>
              <a:t> gelenekçiliği ve Medrese gelenekçiliğiyle mukayese edildiğinde Tarikat gelenekçiliği kadınlara yönelik daha toleranslıdır. Kadınların mürit olma imkanları bulunmaktadır. </a:t>
            </a:r>
          </a:p>
          <a:p>
            <a:endParaRPr lang="tr-TR" dirty="0" smtClean="0"/>
          </a:p>
          <a:p>
            <a:endParaRPr lang="tr-TR" dirty="0"/>
          </a:p>
        </p:txBody>
      </p:sp>
    </p:spTree>
    <p:extLst>
      <p:ext uri="{BB962C8B-B14F-4D97-AF65-F5344CB8AC3E}">
        <p14:creationId xmlns:p14="http://schemas.microsoft.com/office/powerpoint/2010/main" val="1847429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5897" y="600268"/>
            <a:ext cx="8855241" cy="1064903"/>
          </a:xfrm>
        </p:spPr>
        <p:txBody>
          <a:bodyPr>
            <a:normAutofit fontScale="90000"/>
          </a:bodyPr>
          <a:lstStyle/>
          <a:p>
            <a:r>
              <a:rPr lang="tr-TR" dirty="0" smtClean="0"/>
              <a:t>GELENEKÇİLİĞİN GENEL ÖZELLİKLERİ</a:t>
            </a:r>
            <a:endParaRPr lang="tr-TR" dirty="0"/>
          </a:p>
        </p:txBody>
      </p:sp>
      <p:sp>
        <p:nvSpPr>
          <p:cNvPr id="3" name="İçerik Yer Tutucusu 2"/>
          <p:cNvSpPr>
            <a:spLocks noGrp="1"/>
          </p:cNvSpPr>
          <p:nvPr>
            <p:ph idx="1"/>
          </p:nvPr>
        </p:nvSpPr>
        <p:spPr>
          <a:xfrm>
            <a:off x="1001027" y="1347535"/>
            <a:ext cx="9413508" cy="5274645"/>
          </a:xfrm>
        </p:spPr>
        <p:txBody>
          <a:bodyPr>
            <a:normAutofit lnSpcReduction="10000"/>
          </a:bodyPr>
          <a:lstStyle/>
          <a:p>
            <a:endParaRPr lang="tr-TR" sz="2800" dirty="0" smtClean="0"/>
          </a:p>
          <a:p>
            <a:r>
              <a:rPr lang="tr-TR" sz="2800" dirty="0" smtClean="0"/>
              <a:t>Gelenekçilerin gelenek algılarını şu hususlar üzerine bina ettikleri görülür:</a:t>
            </a:r>
          </a:p>
          <a:p>
            <a:pPr lvl="1"/>
            <a:r>
              <a:rPr lang="tr-TR" sz="2600" dirty="0" smtClean="0"/>
              <a:t>Gelenek kutsaldır; kadim ve daimidir.</a:t>
            </a:r>
          </a:p>
          <a:p>
            <a:pPr lvl="1"/>
            <a:r>
              <a:rPr lang="tr-TR" sz="2600" dirty="0" smtClean="0"/>
              <a:t>Gelenek, insana bir kök ve şuur kazandırır.</a:t>
            </a:r>
          </a:p>
          <a:p>
            <a:pPr lvl="1"/>
            <a:r>
              <a:rPr lang="tr-TR" sz="2600" dirty="0" smtClean="0"/>
              <a:t>Gelenekten kopmayı andıran her türlü yenilik ve modernleşme kuşkuyla karşılanmalıdır.</a:t>
            </a:r>
          </a:p>
          <a:p>
            <a:pPr lvl="1"/>
            <a:r>
              <a:rPr lang="tr-TR" sz="2600" dirty="0" smtClean="0"/>
              <a:t>Gelenek, özünü kaybetmemesi şartıyla içinde bulunduğu koşullara kendi adapte edebilme esnekliğine sahiptir.</a:t>
            </a:r>
          </a:p>
          <a:p>
            <a:pPr lvl="1"/>
            <a:r>
              <a:rPr lang="tr-TR" sz="2600" dirty="0" smtClean="0"/>
              <a:t>Gelenek, hızlı toplumsal değişimlerde bir fren işlevine sahiptir.</a:t>
            </a:r>
          </a:p>
          <a:p>
            <a:pPr lvl="1"/>
            <a:r>
              <a:rPr lang="tr-TR" sz="2600" dirty="0" smtClean="0"/>
              <a:t>Geleneğin korunması için sert ve tavizsiz bir çaba ortaya konulmalıdır.</a:t>
            </a:r>
          </a:p>
          <a:p>
            <a:endParaRPr lang="tr-TR" sz="2800" dirty="0"/>
          </a:p>
        </p:txBody>
      </p:sp>
    </p:spTree>
    <p:extLst>
      <p:ext uri="{BB962C8B-B14F-4D97-AF65-F5344CB8AC3E}">
        <p14:creationId xmlns:p14="http://schemas.microsoft.com/office/powerpoint/2010/main" val="15004451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2960" y="551046"/>
            <a:ext cx="9601200" cy="979371"/>
          </a:xfrm>
        </p:spPr>
        <p:txBody>
          <a:bodyPr/>
          <a:lstStyle/>
          <a:p>
            <a:r>
              <a:rPr lang="tr-TR" dirty="0" smtClean="0"/>
              <a:t>İSLAMİ GELENEKÇİLİK</a:t>
            </a:r>
            <a:endParaRPr lang="tr-TR" dirty="0"/>
          </a:p>
        </p:txBody>
      </p:sp>
      <p:sp>
        <p:nvSpPr>
          <p:cNvPr id="3" name="İçerik Yer Tutucusu 2"/>
          <p:cNvSpPr>
            <a:spLocks noGrp="1"/>
          </p:cNvSpPr>
          <p:nvPr>
            <p:ph idx="1"/>
          </p:nvPr>
        </p:nvSpPr>
        <p:spPr>
          <a:xfrm>
            <a:off x="924025" y="1597794"/>
            <a:ext cx="9914021" cy="5072513"/>
          </a:xfrm>
        </p:spPr>
        <p:txBody>
          <a:bodyPr>
            <a:normAutofit fontScale="85000" lnSpcReduction="10000"/>
          </a:bodyPr>
          <a:lstStyle/>
          <a:p>
            <a:pPr algn="just"/>
            <a:r>
              <a:rPr lang="tr-TR" sz="3600" dirty="0" smtClean="0"/>
              <a:t>İslami gelenekçilik kendi içinde üç ayrı zeminde ele alınabilir:</a:t>
            </a:r>
          </a:p>
          <a:p>
            <a:pPr lvl="1" algn="just"/>
            <a:r>
              <a:rPr lang="tr-TR" sz="3600" dirty="0" err="1"/>
              <a:t>Selefiyye</a:t>
            </a:r>
            <a:r>
              <a:rPr lang="tr-TR" sz="3600" dirty="0"/>
              <a:t> gelenekçiliği</a:t>
            </a:r>
          </a:p>
          <a:p>
            <a:pPr lvl="1" algn="just"/>
            <a:r>
              <a:rPr lang="tr-TR" sz="3600" dirty="0"/>
              <a:t>Medrese gelenekçiliği</a:t>
            </a:r>
          </a:p>
          <a:p>
            <a:pPr lvl="1" algn="just"/>
            <a:r>
              <a:rPr lang="tr-TR" sz="3600" dirty="0"/>
              <a:t>Tarikat </a:t>
            </a:r>
            <a:r>
              <a:rPr lang="tr-TR" sz="3600" dirty="0" smtClean="0"/>
              <a:t>gelenekçiliği</a:t>
            </a:r>
          </a:p>
          <a:p>
            <a:pPr algn="just"/>
            <a:r>
              <a:rPr lang="tr-TR" sz="3600" dirty="0" smtClean="0"/>
              <a:t>Bu üç farklı gelenekçi çizgi zaman zaman benzer özellikler sergilese de kökleri itibariyle farklılaşmışlar, zaman zaman da gerilim yaşamışlardır. </a:t>
            </a:r>
          </a:p>
          <a:p>
            <a:pPr algn="just"/>
            <a:r>
              <a:rPr lang="tr-TR" sz="3600" dirty="0" err="1" smtClean="0"/>
              <a:t>Selefiyye</a:t>
            </a:r>
            <a:r>
              <a:rPr lang="tr-TR" sz="3600" dirty="0" smtClean="0"/>
              <a:t> gelenekçiliğinin temelinde hadis, medrese gelenekçiliğinin temelinde fıkıh, tarikat gelenekçiliğinin temelinde de tasavvuf yer almaktadır.</a:t>
            </a:r>
          </a:p>
        </p:txBody>
      </p:sp>
    </p:spTree>
    <p:extLst>
      <p:ext uri="{BB962C8B-B14F-4D97-AF65-F5344CB8AC3E}">
        <p14:creationId xmlns:p14="http://schemas.microsoft.com/office/powerpoint/2010/main" val="10018650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3649" y="397043"/>
            <a:ext cx="8681987" cy="1485900"/>
          </a:xfrm>
        </p:spPr>
        <p:txBody>
          <a:bodyPr/>
          <a:lstStyle/>
          <a:p>
            <a:r>
              <a:rPr lang="tr-TR" dirty="0" smtClean="0"/>
              <a:t>İSLAMİ GELENEKÇİLİĞİN ORTAK ÖZELLİKLERİ </a:t>
            </a:r>
            <a:endParaRPr lang="tr-TR" dirty="0"/>
          </a:p>
        </p:txBody>
      </p:sp>
      <p:sp>
        <p:nvSpPr>
          <p:cNvPr id="3" name="İçerik Yer Tutucusu 2"/>
          <p:cNvSpPr>
            <a:spLocks noGrp="1"/>
          </p:cNvSpPr>
          <p:nvPr>
            <p:ph idx="1"/>
          </p:nvPr>
        </p:nvSpPr>
        <p:spPr>
          <a:xfrm>
            <a:off x="1438977" y="1882943"/>
            <a:ext cx="9601200" cy="4748864"/>
          </a:xfrm>
        </p:spPr>
        <p:txBody>
          <a:bodyPr>
            <a:normAutofit/>
          </a:bodyPr>
          <a:lstStyle/>
          <a:p>
            <a:endParaRPr lang="tr-TR" sz="3400" dirty="0" smtClean="0"/>
          </a:p>
          <a:p>
            <a:r>
              <a:rPr lang="tr-TR" sz="3400" dirty="0" smtClean="0"/>
              <a:t>Geleneğin koşulsuz kabulü ve muhafazası</a:t>
            </a:r>
          </a:p>
          <a:p>
            <a:r>
              <a:rPr lang="tr-TR" sz="3400" dirty="0" smtClean="0"/>
              <a:t>Liderlik özellikleri </a:t>
            </a:r>
          </a:p>
          <a:p>
            <a:r>
              <a:rPr lang="tr-TR" sz="3400" dirty="0" smtClean="0"/>
              <a:t>Silsilenin vazgeçilmezliği</a:t>
            </a:r>
          </a:p>
          <a:p>
            <a:r>
              <a:rPr lang="tr-TR" sz="3400" dirty="0" smtClean="0"/>
              <a:t>Mertebelerin önemi</a:t>
            </a:r>
          </a:p>
          <a:p>
            <a:r>
              <a:rPr lang="tr-TR" sz="3400" dirty="0" smtClean="0"/>
              <a:t>Metin merkezcilik</a:t>
            </a:r>
          </a:p>
          <a:p>
            <a:r>
              <a:rPr lang="tr-TR" sz="3400" dirty="0" smtClean="0"/>
              <a:t>Erkek egemen yapı</a:t>
            </a:r>
          </a:p>
          <a:p>
            <a:endParaRPr lang="tr-TR" sz="3200" dirty="0" smtClean="0"/>
          </a:p>
          <a:p>
            <a:endParaRPr lang="tr-TR" sz="3200" dirty="0"/>
          </a:p>
        </p:txBody>
      </p:sp>
    </p:spTree>
    <p:extLst>
      <p:ext uri="{BB962C8B-B14F-4D97-AF65-F5344CB8AC3E}">
        <p14:creationId xmlns:p14="http://schemas.microsoft.com/office/powerpoint/2010/main" val="37597135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962" y="560672"/>
            <a:ext cx="9601200" cy="1485900"/>
          </a:xfrm>
        </p:spPr>
        <p:txBody>
          <a:bodyPr/>
          <a:lstStyle/>
          <a:p>
            <a:r>
              <a:rPr lang="tr-TR" dirty="0" smtClean="0"/>
              <a:t>GELENEĞİN KOŞULSUZ KABULÜ VE MUHAFAZASI </a:t>
            </a:r>
            <a:endParaRPr lang="tr-TR" dirty="0"/>
          </a:p>
        </p:txBody>
      </p:sp>
      <p:sp>
        <p:nvSpPr>
          <p:cNvPr id="3" name="İçerik Yer Tutucusu 2"/>
          <p:cNvSpPr>
            <a:spLocks noGrp="1"/>
          </p:cNvSpPr>
          <p:nvPr>
            <p:ph idx="1"/>
          </p:nvPr>
        </p:nvSpPr>
        <p:spPr>
          <a:xfrm>
            <a:off x="1227221" y="2613259"/>
            <a:ext cx="9601200" cy="3581400"/>
          </a:xfrm>
        </p:spPr>
        <p:txBody>
          <a:bodyPr>
            <a:normAutofit/>
          </a:bodyPr>
          <a:lstStyle/>
          <a:p>
            <a:pPr algn="just"/>
            <a:r>
              <a:rPr lang="tr-TR" sz="3000" dirty="0" smtClean="0"/>
              <a:t>Gelenek tüm unsurlarıyla kabullenilmeli ve eleştiriye tabi tutulmamalıdır. </a:t>
            </a:r>
          </a:p>
          <a:p>
            <a:pPr algn="just"/>
            <a:r>
              <a:rPr lang="tr-TR" sz="3000" dirty="0" smtClean="0"/>
              <a:t>Gelenek muhafaza edilmeli ve tehdit eden unsurlara karşı durulmalıdır. </a:t>
            </a:r>
          </a:p>
          <a:p>
            <a:pPr algn="just"/>
            <a:r>
              <a:rPr lang="tr-TR" sz="3000" dirty="0" smtClean="0"/>
              <a:t>Gelenek ne pahasına olursa olsun yaşatılmalı, nesilden </a:t>
            </a:r>
            <a:r>
              <a:rPr lang="tr-TR" sz="3000" dirty="0" err="1" smtClean="0"/>
              <a:t>nesile</a:t>
            </a:r>
            <a:r>
              <a:rPr lang="tr-TR" sz="3000" dirty="0" smtClean="0"/>
              <a:t> aktarılmalıdır. </a:t>
            </a:r>
          </a:p>
          <a:p>
            <a:endParaRPr lang="tr-TR" sz="3000" dirty="0" smtClean="0"/>
          </a:p>
        </p:txBody>
      </p:sp>
    </p:spTree>
    <p:extLst>
      <p:ext uri="{BB962C8B-B14F-4D97-AF65-F5344CB8AC3E}">
        <p14:creationId xmlns:p14="http://schemas.microsoft.com/office/powerpoint/2010/main" val="21127331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4459" y="416293"/>
            <a:ext cx="9601200" cy="1485900"/>
          </a:xfrm>
        </p:spPr>
        <p:txBody>
          <a:bodyPr/>
          <a:lstStyle/>
          <a:p>
            <a:r>
              <a:rPr lang="tr-TR" dirty="0" smtClean="0"/>
              <a:t>LİDERLİK ÖZELLİKLERİ</a:t>
            </a:r>
            <a:endParaRPr lang="tr-TR" dirty="0"/>
          </a:p>
        </p:txBody>
      </p:sp>
      <p:sp>
        <p:nvSpPr>
          <p:cNvPr id="3" name="İçerik Yer Tutucusu 2"/>
          <p:cNvSpPr>
            <a:spLocks noGrp="1"/>
          </p:cNvSpPr>
          <p:nvPr>
            <p:ph idx="1"/>
          </p:nvPr>
        </p:nvSpPr>
        <p:spPr>
          <a:xfrm>
            <a:off x="1371600" y="1828799"/>
            <a:ext cx="8754177" cy="4870384"/>
          </a:xfrm>
        </p:spPr>
        <p:txBody>
          <a:bodyPr>
            <a:normAutofit/>
          </a:bodyPr>
          <a:lstStyle/>
          <a:p>
            <a:pPr algn="just"/>
            <a:r>
              <a:rPr lang="tr-TR" sz="3200" dirty="0" smtClean="0"/>
              <a:t>Gelenekçi yapılanmalarda liderler;</a:t>
            </a:r>
          </a:p>
          <a:p>
            <a:pPr lvl="1" algn="just"/>
            <a:r>
              <a:rPr lang="tr-TR" sz="3200" dirty="0"/>
              <a:t>g</a:t>
            </a:r>
            <a:r>
              <a:rPr lang="tr-TR" sz="3200" dirty="0" smtClean="0"/>
              <a:t>eleneksel dini eğitim almış kimselerdir.</a:t>
            </a:r>
          </a:p>
          <a:p>
            <a:pPr lvl="1" algn="just"/>
            <a:r>
              <a:rPr lang="tr-TR" sz="3200" dirty="0"/>
              <a:t>b</a:t>
            </a:r>
            <a:r>
              <a:rPr lang="tr-TR" sz="3200" dirty="0" smtClean="0"/>
              <a:t>irebir ders alma veya öğrencisi olma esastır. </a:t>
            </a:r>
          </a:p>
          <a:p>
            <a:pPr lvl="1" algn="just"/>
            <a:r>
              <a:rPr lang="tr-TR" sz="3200" dirty="0" smtClean="0"/>
              <a:t>şeyh</a:t>
            </a:r>
            <a:r>
              <a:rPr lang="tr-TR" sz="3200" dirty="0"/>
              <a:t>, </a:t>
            </a:r>
            <a:r>
              <a:rPr lang="tr-TR" sz="3200" dirty="0" err="1"/>
              <a:t>üstaz</a:t>
            </a:r>
            <a:r>
              <a:rPr lang="tr-TR" sz="3200" dirty="0"/>
              <a:t>, allame, </a:t>
            </a:r>
            <a:r>
              <a:rPr lang="tr-TR" sz="3200" dirty="0" err="1" smtClean="0"/>
              <a:t>mevlana</a:t>
            </a:r>
            <a:r>
              <a:rPr lang="tr-TR" sz="3200" dirty="0"/>
              <a:t>, hüccet, molla gibi kavramlarla ifade edilirler.</a:t>
            </a:r>
          </a:p>
          <a:p>
            <a:pPr lvl="1" algn="just"/>
            <a:r>
              <a:rPr lang="tr-TR" sz="3200" dirty="0"/>
              <a:t>ç</a:t>
            </a:r>
            <a:r>
              <a:rPr lang="tr-TR" sz="3200" dirty="0" smtClean="0"/>
              <a:t>oğunlukla </a:t>
            </a:r>
            <a:r>
              <a:rPr lang="tr-TR" sz="3200" dirty="0"/>
              <a:t>geleneksel ve hiyerarşik durumu gösterir kıyafetler giyerler</a:t>
            </a:r>
            <a:r>
              <a:rPr lang="tr-TR" sz="3200" dirty="0" smtClean="0"/>
              <a:t>.</a:t>
            </a:r>
          </a:p>
          <a:p>
            <a:pPr lvl="1" algn="just"/>
            <a:r>
              <a:rPr lang="tr-TR" sz="3200" dirty="0"/>
              <a:t>s</a:t>
            </a:r>
            <a:r>
              <a:rPr lang="tr-TR" sz="3200" dirty="0" smtClean="0"/>
              <a:t>arık ve cübbe olmazsa olmazdır. </a:t>
            </a:r>
            <a:endParaRPr lang="tr-TR" sz="3200" dirty="0"/>
          </a:p>
          <a:p>
            <a:endParaRPr lang="tr-TR" dirty="0"/>
          </a:p>
        </p:txBody>
      </p:sp>
    </p:spTree>
    <p:extLst>
      <p:ext uri="{BB962C8B-B14F-4D97-AF65-F5344CB8AC3E}">
        <p14:creationId xmlns:p14="http://schemas.microsoft.com/office/powerpoint/2010/main" val="978838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2210" y="339291"/>
            <a:ext cx="9601200" cy="1085248"/>
          </a:xfrm>
        </p:spPr>
        <p:txBody>
          <a:bodyPr/>
          <a:lstStyle/>
          <a:p>
            <a:r>
              <a:rPr lang="tr-TR" dirty="0" smtClean="0"/>
              <a:t>SİLSİLENİN VAZGEÇİLMEZLİĞİ</a:t>
            </a:r>
            <a:endParaRPr lang="tr-TR" dirty="0"/>
          </a:p>
        </p:txBody>
      </p:sp>
      <p:sp>
        <p:nvSpPr>
          <p:cNvPr id="3" name="İçerik Yer Tutucusu 2"/>
          <p:cNvSpPr>
            <a:spLocks noGrp="1"/>
          </p:cNvSpPr>
          <p:nvPr>
            <p:ph idx="1"/>
          </p:nvPr>
        </p:nvSpPr>
        <p:spPr>
          <a:xfrm>
            <a:off x="1371600" y="1771048"/>
            <a:ext cx="9216189" cy="4870384"/>
          </a:xfrm>
        </p:spPr>
        <p:txBody>
          <a:bodyPr>
            <a:normAutofit/>
          </a:bodyPr>
          <a:lstStyle/>
          <a:p>
            <a:pPr algn="just"/>
            <a:r>
              <a:rPr lang="tr-TR" sz="2800" dirty="0" smtClean="0"/>
              <a:t>Gelenekçi yapılanmalarda silsile, bugünü geçmişe bağlayan önemli bir özelliktir. Hepsinde de silsile söz konusudur; ancak bunun mahiyeti farklılık gösterir:</a:t>
            </a:r>
          </a:p>
          <a:p>
            <a:pPr lvl="1" algn="just"/>
            <a:r>
              <a:rPr lang="tr-TR" sz="2800" dirty="0" err="1" smtClean="0"/>
              <a:t>Selefiyye</a:t>
            </a:r>
            <a:r>
              <a:rPr lang="tr-TR" sz="2800" dirty="0" smtClean="0"/>
              <a:t> gelenekçiliğinde silsile rivayet senetleri üzerinden kurulur. </a:t>
            </a:r>
          </a:p>
          <a:p>
            <a:pPr lvl="1" algn="just"/>
            <a:r>
              <a:rPr lang="tr-TR" sz="2800" dirty="0" smtClean="0"/>
              <a:t>Medrese gelenekçiliğinde silsile, ilim icazetleri ile gerçekleştirilir</a:t>
            </a:r>
          </a:p>
          <a:p>
            <a:pPr lvl="1" algn="just"/>
            <a:r>
              <a:rPr lang="tr-TR" sz="2800" dirty="0" smtClean="0"/>
              <a:t>Tarikat gelenekçiliğinde ise silsile mensubu bulunan tarikatın şeyhi ve ondan önceki isimleri alan bir aktarım silsilesi üzerinden gerçekleştirilir. </a:t>
            </a:r>
            <a:endParaRPr lang="tr-TR" sz="2800" dirty="0"/>
          </a:p>
        </p:txBody>
      </p:sp>
    </p:spTree>
    <p:extLst>
      <p:ext uri="{BB962C8B-B14F-4D97-AF65-F5344CB8AC3E}">
        <p14:creationId xmlns:p14="http://schemas.microsoft.com/office/powerpoint/2010/main" val="2941377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6649" y="560672"/>
            <a:ext cx="9601200" cy="709863"/>
          </a:xfrm>
        </p:spPr>
        <p:txBody>
          <a:bodyPr/>
          <a:lstStyle/>
          <a:p>
            <a:r>
              <a:rPr lang="tr-TR" dirty="0" smtClean="0"/>
              <a:t>MERTEBELERİN ÖNEMİ</a:t>
            </a:r>
            <a:endParaRPr lang="tr-TR" dirty="0"/>
          </a:p>
        </p:txBody>
      </p:sp>
      <p:sp>
        <p:nvSpPr>
          <p:cNvPr id="3" name="İçerik Yer Tutucusu 2"/>
          <p:cNvSpPr>
            <a:spLocks noGrp="1"/>
          </p:cNvSpPr>
          <p:nvPr>
            <p:ph idx="1"/>
          </p:nvPr>
        </p:nvSpPr>
        <p:spPr>
          <a:xfrm>
            <a:off x="856649" y="1799925"/>
            <a:ext cx="9981397" cy="4697128"/>
          </a:xfrm>
        </p:spPr>
        <p:txBody>
          <a:bodyPr>
            <a:normAutofit lnSpcReduction="10000"/>
          </a:bodyPr>
          <a:lstStyle/>
          <a:p>
            <a:pPr algn="just"/>
            <a:r>
              <a:rPr lang="tr-TR" sz="2400" dirty="0" smtClean="0"/>
              <a:t>Bir toplumsal oluşumda doğal olarak karşılaşılan hiyerarşik yapılanma, gelenekçi yapılarda kendisini mertebe olarak açığa vurur. Bağlıların mertebeler üzerine inşa edilmiş düzene saygı göstermeleri beklenir.</a:t>
            </a:r>
          </a:p>
          <a:p>
            <a:pPr lvl="1" algn="just"/>
            <a:r>
              <a:rPr lang="tr-TR" sz="2400" dirty="0" err="1" smtClean="0"/>
              <a:t>Selefiyye</a:t>
            </a:r>
            <a:r>
              <a:rPr lang="tr-TR" sz="2400" dirty="0" smtClean="0"/>
              <a:t> gelenekçiliği, mertebeyi Hz. Muhammed’in bir hadisine atfen Sahabe, Tabiin, </a:t>
            </a:r>
            <a:r>
              <a:rPr lang="tr-TR" sz="2400" dirty="0" err="1" smtClean="0"/>
              <a:t>Tebe</a:t>
            </a:r>
            <a:r>
              <a:rPr lang="tr-TR" sz="2400" dirty="0" smtClean="0"/>
              <a:t>-i tabiin vd. şeklinde kurar. </a:t>
            </a:r>
          </a:p>
          <a:p>
            <a:pPr lvl="1" algn="just"/>
            <a:r>
              <a:rPr lang="tr-TR" sz="2400" dirty="0" smtClean="0"/>
              <a:t>Medrese gelenekçiliği, mezhebin ilk kurucu imamları ve ondan sonraki takipçileri üzerine kurar. Buna göre mutlak müçtehit, mezhepte müçtehit, meselede müçtehit, </a:t>
            </a:r>
            <a:r>
              <a:rPr lang="tr-TR" sz="2400" dirty="0" err="1" smtClean="0"/>
              <a:t>muharric</a:t>
            </a:r>
            <a:r>
              <a:rPr lang="tr-TR" sz="2400" dirty="0" smtClean="0"/>
              <a:t>, </a:t>
            </a:r>
            <a:r>
              <a:rPr lang="tr-TR" sz="2400" dirty="0" err="1" smtClean="0"/>
              <a:t>müreccih</a:t>
            </a:r>
            <a:r>
              <a:rPr lang="tr-TR" sz="2400" dirty="0" smtClean="0"/>
              <a:t>, mümeyyiz gibi mertebeler söz konusudur. Mevcut durumda, mertebeyi tanımlamak için dersiam, </a:t>
            </a:r>
            <a:r>
              <a:rPr lang="tr-TR" sz="2400" dirty="0" err="1" smtClean="0"/>
              <a:t>muid</a:t>
            </a:r>
            <a:r>
              <a:rPr lang="tr-TR" sz="2400" dirty="0" smtClean="0"/>
              <a:t> ve </a:t>
            </a:r>
            <a:r>
              <a:rPr lang="tr-TR" sz="2400" dirty="0" err="1" smtClean="0"/>
              <a:t>müfid</a:t>
            </a:r>
            <a:r>
              <a:rPr lang="tr-TR" sz="2400" dirty="0" smtClean="0"/>
              <a:t> gibi kavramlar kullanılır.</a:t>
            </a:r>
          </a:p>
          <a:p>
            <a:pPr lvl="1" algn="just"/>
            <a:r>
              <a:rPr lang="tr-TR" sz="2400" dirty="0" smtClean="0"/>
              <a:t>Tarikat gelenekçiliğinde şeyh-</a:t>
            </a:r>
            <a:r>
              <a:rPr lang="tr-TR" sz="2400" dirty="0" err="1" smtClean="0"/>
              <a:t>mürid</a:t>
            </a:r>
            <a:r>
              <a:rPr lang="tr-TR" sz="2400" dirty="0"/>
              <a:t> </a:t>
            </a:r>
            <a:r>
              <a:rPr lang="tr-TR" sz="2400" dirty="0" smtClean="0"/>
              <a:t>ilişkisi belirgindir. Bununla birlikte üçler, yediler, kırklar gibi görünmeyen mertebeler ile </a:t>
            </a:r>
            <a:r>
              <a:rPr lang="tr-TR" sz="2400" dirty="0" err="1" smtClean="0"/>
              <a:t>gavs</a:t>
            </a:r>
            <a:r>
              <a:rPr lang="tr-TR" sz="2400" dirty="0" smtClean="0"/>
              <a:t>, kutup, abdal, </a:t>
            </a:r>
            <a:r>
              <a:rPr lang="tr-TR" sz="2400" dirty="0" err="1" smtClean="0"/>
              <a:t>evtad</a:t>
            </a:r>
            <a:r>
              <a:rPr lang="tr-TR" sz="2400" dirty="0" smtClean="0"/>
              <a:t>, </a:t>
            </a:r>
            <a:r>
              <a:rPr lang="tr-TR" sz="2400" dirty="0" err="1" smtClean="0"/>
              <a:t>nüceba</a:t>
            </a:r>
            <a:r>
              <a:rPr lang="tr-TR" sz="2400" dirty="0" smtClean="0"/>
              <a:t> gibi görülen mertebeler söz konusudur. </a:t>
            </a:r>
          </a:p>
          <a:p>
            <a:endParaRPr lang="tr-TR" dirty="0"/>
          </a:p>
        </p:txBody>
      </p:sp>
    </p:spTree>
    <p:extLst>
      <p:ext uri="{BB962C8B-B14F-4D97-AF65-F5344CB8AC3E}">
        <p14:creationId xmlns:p14="http://schemas.microsoft.com/office/powerpoint/2010/main" val="28772205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0020" y="204537"/>
            <a:ext cx="8133347" cy="738739"/>
          </a:xfrm>
        </p:spPr>
        <p:txBody>
          <a:bodyPr/>
          <a:lstStyle/>
          <a:p>
            <a:r>
              <a:rPr lang="tr-TR" dirty="0" smtClean="0"/>
              <a:t>METİN MERKEZCİLİK</a:t>
            </a:r>
            <a:endParaRPr lang="tr-TR" dirty="0"/>
          </a:p>
        </p:txBody>
      </p:sp>
      <p:sp>
        <p:nvSpPr>
          <p:cNvPr id="3" name="İçerik Yer Tutucusu 2"/>
          <p:cNvSpPr>
            <a:spLocks noGrp="1"/>
          </p:cNvSpPr>
          <p:nvPr>
            <p:ph idx="1"/>
          </p:nvPr>
        </p:nvSpPr>
        <p:spPr>
          <a:xfrm>
            <a:off x="875899" y="1299411"/>
            <a:ext cx="9808142" cy="5486400"/>
          </a:xfrm>
        </p:spPr>
        <p:txBody>
          <a:bodyPr>
            <a:normAutofit/>
          </a:bodyPr>
          <a:lstStyle/>
          <a:p>
            <a:pPr algn="just"/>
            <a:r>
              <a:rPr lang="tr-TR" sz="2200" dirty="0" smtClean="0"/>
              <a:t>Gelenekçi yapılarda gerek dini gerekse dünyevi meselelerde nakle dayalı verili bilgiler esas alınır. Bu bilgilerin yer aldığı eserler temel kaynak kabul edilir. Ama bu verili bilginin mahiyeti, gelenekçi yapılarda farklılık arz eder. </a:t>
            </a:r>
          </a:p>
          <a:p>
            <a:pPr lvl="1" algn="just"/>
            <a:r>
              <a:rPr lang="tr-TR" sz="2200" dirty="0" err="1" smtClean="0"/>
              <a:t>Selefiyye</a:t>
            </a:r>
            <a:r>
              <a:rPr lang="tr-TR" sz="2200" dirty="0" smtClean="0"/>
              <a:t> gelenekçiliğinde hadis mecmuaları ve şerhleri esastır. Aklı esas alan kelam ve felsefeye karşı çıkılır. Fıkıh ve tasavvuf kaynaklarına da selef-i </a:t>
            </a:r>
            <a:r>
              <a:rPr lang="tr-TR" sz="2200" dirty="0" err="1" smtClean="0"/>
              <a:t>salihinden</a:t>
            </a:r>
            <a:r>
              <a:rPr lang="tr-TR" sz="2200" dirty="0" smtClean="0"/>
              <a:t> sonra ortaya çıktığı için itibar edilmez. Zira ilk içtihada, diğeri de keşfe dayanmaktadır. </a:t>
            </a:r>
          </a:p>
          <a:p>
            <a:pPr lvl="1" algn="just"/>
            <a:r>
              <a:rPr lang="tr-TR" sz="2200" dirty="0" smtClean="0"/>
              <a:t>Medrese gelenekçiliğinde fıkıh eserleri esastır. Mensubu bulunulan mezhebin temel eserleri öne çıkarılır. Karşılaşılan problemlere hacimli fetva kitaplarından çözümler aranır. </a:t>
            </a:r>
            <a:r>
              <a:rPr lang="tr-TR" sz="2200" dirty="0" err="1" smtClean="0"/>
              <a:t>Selefiyye</a:t>
            </a:r>
            <a:r>
              <a:rPr lang="tr-TR" sz="2200" dirty="0" smtClean="0"/>
              <a:t> gelenekçiliğinin esas aldığı kaynaklara, mezhep büyüklerinin tercihleri çerçevesinde anlam atfedilir. </a:t>
            </a:r>
          </a:p>
          <a:p>
            <a:pPr lvl="1" algn="just"/>
            <a:r>
              <a:rPr lang="tr-TR" sz="2200" dirty="0" smtClean="0"/>
              <a:t>Tarikat gelenekçiliğinde de temel tasavvuf klasikleri esastır. Bu çerçevede </a:t>
            </a:r>
            <a:r>
              <a:rPr lang="tr-TR" sz="2200" dirty="0" err="1" smtClean="0"/>
              <a:t>tabakat</a:t>
            </a:r>
            <a:r>
              <a:rPr lang="tr-TR" sz="2200" dirty="0" smtClean="0"/>
              <a:t>, </a:t>
            </a:r>
            <a:r>
              <a:rPr lang="tr-TR" sz="2200" dirty="0" err="1" smtClean="0"/>
              <a:t>menakıb</a:t>
            </a:r>
            <a:r>
              <a:rPr lang="tr-TR" sz="2200" dirty="0" smtClean="0"/>
              <a:t>, hilye, </a:t>
            </a:r>
            <a:r>
              <a:rPr lang="tr-TR" sz="2200" dirty="0" err="1" smtClean="0"/>
              <a:t>tezikre</a:t>
            </a:r>
            <a:r>
              <a:rPr lang="tr-TR" sz="2200" dirty="0" smtClean="0"/>
              <a:t>, </a:t>
            </a:r>
            <a:r>
              <a:rPr lang="tr-TR" sz="2200" dirty="0" err="1" smtClean="0"/>
              <a:t>mektubat</a:t>
            </a:r>
            <a:r>
              <a:rPr lang="tr-TR" sz="2200" dirty="0" smtClean="0"/>
              <a:t>, </a:t>
            </a:r>
            <a:r>
              <a:rPr lang="tr-TR" sz="2200" dirty="0" err="1" smtClean="0"/>
              <a:t>resail</a:t>
            </a:r>
            <a:r>
              <a:rPr lang="tr-TR" sz="2200" dirty="0" smtClean="0"/>
              <a:t>, </a:t>
            </a:r>
            <a:r>
              <a:rPr lang="tr-TR" sz="2200" dirty="0" err="1" smtClean="0"/>
              <a:t>letaif</a:t>
            </a:r>
            <a:r>
              <a:rPr lang="tr-TR" sz="2200" dirty="0" smtClean="0"/>
              <a:t>, </a:t>
            </a:r>
            <a:r>
              <a:rPr lang="tr-TR" sz="2200" dirty="0" err="1" smtClean="0"/>
              <a:t>makamat</a:t>
            </a:r>
            <a:r>
              <a:rPr lang="tr-TR" sz="2200" dirty="0" smtClean="0"/>
              <a:t>, fütuhat, </a:t>
            </a:r>
            <a:r>
              <a:rPr lang="tr-TR" sz="2200" dirty="0" err="1" smtClean="0"/>
              <a:t>füyuzat</a:t>
            </a:r>
            <a:r>
              <a:rPr lang="tr-TR" sz="2200" dirty="0" smtClean="0"/>
              <a:t>, </a:t>
            </a:r>
            <a:r>
              <a:rPr lang="tr-TR" sz="2200" dirty="0" err="1" smtClean="0"/>
              <a:t>erkanname</a:t>
            </a:r>
            <a:r>
              <a:rPr lang="tr-TR" sz="2200" dirty="0" smtClean="0"/>
              <a:t> ve </a:t>
            </a:r>
            <a:r>
              <a:rPr lang="tr-TR" sz="2200" dirty="0" err="1" smtClean="0"/>
              <a:t>tarikatname</a:t>
            </a:r>
            <a:r>
              <a:rPr lang="tr-TR" sz="2200" dirty="0" smtClean="0"/>
              <a:t> gibi adlar altındaki kaynaklar kullanılır. Bunlar aklın ötesinde bir anlama sahiptir ve hakikate </a:t>
            </a:r>
            <a:r>
              <a:rPr lang="tr-TR" sz="2200" dirty="0" err="1" smtClean="0"/>
              <a:t>keşf</a:t>
            </a:r>
            <a:r>
              <a:rPr lang="tr-TR" sz="2200" dirty="0"/>
              <a:t> </a:t>
            </a:r>
            <a:r>
              <a:rPr lang="tr-TR" sz="2200" dirty="0" smtClean="0"/>
              <a:t>ve ilhamla ulaşılır. </a:t>
            </a:r>
            <a:endParaRPr lang="tr-TR" sz="2200" dirty="0"/>
          </a:p>
        </p:txBody>
      </p:sp>
    </p:spTree>
    <p:extLst>
      <p:ext uri="{BB962C8B-B14F-4D97-AF65-F5344CB8AC3E}">
        <p14:creationId xmlns:p14="http://schemas.microsoft.com/office/powerpoint/2010/main" val="1162497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TM10001105[[fn=kırpılmış]]</Template>
  <TotalTime>88</TotalTime>
  <Words>671</Words>
  <Application>Microsoft Office PowerPoint</Application>
  <PresentationFormat>Geniş ekran</PresentationFormat>
  <Paragraphs>58</Paragraphs>
  <Slides>10</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10</vt:i4>
      </vt:variant>
    </vt:vector>
  </HeadingPairs>
  <TitlesOfParts>
    <vt:vector size="12" baseType="lpstr">
      <vt:lpstr>Franklin Gothic Book</vt:lpstr>
      <vt:lpstr>Crop</vt:lpstr>
      <vt:lpstr>İSLAMİ GELENEKÇİLİK</vt:lpstr>
      <vt:lpstr>GELENEKÇİLİĞİN GENEL ÖZELLİKLERİ</vt:lpstr>
      <vt:lpstr>İSLAMİ GELENEKÇİLİK</vt:lpstr>
      <vt:lpstr>İSLAMİ GELENEKÇİLİĞİN ORTAK ÖZELLİKLERİ </vt:lpstr>
      <vt:lpstr>GELENEĞİN KOŞULSUZ KABULÜ VE MUHAFAZASI </vt:lpstr>
      <vt:lpstr>LİDERLİK ÖZELLİKLERİ</vt:lpstr>
      <vt:lpstr>SİLSİLENİN VAZGEÇİLMEZLİĞİ</vt:lpstr>
      <vt:lpstr>MERTEBELERİN ÖNEMİ</vt:lpstr>
      <vt:lpstr>METİN MERKEZCİLİK</vt:lpstr>
      <vt:lpstr>ERKEK EGEMEN YAPI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İSLAMİ GELENEKÇİLİK</dc:title>
  <dc:creator>trmt</dc:creator>
  <cp:lastModifiedBy>trmt</cp:lastModifiedBy>
  <cp:revision>8</cp:revision>
  <dcterms:created xsi:type="dcterms:W3CDTF">2019-03-19T19:31:14Z</dcterms:created>
  <dcterms:modified xsi:type="dcterms:W3CDTF">2019-03-19T20:59:15Z</dcterms:modified>
</cp:coreProperties>
</file>