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6" r:id="rId5"/>
    <p:sldId id="257" r:id="rId6"/>
    <p:sldId id="258" r:id="rId7"/>
    <p:sldId id="259" r:id="rId8"/>
    <p:sldId id="260" r:id="rId9"/>
    <p:sldId id="261" r:id="rId10"/>
    <p:sldId id="262" r:id="rId11"/>
    <p:sldId id="263"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Sosyal hizmetin beceri temeli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1620416"/>
          </a:xfrm>
        </p:spPr>
        <p:txBody>
          <a:bodyPr>
            <a:normAutofit/>
          </a:bodyPr>
          <a:lstStyle/>
          <a:p>
            <a:pPr algn="ctr"/>
            <a:r>
              <a:rPr lang="tr-TR" dirty="0"/>
              <a:t>Sosyal hizmet uzmanının sahip olması gereken bilişsel beceriler aşağıda yer almaktadır</a:t>
            </a:r>
            <a:r>
              <a:rPr lang="tr-TR" dirty="0" smtClean="0"/>
              <a:t>:</a:t>
            </a:r>
            <a:endParaRPr lang="tr-TR" dirty="0"/>
          </a:p>
        </p:txBody>
      </p:sp>
      <p:sp>
        <p:nvSpPr>
          <p:cNvPr id="3" name="2 İçerik Yer Tutucusu"/>
          <p:cNvSpPr>
            <a:spLocks noGrp="1"/>
          </p:cNvSpPr>
          <p:nvPr>
            <p:ph sz="quarter" idx="1"/>
          </p:nvPr>
        </p:nvSpPr>
        <p:spPr>
          <a:xfrm>
            <a:off x="457200" y="2060848"/>
            <a:ext cx="8229600" cy="4096112"/>
          </a:xfrm>
        </p:spPr>
        <p:txBody>
          <a:bodyPr>
            <a:normAutofit/>
          </a:bodyPr>
          <a:lstStyle/>
          <a:p>
            <a:pPr lvl="0"/>
            <a:r>
              <a:rPr lang="tr-TR" i="1" dirty="0" smtClean="0"/>
              <a:t>Bir </a:t>
            </a:r>
            <a:r>
              <a:rPr lang="tr-TR" i="1" dirty="0"/>
              <a:t>bireyi/problemi/durumu (sosyal durumu) toplumdaki ortak özellikler açısından incelemek</a:t>
            </a:r>
            <a:r>
              <a:rPr lang="tr-TR" dirty="0"/>
              <a:t>. </a:t>
            </a:r>
            <a:endParaRPr lang="tr-TR" dirty="0" smtClean="0"/>
          </a:p>
          <a:p>
            <a:pPr lvl="0"/>
            <a:r>
              <a:rPr lang="tr-TR" i="1" dirty="0" smtClean="0"/>
              <a:t>İlişkinin </a:t>
            </a:r>
            <a:r>
              <a:rPr lang="tr-TR" i="1" dirty="0"/>
              <a:t>sözel ve sözel olmayan içeriğini yorumlayabilmek</a:t>
            </a:r>
            <a:r>
              <a:rPr lang="tr-TR" dirty="0"/>
              <a:t>. </a:t>
            </a:r>
            <a:endParaRPr lang="tr-TR" dirty="0" smtClean="0"/>
          </a:p>
          <a:p>
            <a:pPr lvl="0"/>
            <a:r>
              <a:rPr lang="tr-TR" dirty="0"/>
              <a:t> </a:t>
            </a:r>
            <a:r>
              <a:rPr lang="tr-TR" i="1" dirty="0"/>
              <a:t>İyi olmayı engelleyen bireysel ve sosyal engelleri belirlemek</a:t>
            </a:r>
            <a:r>
              <a:rPr lang="tr-TR" dirty="0"/>
              <a:t>. </a:t>
            </a:r>
            <a:endParaRPr lang="tr-TR" dirty="0" smtClean="0"/>
          </a:p>
          <a:p>
            <a:pPr lvl="0"/>
            <a:r>
              <a:rPr lang="tr-TR" i="1" dirty="0"/>
              <a:t>Problemi bölümlere ayırmak</a:t>
            </a:r>
            <a:r>
              <a:rPr lang="tr-TR" dirty="0"/>
              <a:t>. </a:t>
            </a:r>
            <a:endParaRPr lang="tr-TR" dirty="0" smtClean="0"/>
          </a:p>
          <a:p>
            <a:pPr lvl="0"/>
            <a:r>
              <a:rPr lang="tr-TR" i="1" dirty="0"/>
              <a:t>Müracaatçının asıl endişelerini açık ifadelerle açıklamak</a:t>
            </a:r>
            <a:r>
              <a:rPr lang="tr-TR"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r>
              <a:rPr lang="tr-TR" dirty="0" smtClean="0"/>
              <a:t>.</a:t>
            </a:r>
            <a:endParaRPr lang="tr-TR" dirty="0"/>
          </a:p>
        </p:txBody>
      </p:sp>
    </p:spTree>
    <p:extLst>
      <p:ext uri="{BB962C8B-B14F-4D97-AF65-F5344CB8AC3E}">
        <p14:creationId xmlns:p14="http://schemas.microsoft.com/office/powerpoint/2010/main" val="1717354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hizmetin bilgi, beceri ve değer üçlüsünün ikinci unsuru beceri temeli ile ilgilidir. Sosyal hizmet uzmanlarının içinde bulunulan duruma en uygun yanıtı verebilmeleri, uyguladıkları disiplin ve mesleğin en önemli parçalarından birisidir. Sosyal hizmetin bilgi temeli karşılaştığımız durumlar hakkında bir dizi </a:t>
            </a:r>
            <a:r>
              <a:rPr lang="tr-TR" dirty="0" err="1"/>
              <a:t>içgörü</a:t>
            </a:r>
            <a:r>
              <a:rPr lang="tr-TR" dirty="0"/>
              <a:t> ve ipucu sağlamakla birlikte, bilgi temeli etkili uygulama için gerekli becerileri geliştirmemizi sağlamamaktadır.</a:t>
            </a:r>
          </a:p>
        </p:txBody>
      </p:sp>
    </p:spTree>
    <p:extLst>
      <p:ext uri="{BB962C8B-B14F-4D97-AF65-F5344CB8AC3E}">
        <p14:creationId xmlns:p14="http://schemas.microsoft.com/office/powerpoint/2010/main" val="2808428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Bu nedenle sosyal hizmetin bilgi temeli, beceri temeli ile tamamlanmak zorundadır. Keşfetmemiz gereken alanın karmaşık, çok boyutlu ve sürekli değişim halinde olduğunu aklımızda tutmamız gerekir. Bu bölümde kaliteli sosyal hizmet uygulaması için gerekli beceriler ve beceri geliştirme ile ilgili süreçlerin neler olduğuna ilişkin bilgiler verilmiştir. </a:t>
            </a:r>
          </a:p>
        </p:txBody>
      </p:sp>
    </p:spTree>
    <p:extLst>
      <p:ext uri="{BB962C8B-B14F-4D97-AF65-F5344CB8AC3E}">
        <p14:creationId xmlns:p14="http://schemas.microsoft.com/office/powerpoint/2010/main" val="379935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Beceri, belirli bir zaman diliminde belirli bir aktiviteyi etkili ve sürekli olarak yapabilme yetisidir. Beceriler, fark etmemize olanak sağlar, bir dizi şey genellikle “nitelikler” olarak kabul edilen veya kişiliğimizin göreceli olarak kalıcı parçalarıdır ve beceriler zamanla öğrenilebilir (</a:t>
            </a:r>
            <a:r>
              <a:rPr lang="tr-TR" dirty="0" err="1"/>
              <a:t>Thomson</a:t>
            </a:r>
            <a:r>
              <a:rPr lang="tr-TR" dirty="0"/>
              <a:t> 2005). </a:t>
            </a:r>
          </a:p>
        </p:txBody>
      </p:sp>
    </p:spTree>
    <p:extLst>
      <p:ext uri="{BB962C8B-B14F-4D97-AF65-F5344CB8AC3E}">
        <p14:creationId xmlns:p14="http://schemas.microsoft.com/office/powerpoint/2010/main" val="203430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pPr algn="just"/>
            <a:r>
              <a:rPr lang="tr-TR" dirty="0" err="1"/>
              <a:t>Bowers</a:t>
            </a:r>
            <a:r>
              <a:rPr lang="tr-TR" dirty="0"/>
              <a:t> (</a:t>
            </a:r>
            <a:r>
              <a:rPr lang="tr-TR" dirty="0" smtClean="0"/>
              <a:t>1949)’e göre bireylerle </a:t>
            </a:r>
            <a:r>
              <a:rPr lang="tr-TR" dirty="0"/>
              <a:t>sosyal hizmet; insan ilişkileri bilimleri bilgisi ve insan ilişkileri becerilerini bireyin kapasitesini kullanması için; toplumdaki kaynakların müracaatçı ve çevresi arasındaki en iyi uyumun sağlanması için çalışan bir sanattır.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İlişki </a:t>
            </a:r>
            <a:r>
              <a:rPr lang="tr-TR" dirty="0"/>
              <a:t>Kurma </a:t>
            </a:r>
            <a:r>
              <a:rPr lang="tr-TR" dirty="0" smtClean="0"/>
              <a:t>Becerileri</a:t>
            </a:r>
            <a:endParaRPr lang="tr-TR" dirty="0"/>
          </a:p>
        </p:txBody>
      </p:sp>
      <p:sp>
        <p:nvSpPr>
          <p:cNvPr id="3" name="2 İçerik Yer Tutucusu"/>
          <p:cNvSpPr>
            <a:spLocks noGrp="1"/>
          </p:cNvSpPr>
          <p:nvPr>
            <p:ph sz="quarter" idx="1"/>
          </p:nvPr>
        </p:nvSpPr>
        <p:spPr/>
        <p:txBody>
          <a:bodyPr/>
          <a:lstStyle/>
          <a:p>
            <a:endParaRPr lang="tr-TR" dirty="0" smtClean="0"/>
          </a:p>
          <a:p>
            <a:endParaRPr lang="tr-TR" dirty="0"/>
          </a:p>
          <a:p>
            <a:pPr marL="0" indent="0" algn="ctr">
              <a:buNone/>
            </a:pPr>
            <a:r>
              <a:rPr lang="tr-TR" dirty="0" smtClean="0"/>
              <a:t>Sosyal </a:t>
            </a:r>
            <a:r>
              <a:rPr lang="tr-TR" dirty="0"/>
              <a:t>hizmet uzmanlarının müracaatçılara etkili sosyal hizmet müdahalesi yapabilmesi için ilişki kurma becerilerini bilmesi gereklidir</a:t>
            </a:r>
            <a:r>
              <a:rPr lang="tr-TR"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lvl="0" algn="just"/>
            <a:r>
              <a:rPr lang="tr-TR" dirty="0"/>
              <a:t>Empati- ‘başkalarının ayakkabılarında yürüyebilme’ becerisi, kişinin durumunu anlamak ve uygun bir yolla cevaplamak.</a:t>
            </a:r>
          </a:p>
          <a:p>
            <a:pPr lvl="0" algn="just"/>
            <a:r>
              <a:rPr lang="tr-TR" dirty="0"/>
              <a:t>Saygı- bireyin biricikliğine inanıp inançlarını uyumlayabilme becerisine ve bireyin problemlerle başa çıkabilecek potansiyeli olduğuna inanmak</a:t>
            </a:r>
          </a:p>
          <a:p>
            <a:pPr lvl="0" algn="just"/>
            <a:r>
              <a:rPr lang="tr-TR" dirty="0"/>
              <a:t>Sıcaklık- diğer bireyin insani yönlerine kibarca, yargılamadan cevap vermek</a:t>
            </a:r>
          </a:p>
          <a:p>
            <a:pPr lvl="0" algn="just"/>
            <a:r>
              <a:rPr lang="tr-TR" dirty="0"/>
              <a:t>Somutluk- duygular, deneyimler ve davranışları doğru şekilde </a:t>
            </a:r>
            <a:r>
              <a:rPr lang="tr-TR" dirty="0" smtClean="0"/>
              <a:t>etiketlemek</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lvl="0" algn="just"/>
            <a:r>
              <a:rPr lang="tr-TR" dirty="0"/>
              <a:t>İçtenlik- başkalarıyla dürüstçe ve otantik bir şekilde ilgilenmek –  statüleri insanoğlu olarak değerli olduğundan böyle bir içtenliği hak ettikleri algılarıdır.</a:t>
            </a:r>
          </a:p>
          <a:p>
            <a:pPr lvl="0" algn="just"/>
            <a:r>
              <a:rPr lang="tr-TR" dirty="0"/>
              <a:t>Kendini açma- sosyal hizmet uzmanının düşüncelerini, davranışlarını ve ilgili deneyimlerini </a:t>
            </a:r>
            <a:r>
              <a:rPr lang="tr-TR" dirty="0" err="1"/>
              <a:t>müracatçının</a:t>
            </a:r>
            <a:r>
              <a:rPr lang="tr-TR" dirty="0"/>
              <a:t> algılayabilmesi için çalışmacının kendini uygun kullanımı</a:t>
            </a:r>
          </a:p>
          <a:p>
            <a:pPr lvl="0" algn="just"/>
            <a:r>
              <a:rPr lang="tr-TR" dirty="0"/>
              <a:t>Yüzleştirme- Düşünce ve hareketler arasındaki çelişkileri ilişkiye zarar vermeden gösterebilme becerisi (örneğin, müracaatçıdaki korku ve utanç çalışmacıya kızgınlık olarak yansıyabilir veya müracaatçının endişesinde artış olabilir)</a:t>
            </a:r>
          </a:p>
          <a:p>
            <a:pPr lvl="0" algn="just"/>
            <a:r>
              <a:rPr lang="tr-TR" dirty="0"/>
              <a:t>Anlık olmak- müracaatçı ve çalışmacıda bulunan ‘şimdi ve burada’ etkileşim düzeyine cevap verebilme </a:t>
            </a:r>
            <a:r>
              <a:rPr lang="tr-TR" dirty="0" smtClean="0"/>
              <a:t>becerisi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Bilişsel Beceriler</a:t>
            </a:r>
            <a:endParaRPr lang="tr-TR" dirty="0"/>
          </a:p>
        </p:txBody>
      </p:sp>
      <p:sp>
        <p:nvSpPr>
          <p:cNvPr id="3" name="2 İçerik Yer Tutucusu"/>
          <p:cNvSpPr>
            <a:spLocks noGrp="1"/>
          </p:cNvSpPr>
          <p:nvPr>
            <p:ph sz="quarter" idx="1"/>
          </p:nvPr>
        </p:nvSpPr>
        <p:spPr/>
        <p:txBody>
          <a:bodyPr/>
          <a:lstStyle/>
          <a:p>
            <a:pPr algn="just"/>
            <a:r>
              <a:rPr lang="tr-TR" dirty="0" smtClean="0"/>
              <a:t>Etkileşimden </a:t>
            </a:r>
            <a:r>
              <a:rPr lang="tr-TR" dirty="0"/>
              <a:t>elde edilen sadece gerçek bilgileri değil ayrıca daha az ortada olan bilgileri analiz etmek için kullanılan </a:t>
            </a:r>
            <a:r>
              <a:rPr lang="tr-TR" dirty="0" err="1"/>
              <a:t>mental</a:t>
            </a:r>
            <a:r>
              <a:rPr lang="tr-TR" dirty="0"/>
              <a:t> fonksiyonlardır. </a:t>
            </a:r>
            <a:endParaRPr lang="tr-TR" dirty="0" smtClean="0"/>
          </a:p>
          <a:p>
            <a:pPr algn="just"/>
            <a:r>
              <a:rPr lang="tr-TR" dirty="0" smtClean="0"/>
              <a:t>Bunlar</a:t>
            </a:r>
            <a:r>
              <a:rPr lang="tr-TR" dirty="0"/>
              <a:t>, göz kontağı, vücut dili, duygusal ve davranışsal hareketler ile kendimizin ve müracaatçının görüşme sırasında gerçekleşen duyguları gözlemlemektir. Bundan dolayı, bizler görüşmeyi ‘deneyimlemekteyiz’, zihnimizin analitik bir kısmı başka önemli bir bilgi kaynağından ‘ne olduğunu’ not etmektedir</a:t>
            </a:r>
            <a:r>
              <a:rPr lang="tr-TR" dirty="0"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27</TotalTime>
  <Words>550</Words>
  <Application>Microsoft Office PowerPoint</Application>
  <PresentationFormat>Ekran Gösterisi (4:3)</PresentationFormat>
  <Paragraphs>33</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İlişki Kurma Becerileri</vt:lpstr>
      <vt:lpstr>PowerPoint Sunusu</vt:lpstr>
      <vt:lpstr>PowerPoint Sunusu</vt:lpstr>
      <vt:lpstr>Bilişsel Beceriler</vt:lpstr>
      <vt:lpstr>Sosyal hizmet uzmanının sahip olması gereken bilişsel beceriler aşağıda yer almaktadır: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2020-10-13T07:55:39Z</dcterms:modified>
</cp:coreProperties>
</file>