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A8B74-A612-4F01-AD9D-0090F7B77819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A7FA0-7C68-43B5-B61B-5DD47AC2BB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8526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A8B74-A612-4F01-AD9D-0090F7B77819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A7FA0-7C68-43B5-B61B-5DD47AC2BB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8257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A8B74-A612-4F01-AD9D-0090F7B77819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A7FA0-7C68-43B5-B61B-5DD47AC2BB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4629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A8B74-A612-4F01-AD9D-0090F7B77819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A7FA0-7C68-43B5-B61B-5DD47AC2BB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1808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A8B74-A612-4F01-AD9D-0090F7B77819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A7FA0-7C68-43B5-B61B-5DD47AC2BB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889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A8B74-A612-4F01-AD9D-0090F7B77819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A7FA0-7C68-43B5-B61B-5DD47AC2BB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7212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A8B74-A612-4F01-AD9D-0090F7B77819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A7FA0-7C68-43B5-B61B-5DD47AC2BB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6571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A8B74-A612-4F01-AD9D-0090F7B77819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A7FA0-7C68-43B5-B61B-5DD47AC2BB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752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A8B74-A612-4F01-AD9D-0090F7B77819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A7FA0-7C68-43B5-B61B-5DD47AC2BB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4142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A8B74-A612-4F01-AD9D-0090F7B77819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A7FA0-7C68-43B5-B61B-5DD47AC2BB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4043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A8B74-A612-4F01-AD9D-0090F7B77819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A7FA0-7C68-43B5-B61B-5DD47AC2BB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5602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A8B74-A612-4F01-AD9D-0090F7B77819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A7FA0-7C68-43B5-B61B-5DD47AC2BB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7727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4000" b="1" dirty="0" err="1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Physical</a:t>
            </a:r>
            <a:r>
              <a:rPr lang="tr-TR" sz="4000" b="1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 </a:t>
            </a:r>
            <a:r>
              <a:rPr lang="tr-TR" sz="4000" b="1" dirty="0" err="1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Characteristics</a:t>
            </a:r>
            <a:r>
              <a:rPr lang="tr-TR" sz="4000" b="1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 of DNA</a:t>
            </a:r>
            <a:endParaRPr lang="en-US" sz="4000" b="1" dirty="0">
              <a:effectLst>
                <a:outerShdw blurRad="38100" dist="38100" dir="2700000" algn="tl">
                  <a:srgbClr val="DDDDDD"/>
                </a:outerShdw>
              </a:effectLst>
              <a:ea typeface="ＭＳ Ｐゴシック" charset="0"/>
            </a:endParaRP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charset="0"/>
              <a:buChar char="l"/>
              <a:defRPr/>
            </a:pPr>
            <a:r>
              <a:rPr lang="en-US">
                <a:ea typeface="ＭＳ Ｐゴシック" charset="0"/>
              </a:rPr>
              <a:t>DNA absorbs 260 nm wavelength  UV light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Char char="l"/>
              <a:defRPr/>
            </a:pPr>
            <a:r>
              <a:rPr lang="en-US">
                <a:ea typeface="ＭＳ Ｐゴシック" charset="0"/>
              </a:rPr>
              <a:t>This feature enables quantitation of DNA</a:t>
            </a:r>
          </a:p>
          <a:p>
            <a:pPr eaLnBrk="1" hangingPunct="1">
              <a:lnSpc>
                <a:spcPct val="90000"/>
              </a:lnSpc>
              <a:buFont typeface="Wingdings" charset="0"/>
              <a:buChar char="l"/>
              <a:defRPr/>
            </a:pPr>
            <a:r>
              <a:rPr lang="en-US">
                <a:ea typeface="ＭＳ Ｐゴシック" charset="0"/>
              </a:rPr>
              <a:t>DNA resolves in water  </a:t>
            </a:r>
          </a:p>
          <a:p>
            <a:pPr eaLnBrk="1" hangingPunct="1">
              <a:lnSpc>
                <a:spcPct val="90000"/>
              </a:lnSpc>
              <a:buFont typeface="Wingdings" charset="0"/>
              <a:buChar char="l"/>
              <a:defRPr/>
            </a:pPr>
            <a:r>
              <a:rPr lang="en-US">
                <a:ea typeface="ＭＳ Ｐゴシック" charset="0"/>
              </a:rPr>
              <a:t>DNA precipitates in alcohols </a:t>
            </a:r>
          </a:p>
          <a:p>
            <a:pPr eaLnBrk="1" hangingPunct="1">
              <a:lnSpc>
                <a:spcPct val="90000"/>
              </a:lnSpc>
              <a:buFont typeface="Wingdings" charset="0"/>
              <a:buChar char="l"/>
              <a:defRPr/>
            </a:pPr>
            <a:r>
              <a:rPr lang="en-US">
                <a:ea typeface="ＭＳ Ｐゴシック" charset="0"/>
              </a:rPr>
              <a:t>DNA is a negatively charged molecule (electrophoresis)</a:t>
            </a:r>
          </a:p>
          <a:p>
            <a:pPr eaLnBrk="1" hangingPunct="1">
              <a:lnSpc>
                <a:spcPct val="90000"/>
              </a:lnSpc>
              <a:buFont typeface="Wingdings" charset="0"/>
              <a:buChar char="l"/>
              <a:defRPr/>
            </a:pPr>
            <a:r>
              <a:rPr lang="en-US">
                <a:ea typeface="ＭＳ Ｐゴシック" charset="0"/>
              </a:rPr>
              <a:t>DNA is very fragile and can be easily destructed with rigorous applications</a:t>
            </a:r>
          </a:p>
          <a:p>
            <a:pPr eaLnBrk="1" hangingPunct="1">
              <a:lnSpc>
                <a:spcPct val="90000"/>
              </a:lnSpc>
              <a:buFont typeface="Wingdings" charset="0"/>
              <a:buChar char="l"/>
              <a:defRPr/>
            </a:pPr>
            <a:r>
              <a:rPr lang="en-US">
                <a:ea typeface="ＭＳ Ｐゴシック" charset="0"/>
              </a:rPr>
              <a:t>DNA has a characteristic melting and binding temperatues  </a:t>
            </a:r>
          </a:p>
          <a:p>
            <a:pPr marL="0" indent="0">
              <a:buNone/>
              <a:defRPr/>
            </a:pPr>
            <a:endParaRPr lang="en-US"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01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+mj-cs"/>
              </a:rPr>
              <a:t>DNA </a:t>
            </a:r>
            <a:r>
              <a:rPr lang="tr-T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+mj-cs"/>
              </a:rPr>
              <a:t>Isolation-</a:t>
            </a:r>
            <a:r>
              <a:rPr lang="tr-TR" b="1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+mj-cs"/>
              </a:rPr>
              <a:t>5</a:t>
            </a:r>
            <a:r>
              <a:rPr lang="tr-TR" dirty="0">
                <a:solidFill>
                  <a:schemeClr val="tx1"/>
                </a:solidFill>
                <a:ea typeface="ＭＳ Ｐゴシック" charset="0"/>
                <a:cs typeface="+mj-cs"/>
              </a:rPr>
              <a:t> 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67000" y="1371600"/>
            <a:ext cx="7772400" cy="4381500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charset="0"/>
              <a:buChar char="l"/>
              <a:defRPr/>
            </a:pPr>
            <a:r>
              <a:rPr lang="tr-TR" dirty="0">
                <a:latin typeface="Times New Roman" charset="0"/>
                <a:ea typeface="ＭＳ Ｐゴシック" charset="0"/>
              </a:rPr>
              <a:t>DNA </a:t>
            </a:r>
            <a:r>
              <a:rPr lang="tr-TR" dirty="0" err="1">
                <a:latin typeface="Times New Roman" charset="0"/>
                <a:ea typeface="ＭＳ Ｐゴシック" charset="0"/>
              </a:rPr>
              <a:t>exists</a:t>
            </a:r>
            <a:r>
              <a:rPr lang="tr-TR" dirty="0">
                <a:latin typeface="Times New Roman" charset="0"/>
                <a:ea typeface="ＭＳ Ｐゴシック" charset="0"/>
              </a:rPr>
              <a:t> in </a:t>
            </a:r>
            <a:r>
              <a:rPr lang="tr-TR" dirty="0" err="1">
                <a:latin typeface="Times New Roman" charset="0"/>
                <a:ea typeface="ＭＳ Ｐゴシック" charset="0"/>
              </a:rPr>
              <a:t>the</a:t>
            </a:r>
            <a:r>
              <a:rPr lang="tr-TR" dirty="0">
                <a:latin typeface="Times New Roman" charset="0"/>
                <a:ea typeface="ＭＳ Ｐゴシック" charset="0"/>
              </a:rPr>
              <a:t> </a:t>
            </a:r>
            <a:r>
              <a:rPr lang="tr-TR" dirty="0" err="1">
                <a:latin typeface="Times New Roman" charset="0"/>
                <a:ea typeface="ＭＳ Ｐゴシック" charset="0"/>
              </a:rPr>
              <a:t>cell</a:t>
            </a:r>
            <a:r>
              <a:rPr lang="tr-TR" dirty="0">
                <a:latin typeface="Times New Roman" charset="0"/>
                <a:ea typeface="ＭＳ Ｐゴシック" charset="0"/>
              </a:rPr>
              <a:t> as a </a:t>
            </a:r>
            <a:r>
              <a:rPr lang="tr-TR" dirty="0" err="1">
                <a:latin typeface="Times New Roman" charset="0"/>
                <a:ea typeface="ＭＳ Ｐゴシック" charset="0"/>
              </a:rPr>
              <a:t>complex</a:t>
            </a:r>
            <a:r>
              <a:rPr lang="tr-TR" dirty="0">
                <a:latin typeface="Times New Roman" charset="0"/>
                <a:ea typeface="ＭＳ Ｐゴシック" charset="0"/>
              </a:rPr>
              <a:t> </a:t>
            </a:r>
            <a:r>
              <a:rPr lang="tr-TR" dirty="0" err="1">
                <a:latin typeface="Times New Roman" charset="0"/>
                <a:ea typeface="ＭＳ Ｐゴシック" charset="0"/>
              </a:rPr>
              <a:t>with</a:t>
            </a:r>
            <a:r>
              <a:rPr lang="tr-TR" dirty="0">
                <a:latin typeface="Times New Roman" charset="0"/>
                <a:ea typeface="ＭＳ Ｐゴシック" charset="0"/>
              </a:rPr>
              <a:t> </a:t>
            </a:r>
            <a:r>
              <a:rPr lang="tr-TR" dirty="0" err="1">
                <a:latin typeface="Times New Roman" charset="0"/>
                <a:ea typeface="ＭＳ Ｐゴシック" charset="0"/>
              </a:rPr>
              <a:t>some</a:t>
            </a:r>
            <a:r>
              <a:rPr lang="tr-TR" dirty="0">
                <a:latin typeface="Times New Roman" charset="0"/>
                <a:ea typeface="ＭＳ Ｐゴシック" charset="0"/>
              </a:rPr>
              <a:t> </a:t>
            </a:r>
            <a:r>
              <a:rPr lang="tr-TR" dirty="0" err="1">
                <a:latin typeface="Times New Roman" charset="0"/>
                <a:ea typeface="ＭＳ Ｐゴシック" charset="0"/>
              </a:rPr>
              <a:t>proteins</a:t>
            </a:r>
            <a:r>
              <a:rPr lang="tr-TR" dirty="0">
                <a:latin typeface="Times New Roman" charset="0"/>
                <a:ea typeface="ＭＳ Ｐゴシック" charset="0"/>
              </a:rPr>
              <a:t> (</a:t>
            </a:r>
            <a:r>
              <a:rPr lang="tr-TR" dirty="0" err="1">
                <a:latin typeface="Times New Roman" charset="0"/>
                <a:ea typeface="ＭＳ Ｐゴシック" charset="0"/>
              </a:rPr>
              <a:t>histones</a:t>
            </a:r>
            <a:r>
              <a:rPr lang="tr-TR" dirty="0">
                <a:latin typeface="Times New Roman" charset="0"/>
                <a:ea typeface="ＭＳ Ｐゴシック" charset="0"/>
              </a:rPr>
              <a:t>, </a:t>
            </a:r>
            <a:r>
              <a:rPr lang="tr-TR" dirty="0" err="1">
                <a:latin typeface="Times New Roman" charset="0"/>
                <a:ea typeface="ＭＳ Ｐゴシック" charset="0"/>
              </a:rPr>
              <a:t>non-histone</a:t>
            </a:r>
            <a:r>
              <a:rPr lang="tr-TR" dirty="0">
                <a:latin typeface="Times New Roman" charset="0"/>
                <a:ea typeface="ＭＳ Ｐゴシック" charset="0"/>
              </a:rPr>
              <a:t> </a:t>
            </a:r>
            <a:r>
              <a:rPr lang="tr-TR" dirty="0" err="1">
                <a:latin typeface="Times New Roman" charset="0"/>
                <a:ea typeface="ＭＳ Ｐゴシック" charset="0"/>
              </a:rPr>
              <a:t>proteins</a:t>
            </a:r>
            <a:r>
              <a:rPr lang="tr-TR" dirty="0">
                <a:latin typeface="Times New Roman" charset="0"/>
                <a:ea typeface="ＭＳ Ｐゴシック" charset="0"/>
              </a:rPr>
              <a:t>, High </a:t>
            </a:r>
            <a:r>
              <a:rPr lang="tr-TR" dirty="0" err="1">
                <a:latin typeface="Times New Roman" charset="0"/>
                <a:ea typeface="ＭＳ Ｐゴシック" charset="0"/>
              </a:rPr>
              <a:t>mobility</a:t>
            </a:r>
            <a:r>
              <a:rPr lang="tr-TR" dirty="0">
                <a:latin typeface="Times New Roman" charset="0"/>
                <a:ea typeface="ＭＳ Ｐゴシック" charset="0"/>
              </a:rPr>
              <a:t> </a:t>
            </a:r>
            <a:r>
              <a:rPr lang="tr-TR" dirty="0" err="1">
                <a:latin typeface="Times New Roman" charset="0"/>
                <a:ea typeface="ＭＳ Ｐゴシック" charset="0"/>
              </a:rPr>
              <a:t>group</a:t>
            </a:r>
            <a:r>
              <a:rPr lang="tr-TR" dirty="0">
                <a:latin typeface="Times New Roman" charset="0"/>
                <a:ea typeface="ＭＳ Ｐゴシック" charset="0"/>
              </a:rPr>
              <a:t> (HMG) </a:t>
            </a:r>
            <a:r>
              <a:rPr lang="tr-TR" dirty="0" err="1">
                <a:latin typeface="Times New Roman" charset="0"/>
                <a:ea typeface="ＭＳ Ｐゴシック" charset="0"/>
              </a:rPr>
              <a:t>proteins</a:t>
            </a:r>
            <a:r>
              <a:rPr lang="tr-TR" dirty="0">
                <a:latin typeface="Times New Roman" charset="0"/>
                <a:ea typeface="ＭＳ Ｐゴシック" charset="0"/>
              </a:rPr>
              <a:t>) </a:t>
            </a:r>
            <a:r>
              <a:rPr lang="tr-TR" dirty="0" err="1">
                <a:latin typeface="Times New Roman" charset="0"/>
                <a:ea typeface="ＭＳ Ｐゴシック" charset="0"/>
              </a:rPr>
              <a:t>and</a:t>
            </a:r>
            <a:r>
              <a:rPr lang="tr-TR" dirty="0">
                <a:latin typeface="Times New Roman" charset="0"/>
                <a:ea typeface="ＭＳ Ｐゴシック" charset="0"/>
              </a:rPr>
              <a:t> RNA. </a:t>
            </a:r>
            <a:r>
              <a:rPr lang="tr-TR" dirty="0" err="1">
                <a:latin typeface="Times New Roman" charset="0"/>
                <a:ea typeface="ＭＳ Ｐゴシック" charset="0"/>
              </a:rPr>
              <a:t>In</a:t>
            </a:r>
            <a:r>
              <a:rPr lang="tr-TR" dirty="0">
                <a:latin typeface="Times New Roman" charset="0"/>
                <a:ea typeface="ＭＳ Ｐゴシック" charset="0"/>
              </a:rPr>
              <a:t> </a:t>
            </a:r>
            <a:r>
              <a:rPr lang="tr-TR" dirty="0" err="1">
                <a:latin typeface="Times New Roman" charset="0"/>
                <a:ea typeface="ＭＳ Ｐゴシック" charset="0"/>
              </a:rPr>
              <a:t>microorganisms</a:t>
            </a:r>
            <a:r>
              <a:rPr lang="tr-TR" dirty="0">
                <a:latin typeface="Times New Roman" charset="0"/>
                <a:ea typeface="ＭＳ Ｐゴシック" charset="0"/>
              </a:rPr>
              <a:t> </a:t>
            </a:r>
            <a:r>
              <a:rPr lang="tr-TR" dirty="0" err="1">
                <a:latin typeface="Times New Roman" charset="0"/>
                <a:ea typeface="ＭＳ Ｐゴシック" charset="0"/>
              </a:rPr>
              <a:t>like</a:t>
            </a:r>
            <a:r>
              <a:rPr lang="tr-TR" dirty="0">
                <a:latin typeface="Times New Roman" charset="0"/>
                <a:ea typeface="ＭＳ Ｐゴシック" charset="0"/>
              </a:rPr>
              <a:t> </a:t>
            </a:r>
            <a:r>
              <a:rPr lang="tr-TR" dirty="0" err="1">
                <a:latin typeface="Times New Roman" charset="0"/>
                <a:ea typeface="ＭＳ Ｐゴシック" charset="0"/>
              </a:rPr>
              <a:t>viruses</a:t>
            </a:r>
            <a:r>
              <a:rPr lang="tr-TR" dirty="0">
                <a:latin typeface="Times New Roman" charset="0"/>
                <a:ea typeface="ＭＳ Ｐゴシック" charset="0"/>
              </a:rPr>
              <a:t> , DNA is </a:t>
            </a:r>
            <a:r>
              <a:rPr lang="tr-TR" dirty="0" err="1">
                <a:latin typeface="Times New Roman" charset="0"/>
                <a:ea typeface="ＭＳ Ｐゴシック" charset="0"/>
              </a:rPr>
              <a:t>found</a:t>
            </a:r>
            <a:r>
              <a:rPr lang="tr-TR" dirty="0">
                <a:latin typeface="Times New Roman" charset="0"/>
                <a:ea typeface="ＭＳ Ｐゴシック" charset="0"/>
              </a:rPr>
              <a:t> in a protein </a:t>
            </a:r>
            <a:r>
              <a:rPr lang="tr-TR" dirty="0" err="1">
                <a:latin typeface="Times New Roman" charset="0"/>
                <a:ea typeface="ＭＳ Ｐゴシック" charset="0"/>
              </a:rPr>
              <a:t>coat</a:t>
            </a:r>
            <a:r>
              <a:rPr lang="tr-TR" dirty="0">
                <a:latin typeface="Times New Roman" charset="0"/>
                <a:ea typeface="ＭＳ Ｐゴシック" charset="0"/>
              </a:rPr>
              <a:t>.</a:t>
            </a:r>
          </a:p>
          <a:p>
            <a:pPr eaLnBrk="1" hangingPunct="1">
              <a:buFont typeface="Wingdings" charset="0"/>
              <a:buChar char="l"/>
              <a:defRPr/>
            </a:pPr>
            <a:r>
              <a:rPr lang="tr-TR" dirty="0">
                <a:latin typeface="Times New Roman" charset="0"/>
                <a:ea typeface="ＭＳ Ｐゴシック" charset="0"/>
              </a:rPr>
              <a:t>DNA </a:t>
            </a:r>
            <a:r>
              <a:rPr lang="tr-TR" dirty="0" err="1">
                <a:latin typeface="Times New Roman" charset="0"/>
                <a:ea typeface="ＭＳ Ｐゴシック" charset="0"/>
              </a:rPr>
              <a:t>isolation</a:t>
            </a:r>
            <a:r>
              <a:rPr lang="tr-TR" dirty="0">
                <a:latin typeface="Times New Roman" charset="0"/>
                <a:ea typeface="ＭＳ Ｐゴシック" charset="0"/>
              </a:rPr>
              <a:t> can be </a:t>
            </a:r>
            <a:r>
              <a:rPr lang="tr-TR" dirty="0" err="1">
                <a:latin typeface="Times New Roman" charset="0"/>
                <a:ea typeface="ＭＳ Ｐゴシック" charset="0"/>
              </a:rPr>
              <a:t>performed</a:t>
            </a:r>
            <a:r>
              <a:rPr lang="tr-TR" dirty="0">
                <a:latin typeface="Times New Roman" charset="0"/>
                <a:ea typeface="ＭＳ Ｐゴシック" charset="0"/>
              </a:rPr>
              <a:t> </a:t>
            </a:r>
            <a:r>
              <a:rPr lang="tr-TR" dirty="0" err="1">
                <a:latin typeface="Times New Roman" charset="0"/>
                <a:ea typeface="ＭＳ Ｐゴシック" charset="0"/>
              </a:rPr>
              <a:t>basically</a:t>
            </a:r>
            <a:r>
              <a:rPr lang="tr-TR" dirty="0">
                <a:latin typeface="Times New Roman" charset="0"/>
                <a:ea typeface="ＭＳ Ｐゴシック" charset="0"/>
              </a:rPr>
              <a:t> in </a:t>
            </a:r>
            <a:r>
              <a:rPr lang="tr-TR" dirty="0" err="1">
                <a:latin typeface="Times New Roman" charset="0"/>
                <a:ea typeface="ＭＳ Ｐゴシック" charset="0"/>
              </a:rPr>
              <a:t>three</a:t>
            </a:r>
            <a:r>
              <a:rPr lang="tr-TR" dirty="0">
                <a:latin typeface="Times New Roman" charset="0"/>
                <a:ea typeface="ＭＳ Ｐゴシック" charset="0"/>
              </a:rPr>
              <a:t> </a:t>
            </a:r>
            <a:r>
              <a:rPr lang="tr-TR" dirty="0" err="1">
                <a:latin typeface="Times New Roman" charset="0"/>
                <a:ea typeface="ＭＳ Ｐゴシック" charset="0"/>
              </a:rPr>
              <a:t>steps</a:t>
            </a:r>
            <a:r>
              <a:rPr lang="tr-TR" dirty="0">
                <a:latin typeface="Times New Roman" charset="0"/>
                <a:ea typeface="ＭＳ Ｐゴシック" charset="0"/>
              </a:rPr>
              <a:t>:</a:t>
            </a:r>
            <a:endParaRPr lang="tr-TR" dirty="0">
              <a:ea typeface="ＭＳ Ｐゴシック" charset="0"/>
            </a:endParaRPr>
          </a:p>
          <a:p>
            <a:pPr eaLnBrk="1" hangingPunct="1">
              <a:buFont typeface="Wingdings" charset="0"/>
              <a:buNone/>
              <a:defRPr/>
            </a:pPr>
            <a:r>
              <a:rPr lang="tr-TR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1. </a:t>
            </a:r>
            <a:r>
              <a:rPr lang="tr-TR" sz="2400" b="1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Destruction</a:t>
            </a:r>
            <a:r>
              <a:rPr lang="tr-TR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 of </a:t>
            </a:r>
            <a:r>
              <a:rPr lang="tr-TR" sz="2400" b="1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cell-wall</a:t>
            </a:r>
            <a:endParaRPr lang="tr-TR" sz="2400" b="1" dirty="0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  <a:ea typeface="ＭＳ Ｐゴシック" charset="0"/>
            </a:endParaRPr>
          </a:p>
          <a:p>
            <a:pPr eaLnBrk="1" hangingPunct="1">
              <a:buFont typeface="Wingdings" charset="0"/>
              <a:buNone/>
              <a:defRPr/>
            </a:pPr>
            <a:r>
              <a:rPr lang="tr-TR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2. </a:t>
            </a:r>
            <a:r>
              <a:rPr lang="tr-TR" sz="2400" b="1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Separation</a:t>
            </a:r>
            <a:r>
              <a:rPr lang="tr-TR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 </a:t>
            </a:r>
            <a:r>
              <a:rPr lang="tr-TR" sz="2400" b="1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and</a:t>
            </a:r>
            <a:r>
              <a:rPr lang="tr-TR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 </a:t>
            </a:r>
            <a:r>
              <a:rPr lang="tr-TR" sz="2400" b="1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Disruption</a:t>
            </a:r>
            <a:r>
              <a:rPr lang="tr-TR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 of DNA-protein </a:t>
            </a:r>
            <a:r>
              <a:rPr lang="tr-TR" sz="2400" b="1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complexes</a:t>
            </a:r>
            <a:endParaRPr lang="tr-TR" sz="2400" b="1" dirty="0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  <a:ea typeface="ＭＳ Ｐゴシック" charset="0"/>
            </a:endParaRPr>
          </a:p>
          <a:p>
            <a:pPr eaLnBrk="1" hangingPunct="1">
              <a:buFont typeface="Wingdings" charset="0"/>
              <a:buNone/>
              <a:defRPr/>
            </a:pPr>
            <a:r>
              <a:rPr lang="tr-TR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3. </a:t>
            </a:r>
            <a:r>
              <a:rPr lang="tr-TR" sz="2400" b="1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Separation</a:t>
            </a:r>
            <a:r>
              <a:rPr lang="tr-TR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 of DNA </a:t>
            </a:r>
            <a:r>
              <a:rPr lang="tr-TR" sz="2400" b="1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from</a:t>
            </a:r>
            <a:r>
              <a:rPr lang="tr-TR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 </a:t>
            </a:r>
            <a:r>
              <a:rPr lang="tr-TR" sz="2400" b="1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other</a:t>
            </a:r>
            <a:r>
              <a:rPr lang="tr-TR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 </a:t>
            </a:r>
            <a:r>
              <a:rPr lang="tr-TR" sz="2400" b="1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molecules</a:t>
            </a:r>
            <a:r>
              <a:rPr lang="tr-TR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 in </a:t>
            </a:r>
            <a:r>
              <a:rPr lang="tr-TR" sz="2400" b="1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the</a:t>
            </a:r>
            <a:r>
              <a:rPr lang="tr-TR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 </a:t>
            </a:r>
            <a:r>
              <a:rPr lang="tr-TR" sz="2400" b="1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matrices</a:t>
            </a:r>
            <a:endParaRPr lang="tr-TR" dirty="0">
              <a:latin typeface="Times New Roman" charset="0"/>
              <a:ea typeface="ＭＳ Ｐゴシック" charset="0"/>
            </a:endParaRPr>
          </a:p>
          <a:p>
            <a:pPr eaLnBrk="1" hangingPunct="1">
              <a:buFont typeface="Wingdings" charset="0"/>
              <a:buChar char="l"/>
              <a:defRPr/>
            </a:pPr>
            <a:endParaRPr lang="tr-TR" dirty="0">
              <a:ea typeface="ＭＳ Ｐゴシック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3501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57400" y="2590800"/>
            <a:ext cx="8331200" cy="2209800"/>
          </a:xfrm>
        </p:spPr>
        <p:txBody>
          <a:bodyPr/>
          <a:lstStyle/>
          <a:p>
            <a:pPr algn="ctr" eaLnBrk="1" hangingPunct="1">
              <a:defRPr/>
            </a:pPr>
            <a:r>
              <a:rPr lang="tr-TR" altLang="tr-TR" sz="36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Preparation</a:t>
            </a:r>
            <a:r>
              <a:rPr lang="tr-TR" altLang="tr-TR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of </a:t>
            </a:r>
            <a:r>
              <a:rPr lang="tr-TR" altLang="tr-TR" sz="36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samples</a:t>
            </a:r>
            <a:r>
              <a:rPr lang="tr-TR" altLang="tr-TR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altLang="tr-TR" sz="36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to</a:t>
            </a:r>
            <a:r>
              <a:rPr lang="tr-TR" altLang="tr-TR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altLang="tr-TR" sz="36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Polymerase</a:t>
            </a:r>
            <a:r>
              <a:rPr lang="tr-TR" altLang="tr-TR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altLang="tr-TR" sz="36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Chain</a:t>
            </a:r>
            <a:r>
              <a:rPr lang="tr-TR" altLang="tr-TR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altLang="tr-TR" sz="36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Recation</a:t>
            </a:r>
            <a:r>
              <a:rPr lang="tr-TR" altLang="tr-TR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(PCR): </a:t>
            </a:r>
            <a:r>
              <a:rPr lang="tr-TR" altLang="tr-TR" sz="36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Principles</a:t>
            </a:r>
            <a:r>
              <a:rPr lang="tr-TR" altLang="tr-TR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altLang="tr-TR" sz="36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and</a:t>
            </a:r>
            <a:r>
              <a:rPr lang="tr-TR" altLang="tr-TR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altLang="tr-TR" sz="36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Methods</a:t>
            </a:r>
            <a:r>
              <a:rPr lang="tr-TR" altLang="tr-TR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of DNA </a:t>
            </a:r>
            <a:r>
              <a:rPr lang="tr-TR" altLang="tr-TR" sz="36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Isolation</a:t>
            </a:r>
            <a:endParaRPr lang="tr-TR" altLang="tr-TR" sz="3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59312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14600" y="2895600"/>
            <a:ext cx="7721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Why</a:t>
            </a:r>
            <a:r>
              <a:rPr lang="tr-TR" altLang="tr-T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do </a:t>
            </a:r>
            <a:r>
              <a:rPr lang="tr-TR" altLang="tr-TR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we</a:t>
            </a:r>
            <a:r>
              <a:rPr lang="tr-TR" altLang="tr-T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altLang="tr-TR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isolate</a:t>
            </a:r>
            <a:r>
              <a:rPr lang="tr-TR" altLang="tr-T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DNA?</a:t>
            </a:r>
          </a:p>
        </p:txBody>
      </p:sp>
    </p:spTree>
    <p:extLst>
      <p:ext uri="{BB962C8B-B14F-4D97-AF65-F5344CB8AC3E}">
        <p14:creationId xmlns:p14="http://schemas.microsoft.com/office/powerpoint/2010/main" val="252897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685800"/>
            <a:ext cx="7924800" cy="5638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tr-TR" smtClean="0"/>
              <a:t>Molecular cloning (antibacterial peptides, hormones, enzymes, etc. in </a:t>
            </a:r>
            <a:r>
              <a:rPr lang="en-US" altLang="tr-TR" i="1" smtClean="0"/>
              <a:t>E. coli</a:t>
            </a:r>
            <a:r>
              <a:rPr lang="en-US" altLang="tr-TR" smtClean="0"/>
              <a:t>)</a:t>
            </a:r>
            <a:endParaRPr lang="en-US" altLang="tr-TR" i="1" smtClean="0"/>
          </a:p>
          <a:p>
            <a:pPr eaLnBrk="1" hangingPunct="1">
              <a:lnSpc>
                <a:spcPct val="90000"/>
              </a:lnSpc>
            </a:pPr>
            <a:r>
              <a:rPr lang="en-US" altLang="tr-TR" smtClean="0"/>
              <a:t>Molecular diagnosis (PCR)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mtClean="0"/>
              <a:t>Hybridisation methods (Southern blotting)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mtClean="0"/>
              <a:t>Molecular Typing (RFLP)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mtClean="0"/>
              <a:t>Protection (i.e. DNA vaccines)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mtClean="0"/>
              <a:t>Forensic Medicine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mtClean="0"/>
              <a:t>Maternity / Paternity tests </a:t>
            </a:r>
          </a:p>
        </p:txBody>
      </p:sp>
    </p:spTree>
    <p:extLst>
      <p:ext uri="{BB962C8B-B14F-4D97-AF65-F5344CB8AC3E}">
        <p14:creationId xmlns:p14="http://schemas.microsoft.com/office/powerpoint/2010/main" val="1835967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b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DNA Isolation and Purification Principles</a:t>
            </a:r>
          </a:p>
        </p:txBody>
      </p:sp>
    </p:spTree>
    <p:extLst>
      <p:ext uri="{BB962C8B-B14F-4D97-AF65-F5344CB8AC3E}">
        <p14:creationId xmlns:p14="http://schemas.microsoft.com/office/powerpoint/2010/main" val="1827751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b="1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+mj-cs"/>
              </a:rPr>
              <a:t>DNA </a:t>
            </a:r>
            <a:r>
              <a:rPr lang="tr-TR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+mj-cs"/>
              </a:rPr>
              <a:t>Isolation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DDDDDD"/>
                </a:outerShdw>
              </a:effectLst>
              <a:ea typeface="ＭＳ Ｐゴシック" charset="0"/>
              <a:cs typeface="+mj-cs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tr-TR"/>
              <a:t>Physical characteristics of this molecule lets us to separate DNA from other molecules in the environment (matrices) </a:t>
            </a:r>
          </a:p>
          <a:p>
            <a:pPr eaLnBrk="1" hangingPunct="1"/>
            <a:r>
              <a:rPr lang="en-US" altLang="tr-TR"/>
              <a:t>DNA – easiest isolation with salts, detergents, and alcohol</a:t>
            </a:r>
          </a:p>
          <a:p>
            <a:pPr lvl="1" eaLnBrk="1" hangingPunct="1"/>
            <a:r>
              <a:rPr lang="en-US" altLang="tr-TR" smtClean="0"/>
              <a:t>Soap (detergents) destructs the cellular structure</a:t>
            </a:r>
          </a:p>
          <a:p>
            <a:pPr lvl="1" eaLnBrk="1" hangingPunct="1"/>
            <a:r>
              <a:rPr lang="en-US" altLang="tr-TR" smtClean="0"/>
              <a:t>salts (especially Na</a:t>
            </a:r>
            <a:r>
              <a:rPr lang="en-US" altLang="tr-TR" baseline="30000" smtClean="0"/>
              <a:t>+</a:t>
            </a:r>
            <a:r>
              <a:rPr lang="en-US" altLang="tr-TR" smtClean="0"/>
              <a:t>) selectively binds DNA </a:t>
            </a:r>
          </a:p>
          <a:p>
            <a:pPr lvl="1" eaLnBrk="1" hangingPunct="1"/>
            <a:r>
              <a:rPr lang="en-US" altLang="tr-TR" smtClean="0"/>
              <a:t>Alcohol precipitates DNA</a:t>
            </a:r>
          </a:p>
        </p:txBody>
      </p:sp>
    </p:spTree>
    <p:extLst>
      <p:ext uri="{BB962C8B-B14F-4D97-AF65-F5344CB8AC3E}">
        <p14:creationId xmlns:p14="http://schemas.microsoft.com/office/powerpoint/2010/main" val="863661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tr-TR"/>
              <a:t>Cells were grounded and destructed in special solutions.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/>
              <a:t>Incubation (generally in high temperatures; boiling method)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/>
              <a:t>Removing of cell residues-santrifuging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/>
              <a:t>Adding of alcohol (ethanol or isopropanol)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/>
              <a:t>Cooling and santrifuging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/>
              <a:t>Collection of DNA in the bottom of eppendorf tube as a pellet  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905000" y="304800"/>
            <a:ext cx="8015288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tr-TR" b="1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DNA Isolation-2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51500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+mj-cs"/>
              </a:rPr>
              <a:t>DNA </a:t>
            </a:r>
            <a:r>
              <a:rPr lang="tr-T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+mj-cs"/>
              </a:rPr>
              <a:t>Isolation-</a:t>
            </a:r>
            <a:r>
              <a:rPr lang="tr-TR" b="1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+mj-cs"/>
              </a:rPr>
              <a:t>3</a:t>
            </a:r>
            <a:r>
              <a:rPr lang="en-US" dirty="0">
                <a:solidFill>
                  <a:schemeClr val="tx1"/>
                </a:solidFill>
                <a:ea typeface="ＭＳ Ｐゴシック" charset="0"/>
                <a:cs typeface="+mj-cs"/>
              </a:rPr>
              <a:t> 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DNA seals to the glass</a:t>
            </a:r>
            <a:endParaRPr lang="en-US" altLang="tr-TR" smtClean="0"/>
          </a:p>
          <a:p>
            <a:pPr eaLnBrk="1" hangingPunct="1"/>
            <a:r>
              <a:rPr lang="tr-TR" altLang="tr-TR" smtClean="0"/>
              <a:t>We can use this characteristic in DNA purification</a:t>
            </a:r>
            <a:endParaRPr lang="en-US" altLang="tr-TR" smtClean="0"/>
          </a:p>
          <a:p>
            <a:pPr eaLnBrk="1" hangingPunct="1"/>
            <a:r>
              <a:rPr lang="tr-TR" altLang="tr-TR" smtClean="0"/>
              <a:t>Ethanol treatment of glass rod seperates DNA from the rod</a:t>
            </a:r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2473992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+mj-cs"/>
              </a:rPr>
              <a:t>DNA </a:t>
            </a:r>
            <a:r>
              <a:rPr lang="tr-T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+mj-cs"/>
              </a:rPr>
              <a:t>Isolation-</a:t>
            </a:r>
            <a:r>
              <a:rPr lang="tr-TR" b="1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+mj-cs"/>
              </a:rPr>
              <a:t>4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DDDDDD"/>
                </a:outerShdw>
              </a:effectLst>
              <a:ea typeface="ＭＳ Ｐゴシック" charset="0"/>
              <a:cs typeface="+mj-cs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tr-TR"/>
              <a:t>DNA </a:t>
            </a:r>
            <a:r>
              <a:rPr lang="tr-TR" altLang="tr-TR"/>
              <a:t>and</a:t>
            </a:r>
            <a:r>
              <a:rPr lang="en-US" altLang="tr-TR"/>
              <a:t> RNA has similar physical characteristics</a:t>
            </a:r>
            <a:endParaRPr lang="tr-TR" altLang="tr-TR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tr-TR"/>
          </a:p>
          <a:p>
            <a:pPr eaLnBrk="1" hangingPunct="1">
              <a:lnSpc>
                <a:spcPct val="90000"/>
              </a:lnSpc>
            </a:pPr>
            <a:r>
              <a:rPr lang="tr-TR" altLang="tr-TR"/>
              <a:t>Some enzymes (</a:t>
            </a:r>
            <a:r>
              <a:rPr lang="tr-TR" altLang="tr-TR" b="1"/>
              <a:t>RNAses</a:t>
            </a:r>
            <a:r>
              <a:rPr lang="tr-TR" altLang="tr-TR"/>
              <a:t>) are used for disruption of RNA in the matrices 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tr-TR"/>
          </a:p>
          <a:p>
            <a:pPr eaLnBrk="1" hangingPunct="1">
              <a:lnSpc>
                <a:spcPct val="90000"/>
              </a:lnSpc>
            </a:pPr>
            <a:r>
              <a:rPr lang="tr-TR" altLang="tr-TR"/>
              <a:t>As well, enzymes </a:t>
            </a:r>
            <a:r>
              <a:rPr lang="en-US" altLang="tr-TR"/>
              <a:t>(</a:t>
            </a:r>
            <a:r>
              <a:rPr lang="en-US" altLang="tr-TR" b="1"/>
              <a:t>Protea</a:t>
            </a:r>
            <a:r>
              <a:rPr lang="tr-TR" altLang="tr-TR" b="1"/>
              <a:t>zlar</a:t>
            </a:r>
            <a:r>
              <a:rPr lang="tr-TR" altLang="tr-TR"/>
              <a:t>, </a:t>
            </a:r>
            <a:r>
              <a:rPr lang="tr-TR" altLang="tr-TR" b="1"/>
              <a:t>Proteinase-K</a:t>
            </a:r>
            <a:r>
              <a:rPr lang="en-US" altLang="tr-TR"/>
              <a:t>)</a:t>
            </a:r>
            <a:r>
              <a:rPr lang="tr-TR" altLang="tr-TR"/>
              <a:t> are used for the denaturation of proteins binding to DNA molecules   </a:t>
            </a:r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259137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372</Words>
  <Application>Microsoft Office PowerPoint</Application>
  <PresentationFormat>Geniş ekran</PresentationFormat>
  <Paragraphs>47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7" baseType="lpstr">
      <vt:lpstr>MS PGothic</vt:lpstr>
      <vt:lpstr>Arial</vt:lpstr>
      <vt:lpstr>Calibri</vt:lpstr>
      <vt:lpstr>Calibri Light</vt:lpstr>
      <vt:lpstr>Times New Roman</vt:lpstr>
      <vt:lpstr>Wingdings</vt:lpstr>
      <vt:lpstr>Office Teması</vt:lpstr>
      <vt:lpstr>Physical Characteristics of DNA</vt:lpstr>
      <vt:lpstr>Preparation of samples to Polymerase Chain Recation (PCR): Principles and Methods of DNA Isolation</vt:lpstr>
      <vt:lpstr>Why do we isolate DNA?</vt:lpstr>
      <vt:lpstr>PowerPoint Sunusu</vt:lpstr>
      <vt:lpstr>DNA Isolation and Purification Principles</vt:lpstr>
      <vt:lpstr>DNA Isolation</vt:lpstr>
      <vt:lpstr>PowerPoint Sunusu</vt:lpstr>
      <vt:lpstr>DNA Isolation-3 </vt:lpstr>
      <vt:lpstr>DNA Isolation-4</vt:lpstr>
      <vt:lpstr>DNA Isolation-5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Physical Characteristics of DNA</dc:title>
  <dc:creator>Inci Basak Kaya</dc:creator>
  <cp:lastModifiedBy>Inci Basak Kaya</cp:lastModifiedBy>
  <cp:revision>1</cp:revision>
  <dcterms:created xsi:type="dcterms:W3CDTF">2018-02-15T14:21:22Z</dcterms:created>
  <dcterms:modified xsi:type="dcterms:W3CDTF">2018-02-15T14:21:31Z</dcterms:modified>
</cp:coreProperties>
</file>