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25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62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8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8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21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57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5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14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0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60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8B74-A612-4F01-AD9D-0090F7B77819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A7FA0-7C68-43B5-B61B-5DD47AC2B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72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Physical</a:t>
            </a:r>
            <a:r>
              <a:rPr lang="tr-TR" sz="40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r>
              <a:rPr lang="tr-TR" sz="40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Characteristics</a:t>
            </a:r>
            <a:r>
              <a:rPr lang="tr-TR" sz="40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of DNA</a:t>
            </a:r>
            <a:endParaRPr lang="en-US" sz="4000" b="1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absorbs 260 nm wavelength  UV light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This feature enables quantitation of DNA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resolves in water 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precipitates in alcohols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is a negatively charged molecule (electrophoresis)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is very fragile and can be easily destructed with rigorous applications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>
                <a:ea typeface="ＭＳ Ｐゴシック" charset="0"/>
              </a:rPr>
              <a:t>DNA has a characteristic melting and binding temperatues  </a:t>
            </a:r>
          </a:p>
          <a:p>
            <a:pPr marL="0" indent="0"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DNA 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Isolation-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5</a:t>
            </a:r>
            <a:r>
              <a:rPr lang="tr-TR" dirty="0">
                <a:solidFill>
                  <a:schemeClr val="tx1"/>
                </a:solidFill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43815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Char char="l"/>
              <a:defRPr/>
            </a:pPr>
            <a:r>
              <a:rPr lang="tr-TR" dirty="0">
                <a:latin typeface="Times New Roman" charset="0"/>
                <a:ea typeface="ＭＳ Ｐゴシック" charset="0"/>
              </a:rPr>
              <a:t>DNA </a:t>
            </a:r>
            <a:r>
              <a:rPr lang="tr-TR" dirty="0" err="1">
                <a:latin typeface="Times New Roman" charset="0"/>
                <a:ea typeface="ＭＳ Ｐゴシック" charset="0"/>
              </a:rPr>
              <a:t>exists</a:t>
            </a:r>
            <a:r>
              <a:rPr lang="tr-TR" dirty="0">
                <a:latin typeface="Times New Roman" charset="0"/>
                <a:ea typeface="ＭＳ Ｐゴシック" charset="0"/>
              </a:rPr>
              <a:t> in </a:t>
            </a:r>
            <a:r>
              <a:rPr lang="tr-TR" dirty="0" err="1">
                <a:latin typeface="Times New Roman" charset="0"/>
                <a:ea typeface="ＭＳ Ｐゴシック" charset="0"/>
              </a:rPr>
              <a:t>the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cell</a:t>
            </a:r>
            <a:r>
              <a:rPr lang="tr-TR" dirty="0">
                <a:latin typeface="Times New Roman" charset="0"/>
                <a:ea typeface="ＭＳ Ｐゴシック" charset="0"/>
              </a:rPr>
              <a:t> as a </a:t>
            </a:r>
            <a:r>
              <a:rPr lang="tr-TR" dirty="0" err="1">
                <a:latin typeface="Times New Roman" charset="0"/>
                <a:ea typeface="ＭＳ Ｐゴシック" charset="0"/>
              </a:rPr>
              <a:t>complex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with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some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proteins</a:t>
            </a:r>
            <a:r>
              <a:rPr lang="tr-TR" dirty="0">
                <a:latin typeface="Times New Roman" charset="0"/>
                <a:ea typeface="ＭＳ Ｐゴシック" charset="0"/>
              </a:rPr>
              <a:t> (</a:t>
            </a:r>
            <a:r>
              <a:rPr lang="tr-TR" dirty="0" err="1">
                <a:latin typeface="Times New Roman" charset="0"/>
                <a:ea typeface="ＭＳ Ｐゴシック" charset="0"/>
              </a:rPr>
              <a:t>histones</a:t>
            </a:r>
            <a:r>
              <a:rPr lang="tr-TR" dirty="0">
                <a:latin typeface="Times New Roman" charset="0"/>
                <a:ea typeface="ＭＳ Ｐゴシック" charset="0"/>
              </a:rPr>
              <a:t>, </a:t>
            </a:r>
            <a:r>
              <a:rPr lang="tr-TR" dirty="0" err="1">
                <a:latin typeface="Times New Roman" charset="0"/>
                <a:ea typeface="ＭＳ Ｐゴシック" charset="0"/>
              </a:rPr>
              <a:t>non-histone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proteins</a:t>
            </a:r>
            <a:r>
              <a:rPr lang="tr-TR" dirty="0">
                <a:latin typeface="Times New Roman" charset="0"/>
                <a:ea typeface="ＭＳ Ｐゴシック" charset="0"/>
              </a:rPr>
              <a:t>, High </a:t>
            </a:r>
            <a:r>
              <a:rPr lang="tr-TR" dirty="0" err="1">
                <a:latin typeface="Times New Roman" charset="0"/>
                <a:ea typeface="ＭＳ Ｐゴシック" charset="0"/>
              </a:rPr>
              <a:t>mobility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group</a:t>
            </a:r>
            <a:r>
              <a:rPr lang="tr-TR" dirty="0">
                <a:latin typeface="Times New Roman" charset="0"/>
                <a:ea typeface="ＭＳ Ｐゴシック" charset="0"/>
              </a:rPr>
              <a:t> (HMG) </a:t>
            </a:r>
            <a:r>
              <a:rPr lang="tr-TR" dirty="0" err="1">
                <a:latin typeface="Times New Roman" charset="0"/>
                <a:ea typeface="ＭＳ Ｐゴシック" charset="0"/>
              </a:rPr>
              <a:t>proteins</a:t>
            </a:r>
            <a:r>
              <a:rPr lang="tr-TR" dirty="0">
                <a:latin typeface="Times New Roman" charset="0"/>
                <a:ea typeface="ＭＳ Ｐゴシック" charset="0"/>
              </a:rPr>
              <a:t>) </a:t>
            </a:r>
            <a:r>
              <a:rPr lang="tr-TR" dirty="0" err="1">
                <a:latin typeface="Times New Roman" charset="0"/>
                <a:ea typeface="ＭＳ Ｐゴシック" charset="0"/>
              </a:rPr>
              <a:t>and</a:t>
            </a:r>
            <a:r>
              <a:rPr lang="tr-TR" dirty="0">
                <a:latin typeface="Times New Roman" charset="0"/>
                <a:ea typeface="ＭＳ Ｐゴシック" charset="0"/>
              </a:rPr>
              <a:t> RNA. </a:t>
            </a:r>
            <a:r>
              <a:rPr lang="tr-TR" dirty="0" err="1">
                <a:latin typeface="Times New Roman" charset="0"/>
                <a:ea typeface="ＭＳ Ｐゴシック" charset="0"/>
              </a:rPr>
              <a:t>In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microorganisms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like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viruses</a:t>
            </a:r>
            <a:r>
              <a:rPr lang="tr-TR" dirty="0">
                <a:latin typeface="Times New Roman" charset="0"/>
                <a:ea typeface="ＭＳ Ｐゴシック" charset="0"/>
              </a:rPr>
              <a:t> , DNA is </a:t>
            </a:r>
            <a:r>
              <a:rPr lang="tr-TR" dirty="0" err="1">
                <a:latin typeface="Times New Roman" charset="0"/>
                <a:ea typeface="ＭＳ Ｐゴシック" charset="0"/>
              </a:rPr>
              <a:t>found</a:t>
            </a:r>
            <a:r>
              <a:rPr lang="tr-TR" dirty="0">
                <a:latin typeface="Times New Roman" charset="0"/>
                <a:ea typeface="ＭＳ Ｐゴシック" charset="0"/>
              </a:rPr>
              <a:t> in a protein </a:t>
            </a:r>
            <a:r>
              <a:rPr lang="tr-TR" dirty="0" err="1">
                <a:latin typeface="Times New Roman" charset="0"/>
                <a:ea typeface="ＭＳ Ｐゴシック" charset="0"/>
              </a:rPr>
              <a:t>coat</a:t>
            </a:r>
            <a:r>
              <a:rPr lang="tr-TR" dirty="0">
                <a:latin typeface="Times New Roman" charset="0"/>
                <a:ea typeface="ＭＳ Ｐゴシック" charset="0"/>
              </a:rPr>
              <a:t>.</a:t>
            </a:r>
          </a:p>
          <a:p>
            <a:pPr eaLnBrk="1" hangingPunct="1">
              <a:buFont typeface="Wingdings" charset="0"/>
              <a:buChar char="l"/>
              <a:defRPr/>
            </a:pPr>
            <a:r>
              <a:rPr lang="tr-TR" dirty="0">
                <a:latin typeface="Times New Roman" charset="0"/>
                <a:ea typeface="ＭＳ Ｐゴシック" charset="0"/>
              </a:rPr>
              <a:t>DNA </a:t>
            </a:r>
            <a:r>
              <a:rPr lang="tr-TR" dirty="0" err="1">
                <a:latin typeface="Times New Roman" charset="0"/>
                <a:ea typeface="ＭＳ Ｐゴシック" charset="0"/>
              </a:rPr>
              <a:t>isolation</a:t>
            </a:r>
            <a:r>
              <a:rPr lang="tr-TR" dirty="0">
                <a:latin typeface="Times New Roman" charset="0"/>
                <a:ea typeface="ＭＳ Ｐゴシック" charset="0"/>
              </a:rPr>
              <a:t> can be </a:t>
            </a:r>
            <a:r>
              <a:rPr lang="tr-TR" dirty="0" err="1">
                <a:latin typeface="Times New Roman" charset="0"/>
                <a:ea typeface="ＭＳ Ｐゴシック" charset="0"/>
              </a:rPr>
              <a:t>performed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basically</a:t>
            </a:r>
            <a:r>
              <a:rPr lang="tr-TR" dirty="0">
                <a:latin typeface="Times New Roman" charset="0"/>
                <a:ea typeface="ＭＳ Ｐゴシック" charset="0"/>
              </a:rPr>
              <a:t> in </a:t>
            </a:r>
            <a:r>
              <a:rPr lang="tr-TR" dirty="0" err="1">
                <a:latin typeface="Times New Roman" charset="0"/>
                <a:ea typeface="ＭＳ Ｐゴシック" charset="0"/>
              </a:rPr>
              <a:t>three</a:t>
            </a:r>
            <a:r>
              <a:rPr lang="tr-TR" dirty="0">
                <a:latin typeface="Times New Roman" charset="0"/>
                <a:ea typeface="ＭＳ Ｐゴシック" charset="0"/>
              </a:rPr>
              <a:t> </a:t>
            </a:r>
            <a:r>
              <a:rPr lang="tr-TR" dirty="0" err="1">
                <a:latin typeface="Times New Roman" charset="0"/>
                <a:ea typeface="ＭＳ Ｐゴシック" charset="0"/>
              </a:rPr>
              <a:t>steps</a:t>
            </a:r>
            <a:r>
              <a:rPr lang="tr-TR" dirty="0">
                <a:latin typeface="Times New Roman" charset="0"/>
                <a:ea typeface="ＭＳ Ｐゴシック" charset="0"/>
              </a:rPr>
              <a:t>:</a:t>
            </a:r>
            <a:endParaRPr lang="tr-TR" dirty="0"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1.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Destruction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of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cell-wall</a:t>
            </a:r>
            <a:endParaRPr lang="tr-TR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2.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Separation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and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Disruption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of DNA-protein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complexes</a:t>
            </a:r>
            <a:endParaRPr lang="tr-TR" sz="2400" b="1" dirty="0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3.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Separation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of DNA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from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other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molecules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in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the</a:t>
            </a:r>
            <a:r>
              <a:rPr lang="tr-T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</a:rPr>
              <a:t>matrices</a:t>
            </a:r>
            <a:endParaRPr lang="tr-TR" dirty="0">
              <a:latin typeface="Times New Roman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tr-TR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5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590800"/>
            <a:ext cx="83312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Preparation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samples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Polymerase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Chain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Recation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(PCR):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Principles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Methods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DNA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Isolation</a:t>
            </a:r>
            <a:endParaRPr lang="tr-TR" alt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3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895600"/>
            <a:ext cx="772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</a:t>
            </a: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isolate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DNA?</a:t>
            </a:r>
          </a:p>
        </p:txBody>
      </p:sp>
    </p:spTree>
    <p:extLst>
      <p:ext uri="{BB962C8B-B14F-4D97-AF65-F5344CB8AC3E}">
        <p14:creationId xmlns:p14="http://schemas.microsoft.com/office/powerpoint/2010/main" val="2528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685800"/>
            <a:ext cx="7924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mtClean="0"/>
              <a:t>Molecular cloning (antibacterial peptides, hormones, enzymes, etc. in </a:t>
            </a:r>
            <a:r>
              <a:rPr lang="en-US" altLang="tr-TR" i="1" smtClean="0"/>
              <a:t>E. coli</a:t>
            </a:r>
            <a:r>
              <a:rPr lang="en-US" altLang="tr-TR" smtClean="0"/>
              <a:t>)</a:t>
            </a:r>
            <a:endParaRPr lang="en-US" altLang="tr-TR" i="1" smtClean="0"/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Molecular diagnosis (PCR)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Hybridisation methods (Southern blotting)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Molecular Typing (RFLP)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Protection (i.e. DNA vaccines)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Forensic Medicine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Maternity / Paternity tests </a:t>
            </a:r>
          </a:p>
        </p:txBody>
      </p:sp>
    </p:spTree>
    <p:extLst>
      <p:ext uri="{BB962C8B-B14F-4D97-AF65-F5344CB8AC3E}">
        <p14:creationId xmlns:p14="http://schemas.microsoft.com/office/powerpoint/2010/main" val="18359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Isolation and Purification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18277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DNA </a:t>
            </a:r>
            <a:r>
              <a:rPr 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Isolation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Physical characteristics of this molecule lets us to separate DNA from other molecules in the environment (matrices) </a:t>
            </a:r>
          </a:p>
          <a:p>
            <a:pPr eaLnBrk="1" hangingPunct="1"/>
            <a:r>
              <a:rPr lang="en-US" altLang="tr-TR"/>
              <a:t>DNA – easiest isolation with salts, detergents, and alcohol</a:t>
            </a:r>
          </a:p>
          <a:p>
            <a:pPr lvl="1" eaLnBrk="1" hangingPunct="1"/>
            <a:r>
              <a:rPr lang="en-US" altLang="tr-TR" smtClean="0"/>
              <a:t>Soap (detergents) destructs the cellular structure</a:t>
            </a:r>
          </a:p>
          <a:p>
            <a:pPr lvl="1" eaLnBrk="1" hangingPunct="1"/>
            <a:r>
              <a:rPr lang="en-US" altLang="tr-TR" smtClean="0"/>
              <a:t>salts (especially Na</a:t>
            </a:r>
            <a:r>
              <a:rPr lang="en-US" altLang="tr-TR" baseline="30000" smtClean="0"/>
              <a:t>+</a:t>
            </a:r>
            <a:r>
              <a:rPr lang="en-US" altLang="tr-TR" smtClean="0"/>
              <a:t>) selectively binds DNA </a:t>
            </a:r>
          </a:p>
          <a:p>
            <a:pPr lvl="1" eaLnBrk="1" hangingPunct="1"/>
            <a:r>
              <a:rPr lang="en-US" altLang="tr-TR" smtClean="0"/>
              <a:t>Alcohol precipitates DNA</a:t>
            </a:r>
          </a:p>
        </p:txBody>
      </p:sp>
    </p:spTree>
    <p:extLst>
      <p:ext uri="{BB962C8B-B14F-4D97-AF65-F5344CB8AC3E}">
        <p14:creationId xmlns:p14="http://schemas.microsoft.com/office/powerpoint/2010/main" val="8636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/>
              <a:t>Cells were grounded and destructed in special solutions.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Incubation (generally in high temperatures; boiling method)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Removing of cell residues-santrifuging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Adding of alcohol (ethanol or isopropanol)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Cooling and santrifuging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Collection of DNA in the bottom of eppendorf tube as a pellet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00" y="304800"/>
            <a:ext cx="8015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DNA Isolation-2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5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DNA 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Isolation-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3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DNA seals to the glass</a:t>
            </a:r>
            <a:endParaRPr lang="en-US" altLang="tr-TR" smtClean="0"/>
          </a:p>
          <a:p>
            <a:pPr eaLnBrk="1" hangingPunct="1"/>
            <a:r>
              <a:rPr lang="tr-TR" altLang="tr-TR" smtClean="0"/>
              <a:t>We can use this characteristic in DNA purification</a:t>
            </a:r>
            <a:endParaRPr lang="en-US" altLang="tr-TR" smtClean="0"/>
          </a:p>
          <a:p>
            <a:pPr eaLnBrk="1" hangingPunct="1"/>
            <a:r>
              <a:rPr lang="tr-TR" altLang="tr-TR" smtClean="0"/>
              <a:t>Ethanol treatment of glass rod seperates DNA from the rod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4739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DNA </a:t>
            </a:r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Isolation-</a:t>
            </a: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+mj-cs"/>
              </a:rPr>
              <a:t>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/>
              <a:t>DNA </a:t>
            </a:r>
            <a:r>
              <a:rPr lang="tr-TR" altLang="tr-TR"/>
              <a:t>and</a:t>
            </a:r>
            <a:r>
              <a:rPr lang="en-US" altLang="tr-TR"/>
              <a:t> RNA has similar physical characteristics</a:t>
            </a:r>
            <a:endParaRPr lang="tr-TR" altLang="tr-TR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Some enzymes (</a:t>
            </a:r>
            <a:r>
              <a:rPr lang="tr-TR" altLang="tr-TR" b="1"/>
              <a:t>RNAses</a:t>
            </a:r>
            <a:r>
              <a:rPr lang="tr-TR" altLang="tr-TR"/>
              <a:t>) are used for disruption of RNA in the matrices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As well, enzymes </a:t>
            </a:r>
            <a:r>
              <a:rPr lang="en-US" altLang="tr-TR"/>
              <a:t>(</a:t>
            </a:r>
            <a:r>
              <a:rPr lang="en-US" altLang="tr-TR" b="1"/>
              <a:t>Protea</a:t>
            </a:r>
            <a:r>
              <a:rPr lang="tr-TR" altLang="tr-TR" b="1"/>
              <a:t>zlar</a:t>
            </a:r>
            <a:r>
              <a:rPr lang="tr-TR" altLang="tr-TR"/>
              <a:t>, </a:t>
            </a:r>
            <a:r>
              <a:rPr lang="tr-TR" altLang="tr-TR" b="1"/>
              <a:t>Proteinase-K</a:t>
            </a:r>
            <a:r>
              <a:rPr lang="en-US" altLang="tr-TR"/>
              <a:t>)</a:t>
            </a:r>
            <a:r>
              <a:rPr lang="tr-TR" altLang="tr-TR"/>
              <a:t> are used for the denaturation of proteins binding to DNA molecules  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591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Times New Roman</vt:lpstr>
      <vt:lpstr>Wingdings</vt:lpstr>
      <vt:lpstr>Office Teması</vt:lpstr>
      <vt:lpstr>Physical Characteristics of DNA</vt:lpstr>
      <vt:lpstr>Preparation of samples to Polymerase Chain Recation (PCR): Principles and Methods of DNA Isolation</vt:lpstr>
      <vt:lpstr>Why do we isolate DNA?</vt:lpstr>
      <vt:lpstr>PowerPoint Sunusu</vt:lpstr>
      <vt:lpstr>DNA Isolation and Purification Principles</vt:lpstr>
      <vt:lpstr>DNA Isolation</vt:lpstr>
      <vt:lpstr>PowerPoint Sunusu</vt:lpstr>
      <vt:lpstr>DNA Isolation-3 </vt:lpstr>
      <vt:lpstr>DNA Isolation-4</vt:lpstr>
      <vt:lpstr>DNA Isolation-5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Characteristics of DNA</dc:title>
  <dc:creator>Inci Basak Kaya</dc:creator>
  <cp:lastModifiedBy>Inci Basak Kaya</cp:lastModifiedBy>
  <cp:revision>1</cp:revision>
  <dcterms:created xsi:type="dcterms:W3CDTF">2018-02-15T14:21:22Z</dcterms:created>
  <dcterms:modified xsi:type="dcterms:W3CDTF">2018-02-15T14:21:31Z</dcterms:modified>
</cp:coreProperties>
</file>