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83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272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27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23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87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7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1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47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30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31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97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E8A18-8CBF-48D4-9BDE-64CCA45D9636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867CD-7E97-4725-9C5B-A76229AD97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70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LİTERATÜR TARAMASI </a:t>
            </a:r>
            <a:br>
              <a:rPr lang="tr-TR" dirty="0" smtClean="0"/>
            </a:br>
            <a:r>
              <a:rPr lang="tr-TR" dirty="0" smtClean="0"/>
              <a:t>VE ARAŞTIRMA ÖNERİSİ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26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LİTERATÜR TARAMASI</a:t>
            </a:r>
          </a:p>
          <a:p>
            <a:pPr marL="0" indent="0">
              <a:buNone/>
            </a:pPr>
            <a:r>
              <a:rPr lang="tr-TR" dirty="0" smtClean="0"/>
              <a:t>Literatür  taraması  araştırmanın  en  önemli  aşamalarından  birisi  olup  </a:t>
            </a:r>
          </a:p>
          <a:p>
            <a:pPr marL="0" indent="0">
              <a:buNone/>
            </a:pPr>
            <a:r>
              <a:rPr lang="tr-TR" dirty="0" smtClean="0"/>
              <a:t>amaç; düşünülen konu ile ilgili daha önce ne tür çalışmalar yapılmış, ne </a:t>
            </a:r>
          </a:p>
          <a:p>
            <a:pPr marL="0" indent="0">
              <a:buNone/>
            </a:pPr>
            <a:r>
              <a:rPr lang="tr-TR" dirty="0" smtClean="0"/>
              <a:t>tür metot ve teknikler kullanılmış, veriler nasıl toplanmış, değerlendirme-</a:t>
            </a:r>
          </a:p>
          <a:p>
            <a:pPr marL="0" indent="0">
              <a:buNone/>
            </a:pPr>
            <a:r>
              <a:rPr lang="tr-TR" dirty="0" smtClean="0"/>
              <a:t>de nasıl bir sonuca ulaşılmış gibi mevzuların belirlenmesidir. Araştırmaya </a:t>
            </a:r>
          </a:p>
          <a:p>
            <a:pPr marL="0" indent="0">
              <a:buNone/>
            </a:pPr>
            <a:r>
              <a:rPr lang="tr-TR" dirty="0" smtClean="0"/>
              <a:t>başlamadan önce çok detaylı bir literatür taraması yapılması şarttır. </a:t>
            </a:r>
            <a:r>
              <a:rPr lang="tr-TR" dirty="0" err="1" smtClean="0"/>
              <a:t>Lite</a:t>
            </a:r>
            <a:r>
              <a:rPr lang="tr-TR" dirty="0" smtClean="0"/>
              <a:t>-</a:t>
            </a:r>
          </a:p>
          <a:p>
            <a:pPr marL="0" indent="0">
              <a:buNone/>
            </a:pPr>
            <a:r>
              <a:rPr lang="tr-TR" dirty="0" err="1" smtClean="0"/>
              <a:t>ratür</a:t>
            </a:r>
            <a:r>
              <a:rPr lang="tr-TR" dirty="0" smtClean="0"/>
              <a:t> taraması tam olarak yapılmadan başlanılan çalışmalar, araştırmacının </a:t>
            </a:r>
          </a:p>
          <a:p>
            <a:pPr marL="0" indent="0">
              <a:buNone/>
            </a:pPr>
            <a:r>
              <a:rPr lang="tr-TR" dirty="0" smtClean="0"/>
              <a:t>boşuna zaman harcamasına veya çok iyi bir çalışmanın gerektiği gibi sunu-</a:t>
            </a:r>
          </a:p>
          <a:p>
            <a:pPr marL="0" indent="0">
              <a:buNone/>
            </a:pPr>
            <a:r>
              <a:rPr lang="tr-TR" dirty="0" err="1" smtClean="0"/>
              <a:t>lamamasına</a:t>
            </a:r>
            <a:r>
              <a:rPr lang="tr-TR" dirty="0" smtClean="0"/>
              <a:t> sebep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676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Literatür taraması sonucunda aşağıdaki sorulara tam olarak cevap verilebilmelidir:</a:t>
            </a:r>
          </a:p>
          <a:p>
            <a:pPr marL="0" indent="0">
              <a:buNone/>
            </a:pPr>
            <a:r>
              <a:rPr lang="tr-TR" dirty="0" smtClean="0"/>
              <a:t>• Araştırma konusu, teorisi ve çalışmanın çerçevesi ile ilgili yeterli </a:t>
            </a:r>
          </a:p>
          <a:p>
            <a:pPr marL="0" indent="0">
              <a:buNone/>
            </a:pPr>
            <a:r>
              <a:rPr lang="tr-TR" dirty="0" smtClean="0"/>
              <a:t>bilgi elde edildi mi?</a:t>
            </a:r>
          </a:p>
          <a:p>
            <a:pPr marL="0" indent="0">
              <a:buNone/>
            </a:pPr>
            <a:r>
              <a:rPr lang="tr-TR" dirty="0" smtClean="0"/>
              <a:t>• Çalışma için en uygun yöntem belirlendi mi?</a:t>
            </a:r>
          </a:p>
          <a:p>
            <a:pPr marL="0" indent="0">
              <a:buNone/>
            </a:pPr>
            <a:r>
              <a:rPr lang="tr-TR" dirty="0" smtClean="0"/>
              <a:t>• Geçmişte yapılan çalışmalar hakkında detaylı bilgi elde edildi mi?</a:t>
            </a:r>
          </a:p>
          <a:p>
            <a:pPr marL="0" indent="0">
              <a:buNone/>
            </a:pPr>
            <a:r>
              <a:rPr lang="tr-TR" dirty="0" smtClean="0"/>
              <a:t>• Konunun önemi tam olarak anlaşıldı mı?</a:t>
            </a:r>
          </a:p>
          <a:p>
            <a:pPr marL="0" indent="0">
              <a:buNone/>
            </a:pPr>
            <a:r>
              <a:rPr lang="tr-TR" dirty="0" smtClean="0"/>
              <a:t>• Bu çalışma bilime ne gibi bir katkı sağlayacaktır?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383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22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Literatür taraması çok farklı kaynaklar taranarak gerçekleştirilebilir. </a:t>
            </a:r>
          </a:p>
          <a:p>
            <a:pPr marL="0" indent="0">
              <a:buNone/>
            </a:pPr>
            <a:r>
              <a:rPr lang="tr-TR" dirty="0" smtClean="0"/>
              <a:t>Bunlar şöyle sıralanabilir:</a:t>
            </a:r>
          </a:p>
          <a:p>
            <a:pPr marL="0" indent="0">
              <a:buNone/>
            </a:pPr>
            <a:r>
              <a:rPr lang="tr-TR" dirty="0" smtClean="0"/>
              <a:t>• Arama motorları, </a:t>
            </a:r>
          </a:p>
          <a:p>
            <a:pPr marL="0" indent="0">
              <a:buNone/>
            </a:pPr>
            <a:r>
              <a:rPr lang="tr-TR" dirty="0" smtClean="0"/>
              <a:t>• Ulusal ve uluslararası indeksler,</a:t>
            </a:r>
          </a:p>
          <a:p>
            <a:pPr marL="0" indent="0">
              <a:buNone/>
            </a:pPr>
            <a:r>
              <a:rPr lang="tr-TR" dirty="0" smtClean="0"/>
              <a:t>• Kütüphaneler,</a:t>
            </a:r>
          </a:p>
          <a:p>
            <a:pPr marL="0" indent="0">
              <a:buNone/>
            </a:pPr>
            <a:r>
              <a:rPr lang="tr-TR" dirty="0" smtClean="0"/>
              <a:t>• Bilimsel dergiler,</a:t>
            </a:r>
          </a:p>
          <a:p>
            <a:pPr marL="0" indent="0">
              <a:buNone/>
            </a:pPr>
            <a:r>
              <a:rPr lang="tr-TR" dirty="0" smtClean="0"/>
              <a:t>• Tez çalışmaları, </a:t>
            </a:r>
          </a:p>
          <a:p>
            <a:pPr marL="0" indent="0">
              <a:buNone/>
            </a:pPr>
            <a:r>
              <a:rPr lang="tr-TR" dirty="0" smtClean="0"/>
              <a:t>• Veri tabanları,</a:t>
            </a:r>
          </a:p>
          <a:p>
            <a:pPr marL="0" indent="0">
              <a:buNone/>
            </a:pPr>
            <a:r>
              <a:rPr lang="tr-TR" dirty="0" smtClean="0"/>
              <a:t>• Konferans bildiri kitapları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2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ARAŞTIRMA ÖNERİSİ NASIL HAZIRLANIR</a:t>
            </a:r>
          </a:p>
          <a:p>
            <a:pPr marL="0" indent="0">
              <a:buNone/>
            </a:pPr>
            <a:r>
              <a:rPr lang="tr-TR" dirty="0" smtClean="0"/>
              <a:t>Araştırma  önerisi,  bir  araştırmaya  başlamadan  önce  çıkarılması  gere-</a:t>
            </a:r>
          </a:p>
          <a:p>
            <a:pPr marL="0" indent="0">
              <a:buNone/>
            </a:pPr>
            <a:r>
              <a:rPr lang="tr-TR" dirty="0" err="1" smtClean="0"/>
              <a:t>ken</a:t>
            </a:r>
            <a:r>
              <a:rPr lang="tr-TR" dirty="0" smtClean="0"/>
              <a:t> yol haritası olarak tanımlanabilir. Araştırmacıların bazıları tarafından </a:t>
            </a:r>
          </a:p>
          <a:p>
            <a:pPr marL="0" indent="0">
              <a:buNone/>
            </a:pPr>
            <a:r>
              <a:rPr lang="tr-TR" dirty="0" smtClean="0"/>
              <a:t>bu  hazırlığı  yapmak  gereksiz  bir  iş  gibi  düşünülebilmekte  ya  da  çalışma  </a:t>
            </a:r>
          </a:p>
          <a:p>
            <a:pPr marL="0" indent="0">
              <a:buNone/>
            </a:pPr>
            <a:r>
              <a:rPr lang="tr-TR" dirty="0" smtClean="0"/>
              <a:t>sadece formalite olarak hazırlanmaktadır. Fakat araştırma önerisi hazırla-</a:t>
            </a:r>
          </a:p>
          <a:p>
            <a:pPr marL="0" indent="0">
              <a:buNone/>
            </a:pPr>
            <a:r>
              <a:rPr lang="tr-TR" dirty="0" err="1" smtClean="0"/>
              <a:t>narak</a:t>
            </a:r>
            <a:r>
              <a:rPr lang="tr-TR" dirty="0" smtClean="0"/>
              <a:t> başlanan çalışmaların daha düzenli olduğu ve daha kısa sürede bittiği </a:t>
            </a:r>
          </a:p>
          <a:p>
            <a:pPr marL="0" indent="0">
              <a:buNone/>
            </a:pPr>
            <a:r>
              <a:rPr lang="tr-TR" dirty="0" smtClean="0"/>
              <a:t>de göz ardı edilmemelidir. Bu nedenle bilimsel çalışmalara öncelikle </a:t>
            </a:r>
            <a:r>
              <a:rPr lang="tr-TR" dirty="0" err="1" smtClean="0"/>
              <a:t>araş</a:t>
            </a:r>
            <a:r>
              <a:rPr lang="tr-TR" dirty="0" smtClean="0"/>
              <a:t>-</a:t>
            </a:r>
          </a:p>
          <a:p>
            <a:pPr marL="0" indent="0">
              <a:buNone/>
            </a:pPr>
            <a:r>
              <a:rPr lang="tr-TR" dirty="0" err="1" smtClean="0"/>
              <a:t>tırma</a:t>
            </a:r>
            <a:r>
              <a:rPr lang="tr-TR" dirty="0" smtClean="0"/>
              <a:t> önerisi hazırlanarak başlanmalıdır.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11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Araştırma önerisi; makale, proje ya da tez için içerik ve başlıklar açı-</a:t>
            </a:r>
          </a:p>
          <a:p>
            <a:pPr marL="0" indent="0">
              <a:buNone/>
            </a:pPr>
            <a:r>
              <a:rPr lang="tr-TR" dirty="0" err="1" smtClean="0"/>
              <a:t>sından</a:t>
            </a:r>
            <a:r>
              <a:rPr lang="tr-TR" dirty="0" smtClean="0"/>
              <a:t> farklılıklar gösterebilir. Eğer çalışma bir danışmanla yapılıyor ya da yapılacak olan araştırma için belirli bir format varsa istenen duruma göre hazırlanmalıdır.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5482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Makale, bildiri, tez ve diğer araştırmalar için araştırma önerisi hazırlanırken karşılaşılabilecek sorunlar ve dikkat edilmesi gereken hususlar kısaca anlatılmıştır. </a:t>
            </a:r>
          </a:p>
          <a:p>
            <a:r>
              <a:rPr lang="tr-TR" dirty="0" smtClean="0"/>
              <a:t>Ayrıca araştırma önerilerinde bulunması gereken bölümler ve bu bölümlerde  nelere  yer  verilmesi  gerektiği  de  açıklanmıştır.  Genel  olarak  bu  bölümler şöyle sıralanabilir: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5894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• Başlık</a:t>
            </a:r>
          </a:p>
          <a:p>
            <a:r>
              <a:rPr lang="tr-TR" dirty="0" smtClean="0"/>
              <a:t>• Özet</a:t>
            </a:r>
          </a:p>
          <a:p>
            <a:r>
              <a:rPr lang="tr-TR" dirty="0" smtClean="0"/>
              <a:t>• Giriş</a:t>
            </a:r>
          </a:p>
          <a:p>
            <a:r>
              <a:rPr lang="tr-TR" dirty="0" smtClean="0"/>
              <a:t>Problemin tanımı</a:t>
            </a:r>
          </a:p>
          <a:p>
            <a:r>
              <a:rPr lang="tr-TR" dirty="0" smtClean="0"/>
              <a:t>Araştırmanın amacı</a:t>
            </a:r>
          </a:p>
          <a:p>
            <a:r>
              <a:rPr lang="tr-TR" dirty="0" smtClean="0"/>
              <a:t>Beklenen sonuçlar</a:t>
            </a:r>
          </a:p>
          <a:p>
            <a:r>
              <a:rPr lang="tr-TR" dirty="0" smtClean="0"/>
              <a:t>• Literatür özeti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7125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tr-TR" sz="2400" dirty="0" smtClean="0"/>
              <a:t>Araştırma soruları veya hipotezler</a:t>
            </a:r>
          </a:p>
          <a:p>
            <a:r>
              <a:rPr lang="tr-TR" sz="2400" dirty="0" smtClean="0"/>
              <a:t>Yöntem, Dizayn ve Prosedürler</a:t>
            </a:r>
          </a:p>
          <a:p>
            <a:r>
              <a:rPr lang="tr-TR" sz="2400" dirty="0" smtClean="0"/>
              <a:t>Veri toplama</a:t>
            </a:r>
          </a:p>
          <a:p>
            <a:r>
              <a:rPr lang="tr-TR" sz="2400" dirty="0" smtClean="0"/>
              <a:t>Veri analizi</a:t>
            </a:r>
          </a:p>
          <a:p>
            <a:r>
              <a:rPr lang="tr-TR" sz="2400" dirty="0" smtClean="0"/>
              <a:t> Örnekleme</a:t>
            </a:r>
          </a:p>
          <a:p>
            <a:r>
              <a:rPr lang="tr-TR" sz="2400" dirty="0" smtClean="0"/>
              <a:t>Araç-gereçler, aletler ve cihazlar</a:t>
            </a:r>
          </a:p>
          <a:p>
            <a:r>
              <a:rPr lang="tr-TR" sz="2400" dirty="0" smtClean="0"/>
              <a:t>Bilime sağlanacak katkı (araştırmanın önemi)</a:t>
            </a:r>
          </a:p>
          <a:p>
            <a:r>
              <a:rPr lang="tr-TR" sz="2400" dirty="0" smtClean="0"/>
              <a:t>İçerik taslağı</a:t>
            </a:r>
          </a:p>
          <a:p>
            <a:r>
              <a:rPr lang="tr-TR" sz="2400" dirty="0" smtClean="0"/>
              <a:t>Zaman çizelgesi ve </a:t>
            </a:r>
            <a:r>
              <a:rPr lang="tr-TR" sz="2400" smtClean="0"/>
              <a:t>çalışma planı</a:t>
            </a:r>
          </a:p>
          <a:p>
            <a:r>
              <a:rPr lang="tr-TR" sz="2400" smtClean="0"/>
              <a:t>Kaynaklar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81297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391</Words>
  <Application>Microsoft Office PowerPoint</Application>
  <PresentationFormat>Geniş ekran</PresentationFormat>
  <Paragraphs>55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LİTERATÜR TARAMASI  VE ARAŞTIRMA ÖNERİSİ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LİTERATÜR TARAMASI  VE ARAŞTIRMA ÖNERİSİ</dc:title>
  <dc:creator>Windows Kullanıcısı</dc:creator>
  <cp:lastModifiedBy>Windows Kullanıcısı</cp:lastModifiedBy>
  <cp:revision>10</cp:revision>
  <dcterms:created xsi:type="dcterms:W3CDTF">2018-03-15T09:12:11Z</dcterms:created>
  <dcterms:modified xsi:type="dcterms:W3CDTF">2018-03-15T09:18:29Z</dcterms:modified>
</cp:coreProperties>
</file>