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10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 için tıklatın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1558023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1412155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3039708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 için tıklatın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2880365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 için tıklatın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59476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 için tıklatın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E3E7B02-66DE-42F4-8A0F-86485CE1ED05}"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4198954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E3E7B02-66DE-42F4-8A0F-86485CE1ED05}"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3195920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E3E7B02-66DE-42F4-8A0F-86485CE1ED05}"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3856788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E7B02-66DE-42F4-8A0F-86485CE1ED05}"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2617890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 için tıklatın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8E3E7B02-66DE-42F4-8A0F-86485CE1ED05}"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27BE7B1-8D9A-4A97-AAA9-3DEC1B270813}" type="slidenum">
              <a:rPr lang="tr-TR" smtClean="0"/>
              <a:pPr/>
              <a:t>‹#›</a:t>
            </a:fld>
            <a:endParaRPr lang="tr-TR"/>
          </a:p>
        </p:txBody>
      </p:sp>
    </p:spTree>
    <p:extLst>
      <p:ext uri="{BB962C8B-B14F-4D97-AF65-F5344CB8AC3E}">
        <p14:creationId xmlns:p14="http://schemas.microsoft.com/office/powerpoint/2010/main" val="1169488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8E3E7B02-66DE-42F4-8A0F-86485CE1ED05}"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27BE7B1-8D9A-4A97-AAA9-3DEC1B270813}" type="slidenum">
              <a:rPr lang="tr-TR" smtClean="0"/>
              <a:pPr/>
              <a:t>‹#›</a:t>
            </a:fld>
            <a:endParaRPr lang="tr-TR"/>
          </a:p>
        </p:txBody>
      </p:sp>
    </p:spTree>
    <p:extLst>
      <p:ext uri="{BB962C8B-B14F-4D97-AF65-F5344CB8AC3E}">
        <p14:creationId xmlns:p14="http://schemas.microsoft.com/office/powerpoint/2010/main" val="2723763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8E3E7B02-66DE-42F4-8A0F-86485CE1ED05}"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827BE7B1-8D9A-4A97-AAA9-3DEC1B270813}"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2423366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1" y="999201"/>
            <a:ext cx="11029616" cy="683299"/>
          </a:xfrm>
        </p:spPr>
        <p:txBody>
          <a:bodyPr>
            <a:normAutofit fontScale="90000"/>
          </a:bodyPr>
          <a:lstStyle/>
          <a:p>
            <a:r>
              <a:rPr lang="tr-TR" sz="4400" b="1" dirty="0" err="1"/>
              <a:t>TURiZMDE</a:t>
            </a:r>
            <a:r>
              <a:rPr lang="tr-TR" sz="4400" b="1" dirty="0"/>
              <a:t> FARKLI </a:t>
            </a:r>
            <a:r>
              <a:rPr lang="tr-TR" sz="4400" b="1" dirty="0" err="1"/>
              <a:t>işÇi</a:t>
            </a:r>
            <a:r>
              <a:rPr lang="tr-TR" sz="4400" b="1" dirty="0"/>
              <a:t> </a:t>
            </a:r>
            <a:r>
              <a:rPr lang="tr-TR" sz="4400" b="1" dirty="0" err="1"/>
              <a:t>TiPLERi</a:t>
            </a:r>
            <a:r>
              <a:rPr lang="tr-TR" sz="4400" b="1" dirty="0"/>
              <a:t> </a:t>
            </a:r>
            <a:r>
              <a:rPr lang="tr-TR" b="1" dirty="0"/>
              <a:t/>
            </a:r>
            <a:br>
              <a:rPr lang="tr-TR" b="1" dirty="0"/>
            </a:br>
            <a:endParaRPr lang="tr-TR" dirty="0"/>
          </a:p>
        </p:txBody>
      </p:sp>
      <p:sp>
        <p:nvSpPr>
          <p:cNvPr id="3" name="İçerik Yer Tutucusu 2"/>
          <p:cNvSpPr>
            <a:spLocks noGrp="1"/>
          </p:cNvSpPr>
          <p:nvPr>
            <p:ph idx="1"/>
          </p:nvPr>
        </p:nvSpPr>
        <p:spPr>
          <a:xfrm>
            <a:off x="498064" y="2008909"/>
            <a:ext cx="11029615" cy="4722727"/>
          </a:xfrm>
        </p:spPr>
        <p:txBody>
          <a:bodyPr>
            <a:normAutofit fontScale="92500" lnSpcReduction="20000"/>
          </a:bodyPr>
          <a:lstStyle/>
          <a:p>
            <a:r>
              <a:rPr lang="tr-TR" b="1" dirty="0"/>
              <a:t>Yerel işçiler</a:t>
            </a:r>
          </a:p>
          <a:p>
            <a:r>
              <a:rPr lang="tr-TR" dirty="0"/>
              <a:t>Belli bir bölgede turizmin gelişmesiyle birlikte, bu bölgede turizmden önce var olan ekonomik alanlardan turizme doğru bir emek gücü geçişi yaşanır. Daha önce de belirtildiği gibi, turizm sektörünün özgün yapısından dolayı, yani doğal kaynakların bulunduğu, modernleşmenin ve kentsel dokunun az olduğu yerlerde gelişmesinden dolayı, turizme geçiş özellikle tarım sektöründen gerçekleşir. Türkiye’de tarımın küçük ölçekli olması, geçimlik tarım düzeyindeki üretimin kısıtlı ekonomik getirisi olması sebebiyle, turizm yerli nüfus için cazip bir çalışma alanı olmaktadır. Yerli nüfus içinde turizmde çalışmayı tercih edenler, çoğu zaman kendi işlerini kuracak sermayeden ya da kaynaktan yoksun kesimdir. Bu çalışanlar turizme geçseler dahi, yalnızca turizm sezonunda çalışacaklarından tarımla bağlarını da tam olarak koparmazlar. Yerel işçiler, tam zamanlı olarak istihdam edilseler de yalnızca turizm sezonu boyunca çalışırlar. Turizm eğitimi almadıkları için genellikle işi iş üzerinde öğrenirler. Çoğu zaman tarımsal faaliyetlerle uğraşan hane yapılarından geldikleri için turizmde veya benzeri bir piyasa ekonomisinde iş deneyimleri yoktur. Piyasa ekonomisiyle ilk defa bu şekilde tanışıyor olmaları iş hayatlarında büyük bir yenilik yaratmaktadır. Haneye dayalı tarım ekonomisine kıyasla ilk defa kendilerine ait bir ücret karşılığı çalışmaları onlar için olumlu bir gelişme sayılsa da sosyal güvenlikten veya sağlık güvencesi gibi haklarından yoksundurlar; genellikle bu doğrultuda bir talepleri de bulunmamaktadır. Bu tür talepler yerine asıl beklentileri, turizm sezonunun mümkün olduğunca uzun olması, bir başka deyişle daha uzun süre istihdam edilmeleridir. Turizm sezonunun kısa olması bu işçiler için birçok olumsuzluğu da beraberinde getirmektedir. Öncelikle sezon dışında başka bir iş aramak zorunda kalırlar, kısıtlı bir süre için bir başka iş bulmaları oldukça zordur. ikinci olarak, ücret alamadıkları süreler ekonomik olarak zorlayıcı olmaktadır. Bu dönemlerde genellikle hane içinde devam eden geleneksel üretimin sağladığı gelirle geçimlerini sağlarlar. Sezonluk çalışmanın yarattığı olumsuzluklar nedeniyle bu işçilerin geleceğe dair beklentileri iki yönlüdür. Bir grup belli bir birikim yaratarak kendi işini kurmayı </a:t>
            </a:r>
            <a:r>
              <a:rPr lang="tr-TR" dirty="0" err="1"/>
              <a:t>hedeşerken</a:t>
            </a:r>
            <a:r>
              <a:rPr lang="tr-TR" dirty="0"/>
              <a:t> diğer bir grup eğitimini ya da </a:t>
            </a:r>
            <a:r>
              <a:rPr lang="tr-TR" dirty="0" err="1"/>
              <a:t>vasışarını</a:t>
            </a:r>
            <a:r>
              <a:rPr lang="tr-TR" dirty="0"/>
              <a:t> artırarak işinde yükselmeyi </a:t>
            </a:r>
            <a:r>
              <a:rPr lang="tr-TR" dirty="0" err="1"/>
              <a:t>hedeşer</a:t>
            </a:r>
            <a:r>
              <a:rPr lang="tr-TR" dirty="0"/>
              <a:t>. Gerçekte bu işçilerin ancak belli bir kesimi bu </a:t>
            </a:r>
            <a:r>
              <a:rPr lang="tr-TR" dirty="0" err="1"/>
              <a:t>hedeşeri</a:t>
            </a:r>
            <a:r>
              <a:rPr lang="tr-TR" dirty="0"/>
              <a:t> yakalayabilir.</a:t>
            </a:r>
          </a:p>
        </p:txBody>
      </p:sp>
    </p:spTree>
    <p:extLst>
      <p:ext uri="{BB962C8B-B14F-4D97-AF65-F5344CB8AC3E}">
        <p14:creationId xmlns:p14="http://schemas.microsoft.com/office/powerpoint/2010/main" val="2640096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23196942-E1C4-4172-BAEE-04DC5F0AC7F7}"/>
              </a:ext>
            </a:extLst>
          </p:cNvPr>
          <p:cNvSpPr>
            <a:spLocks noGrp="1"/>
          </p:cNvSpPr>
          <p:nvPr>
            <p:ph idx="1"/>
          </p:nvPr>
        </p:nvSpPr>
        <p:spPr>
          <a:xfrm>
            <a:off x="581192" y="1925782"/>
            <a:ext cx="11029615" cy="4613563"/>
          </a:xfrm>
        </p:spPr>
        <p:txBody>
          <a:bodyPr/>
          <a:lstStyle/>
          <a:p>
            <a:r>
              <a:rPr lang="tr-TR" dirty="0"/>
              <a:t> </a:t>
            </a:r>
            <a:r>
              <a:rPr lang="tr-TR" sz="2400" b="1" dirty="0"/>
              <a:t>Yüksek iş Değiştirme Oranı (</a:t>
            </a:r>
            <a:r>
              <a:rPr lang="tr-TR" sz="2400" b="1" dirty="0" err="1"/>
              <a:t>Turnover</a:t>
            </a:r>
            <a:r>
              <a:rPr lang="tr-TR" sz="2400" b="1" dirty="0"/>
              <a:t> Rate)</a:t>
            </a:r>
          </a:p>
          <a:p>
            <a:r>
              <a:rPr lang="tr-TR" sz="2400" dirty="0"/>
              <a:t>Turizm sektörünün yapısal özelliklerinden söz ederken mevsimsellik, esneklik ve kayıt dışılık üzerinde durulmuştu. istihdam biçimlerindeki bu özellikler, çalışanların aynı işte uzun süre çalışmasına engel oluşturmaktadır. Yılın yalnızca belli bir kısmında turizmde çalışan ve kalan zamanda başka iş arayan işçiler, bir süre sonra bu ikili çalışmadan yorulmakta, sürekli istihdam edilecekleri bir iş aramaya yönelmektedir. Bir sezon çalıştıkları işte ertesi sezon çalışmamakta, daha yüksek ücretli ya da çalışma koşulları daha iyi bir işi tercih etmektedirler. Özellikle belli bir süre çalışıp deneyim sahibi olanlar, iş değiştirme konusunda daha cesur davranmaktadır. Esnek istihdam ve güvencesiz çalışma olarak tanımladığımız kayıt dışı istihdam da çalışanların iş değiştirme kararlarında etkili olan unsurlardır.</a:t>
            </a:r>
          </a:p>
        </p:txBody>
      </p:sp>
    </p:spTree>
    <p:extLst>
      <p:ext uri="{BB962C8B-B14F-4D97-AF65-F5344CB8AC3E}">
        <p14:creationId xmlns:p14="http://schemas.microsoft.com/office/powerpoint/2010/main" val="223870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F5077DBB-B7A8-4E35-89CF-B5619F3F780F}"/>
              </a:ext>
            </a:extLst>
          </p:cNvPr>
          <p:cNvSpPr>
            <a:spLocks noGrp="1"/>
          </p:cNvSpPr>
          <p:nvPr>
            <p:ph idx="1"/>
          </p:nvPr>
        </p:nvSpPr>
        <p:spPr>
          <a:xfrm>
            <a:off x="581192" y="1995055"/>
            <a:ext cx="11029615" cy="4571999"/>
          </a:xfrm>
        </p:spPr>
        <p:txBody>
          <a:bodyPr>
            <a:normAutofit lnSpcReduction="10000"/>
          </a:bodyPr>
          <a:lstStyle/>
          <a:p>
            <a:r>
              <a:rPr lang="tr-TR" dirty="0"/>
              <a:t>Sektörün istihdam yapısı göz önüne alındığında, yüksek iş değiştirme oranları daha çok vasıfsız ya da yarı </a:t>
            </a:r>
            <a:r>
              <a:rPr lang="tr-TR" dirty="0" err="1"/>
              <a:t>vasışı</a:t>
            </a:r>
            <a:r>
              <a:rPr lang="tr-TR" dirty="0"/>
              <a:t> çalışanlar için yaygın olmaktadır (</a:t>
            </a:r>
            <a:r>
              <a:rPr lang="tr-TR" dirty="0" err="1"/>
              <a:t>Ehrenberg</a:t>
            </a:r>
            <a:r>
              <a:rPr lang="tr-TR" dirty="0"/>
              <a:t>, Smith 1995: 90). </a:t>
            </a:r>
            <a:r>
              <a:rPr lang="tr-TR" dirty="0" err="1"/>
              <a:t>Vasışı</a:t>
            </a:r>
            <a:r>
              <a:rPr lang="tr-TR" dirty="0"/>
              <a:t> ve daha çok işletme hizmetlerinde ya da yönetim birimlerinin farklı düzeylerinde çalışanlar içinse tam istihdama yakın çalışma koşullarından söz etmek mümkündür. Tütüncü ve Demir’in çalışmalarına göre; çalışanların kendi istekleriyle işten ayrılmalarının yanı sıra yönetim tarafından işten çıkarılmaları da yüksek iş değiştirme oranlarına neden olmaktadır (Tütüncü ve Demir, 2003). Yüksek iş değiştirme oranlarında belirleyici olan dört temel değişken yönetim, işin niteliği, iletişim ve ücret ve kazançlar olarak belirlenmektedir. Bu dört değişkenin yüksek iş değiştirme oranındaki etkisi göz önüne alınarak bu alanlarda yapılacak değişiklikler ve iyileştirmeler süreç içerisinde yapısal dönüşüme yol açabilir ve bu sayede emeğin daha uzun sürelerle aynı işte istikrarlı istihdamı sağlanabilir. Ancak böyle bir beklenti, turizm gelişmesinin de bütünsel olarak sürdürülebilir olduğu bir durumda gerçek olacaktır.</a:t>
            </a:r>
          </a:p>
          <a:p>
            <a:r>
              <a:rPr lang="tr-TR" dirty="0"/>
              <a:t>Yüksek iş değiştirme oranları, çalışanın motivasyonunu kırmakta ve verimliliğini azaltmaktadır. işveren açısından bakıldığında, her yeni çalışan bir uyum süreci ve yeni iş yerindeki düzeni öğrenme aşamasından geçtiği için bu durum üretkenliklerini düşürmekte ve dolaylı bir maliyet yaratmaktadır. Yüksek iş değiştirme oranlarının makul bir düzeye çekilmesi ve istihdamda sürekliliğin sağlanması, sektörün kaliteye yönelik gelişimi açısından da önemli bir dönüm noktası olacaktır.</a:t>
            </a:r>
            <a:br>
              <a:rPr lang="tr-TR" dirty="0"/>
            </a:br>
            <a:endParaRPr lang="tr-TR" dirty="0"/>
          </a:p>
        </p:txBody>
      </p:sp>
    </p:spTree>
    <p:extLst>
      <p:ext uri="{BB962C8B-B14F-4D97-AF65-F5344CB8AC3E}">
        <p14:creationId xmlns:p14="http://schemas.microsoft.com/office/powerpoint/2010/main" val="2631634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3A202B1-0218-45F5-B1E4-CCF3E33907C7}"/>
              </a:ext>
            </a:extLst>
          </p:cNvPr>
          <p:cNvSpPr>
            <a:spLocks noGrp="1"/>
          </p:cNvSpPr>
          <p:nvPr>
            <p:ph type="title"/>
          </p:nvPr>
        </p:nvSpPr>
        <p:spPr/>
        <p:txBody>
          <a:bodyPr>
            <a:normAutofit fontScale="90000"/>
          </a:bodyPr>
          <a:lstStyle/>
          <a:p>
            <a:r>
              <a:rPr lang="tr-TR" sz="4000" b="1" dirty="0"/>
              <a:t>Özet 6</a:t>
            </a:r>
            <a:r>
              <a:rPr lang="tr-TR" b="1" dirty="0"/>
              <a:t/>
            </a:r>
            <a:br>
              <a:rPr lang="tr-TR" b="1" dirty="0"/>
            </a:br>
            <a:endParaRPr lang="tr-TR" dirty="0"/>
          </a:p>
        </p:txBody>
      </p:sp>
      <p:sp>
        <p:nvSpPr>
          <p:cNvPr id="3" name="İçerik Yer Tutucusu 2">
            <a:extLst>
              <a:ext uri="{FF2B5EF4-FFF2-40B4-BE49-F238E27FC236}">
                <a16:creationId xmlns:a16="http://schemas.microsoft.com/office/drawing/2014/main" xmlns="" id="{9CAF8198-4EDA-493D-9D05-5E467AB43854}"/>
              </a:ext>
            </a:extLst>
          </p:cNvPr>
          <p:cNvSpPr>
            <a:spLocks noGrp="1"/>
          </p:cNvSpPr>
          <p:nvPr>
            <p:ph idx="1"/>
          </p:nvPr>
        </p:nvSpPr>
        <p:spPr>
          <a:xfrm>
            <a:off x="581192" y="2180496"/>
            <a:ext cx="11029615" cy="4358849"/>
          </a:xfrm>
        </p:spPr>
        <p:txBody>
          <a:bodyPr/>
          <a:lstStyle/>
          <a:p>
            <a:r>
              <a:rPr lang="tr-TR" sz="2400" dirty="0"/>
              <a:t>Küreselleşme süreci, hizmet sektörlerinin büyümesine, dolayısıyla hizmet sektörlerinde çalışanların artmasına yol açmıştır. Bu hizmet alanlarından bir tanesi de turizm sektörüdür. Turizm sektöründe farklı turizm türleri içinde farklı turistlere uygun hizmetler sunulmaktadır. Bu anlamda, turizm sektörü bünyesinde konaklama, yeme-içme, ulaşım, eğlence gibi çeşitli hizmetleri barındırmaktadır. En yaygın turizm türünün </a:t>
            </a:r>
            <a:r>
              <a:rPr lang="tr-TR" sz="2400" dirty="0" err="1"/>
              <a:t>denizkum</a:t>
            </a:r>
            <a:r>
              <a:rPr lang="tr-TR" sz="2400" dirty="0"/>
              <a:t>-güneşe dayalı kitle turizmi olması nedeniyle turizm mevsimsel bir özelliğe sahiptir ve özellikle yaz aylarında artış gösterir. Bunun yanı sıra, doğal kaynakların varlığı turizm gelişiminde belirleyicidir. Bu da mekânsal koşulları temsil eder.</a:t>
            </a:r>
          </a:p>
          <a:p>
            <a:r>
              <a:rPr lang="tr-TR" dirty="0"/>
              <a:t>.</a:t>
            </a:r>
          </a:p>
          <a:p>
            <a:endParaRPr lang="tr-TR" dirty="0"/>
          </a:p>
        </p:txBody>
      </p:sp>
    </p:spTree>
    <p:extLst>
      <p:ext uri="{BB962C8B-B14F-4D97-AF65-F5344CB8AC3E}">
        <p14:creationId xmlns:p14="http://schemas.microsoft.com/office/powerpoint/2010/main" val="3824452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AC60AAC-C11A-4351-BE1D-6D4E94EF960A}"/>
              </a:ext>
            </a:extLst>
          </p:cNvPr>
          <p:cNvSpPr>
            <a:spLocks noGrp="1"/>
          </p:cNvSpPr>
          <p:nvPr>
            <p:ph idx="1"/>
          </p:nvPr>
        </p:nvSpPr>
        <p:spPr>
          <a:xfrm>
            <a:off x="581192" y="2180496"/>
            <a:ext cx="11029615" cy="4344995"/>
          </a:xfrm>
        </p:spPr>
        <p:txBody>
          <a:bodyPr/>
          <a:lstStyle/>
          <a:p>
            <a:r>
              <a:rPr lang="tr-TR" sz="2000" i="1" dirty="0"/>
              <a:t> </a:t>
            </a:r>
            <a:r>
              <a:rPr lang="tr-TR" sz="2400" dirty="0"/>
              <a:t>Turizm istihdamının tanımlayıcı bazı özellikleri bulunmaktadır. Öncelikle, turizm istihdamı esnektir; istihdam biçimi, süresi ve çalışma alanı piyasadaki turistlerin sayısına ve talebine göre değişiklik gösterir. ikinci olarak küçük aile işletmelerinin yaygın olması kayıt dışı istihdamı artırmaktadır. Turizm sezonunun yaz aylarıyla ve deniz mevsimiyle sınırlanmış olması, istihdamın düzensiz ve mevsimsel olmasına yol açmaktadır. Turizm sektöründe sunulan hizmetlerin büyük oranda ev hizmetleriyle benzerlik göstermesi kadın emeğinin daha fazla kullanılması anlamına gelmektedir. Bunun yanı sıra, turizm sektörü içinde farklı hizmetlerin sunulması istihdamın da farklılaşmasına ve çeşitlenmesine, farklı sosyal koşullardan gelen emeğin bir arada çalışmasına neden olmaktadır.</a:t>
            </a:r>
          </a:p>
          <a:p>
            <a:endParaRPr lang="tr-TR" dirty="0"/>
          </a:p>
        </p:txBody>
      </p:sp>
    </p:spTree>
    <p:extLst>
      <p:ext uri="{BB962C8B-B14F-4D97-AF65-F5344CB8AC3E}">
        <p14:creationId xmlns:p14="http://schemas.microsoft.com/office/powerpoint/2010/main" val="30658856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B0BFE607-B104-4B42-B07D-AD20053BF48A}"/>
              </a:ext>
            </a:extLst>
          </p:cNvPr>
          <p:cNvSpPr>
            <a:spLocks noGrp="1"/>
          </p:cNvSpPr>
          <p:nvPr>
            <p:ph idx="1"/>
          </p:nvPr>
        </p:nvSpPr>
        <p:spPr>
          <a:xfrm>
            <a:off x="581192" y="2180496"/>
            <a:ext cx="11029615" cy="4331140"/>
          </a:xfrm>
        </p:spPr>
        <p:txBody>
          <a:bodyPr>
            <a:normAutofit lnSpcReduction="10000"/>
          </a:bodyPr>
          <a:lstStyle/>
          <a:p>
            <a:r>
              <a:rPr lang="tr-TR" sz="2800" dirty="0"/>
              <a:t>Türkiye turizmine baktığımızda üç temel sorundan söz etmek mümkündür. Öncelikle işverenler, emek maliyeti kaygısı nedeniyle, eğitimli insan kaynağı yerine eğitimsiz, vasıfsız ya da yarı </a:t>
            </a:r>
            <a:r>
              <a:rPr lang="tr-TR" sz="2800" dirty="0" err="1"/>
              <a:t>vasışı</a:t>
            </a:r>
            <a:r>
              <a:rPr lang="tr-TR" sz="2800" dirty="0"/>
              <a:t>, işi iş üzerinde öğrenecek ucuz iş gücünü tercih etmektedir. Bu da alaylı okullu çatışması yaratmaktadır. ikinci olarak Türkiye’deki yaygın turizm eğitimi ağına karşın, üniversiteler ve işletmeler arasındaki kopukluk turizm eğitimi almış gençlerin iş bulmasını zorlaştırmaktadır. Son olarak hem mevsimsellik özelliğinden hem de çalışma koşullarından dolayı yüksek iş değiştirme oranı dikkat çekmektedir. Bu nedenle turizm işletmelerinde kaliteli hizmet sunumu zorlaşmaktadır.</a:t>
            </a:r>
          </a:p>
          <a:p>
            <a:endParaRPr lang="tr-TR" dirty="0"/>
          </a:p>
        </p:txBody>
      </p:sp>
    </p:spTree>
    <p:extLst>
      <p:ext uri="{BB962C8B-B14F-4D97-AF65-F5344CB8AC3E}">
        <p14:creationId xmlns:p14="http://schemas.microsoft.com/office/powerpoint/2010/main" val="85341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2180496"/>
            <a:ext cx="11029615" cy="4275722"/>
          </a:xfrm>
        </p:spPr>
        <p:txBody>
          <a:bodyPr/>
          <a:lstStyle/>
          <a:p>
            <a:r>
              <a:rPr lang="tr-TR" sz="2800" dirty="0"/>
              <a:t>Turizmde en yaygın olarak görülen çalışan grubu yerli işçilerdir. Bu işçiler için tarım ve benzeri geleneksel sektörlerden turizme geçiş doğal ve beklenen bir süreçtir. Turizmin modern bir sektör olması ve özellikle nakit ücret karşılığı çalışıyor olmaları bu işçiler için bir “gerçek iş” algısı yaratmaktadır. Yeni çalışma alanının sosyal sonuçları değerlendirildiğinde, sosyal ilişkilerin dönüşümü, ilk defa bireysel ekonomik özgürlüklerin kazanılması ya da turizm istihdamı nedeniyle ilk defa ev hayatı ve çalışma hayatı ayrımının düzenlenmesi dikkat çekicidir .</a:t>
            </a:r>
          </a:p>
          <a:p>
            <a:endParaRPr lang="tr-TR" dirty="0"/>
          </a:p>
        </p:txBody>
      </p:sp>
    </p:spTree>
    <p:extLst>
      <p:ext uri="{BB962C8B-B14F-4D97-AF65-F5344CB8AC3E}">
        <p14:creationId xmlns:p14="http://schemas.microsoft.com/office/powerpoint/2010/main" val="521332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2" y="868411"/>
            <a:ext cx="11029616" cy="863408"/>
          </a:xfrm>
        </p:spPr>
        <p:txBody>
          <a:bodyPr>
            <a:normAutofit fontScale="90000"/>
          </a:bodyPr>
          <a:lstStyle/>
          <a:p>
            <a:r>
              <a:rPr lang="tr-TR" sz="3100" b="1" dirty="0"/>
              <a:t>Yerel işletmeciler/Serbest Çalışanlar</a:t>
            </a:r>
            <a:r>
              <a:rPr lang="tr-TR" b="1" dirty="0"/>
              <a:t/>
            </a:r>
            <a:br>
              <a:rPr lang="tr-TR" b="1" dirty="0"/>
            </a:br>
            <a:endParaRPr lang="tr-TR" dirty="0"/>
          </a:p>
        </p:txBody>
      </p:sp>
      <p:sp>
        <p:nvSpPr>
          <p:cNvPr id="3" name="İçerik Yer Tutucusu 2"/>
          <p:cNvSpPr>
            <a:spLocks noGrp="1"/>
          </p:cNvSpPr>
          <p:nvPr>
            <p:ph idx="1"/>
          </p:nvPr>
        </p:nvSpPr>
        <p:spPr>
          <a:xfrm>
            <a:off x="581192" y="2008910"/>
            <a:ext cx="11029615" cy="4461164"/>
          </a:xfrm>
        </p:spPr>
        <p:txBody>
          <a:bodyPr>
            <a:normAutofit fontScale="92500" lnSpcReduction="10000"/>
          </a:bodyPr>
          <a:lstStyle/>
          <a:p>
            <a:r>
              <a:rPr lang="tr-TR" dirty="0"/>
              <a:t>Belli bir bölgede turizmin gelişmesiyle birlikte bu bölgede yaşayanlar farklı yollardan turizm piyasasına giriş yapmaya çalışırlar. Bunun en yaygın formu bölgede yapılan yatırımlarda çalışma biçimindedir. ikinci olarak, belli bir kaynağa, örneğin bir dükkâna veya bir araziye sahip olanlar kaynaklarını kendi işlerini kurmak için kullanır ve bu yolla turizm sektörüne giriş yaparlar. Bu nedenle turizm emek piyasasında yer alan ikinci grup, kendi hesabına çalışan yerli nüfustur. Bu insanlar küçük ve orta boy işletmeler kurmak suretiyle piyasaya girerler.</a:t>
            </a:r>
          </a:p>
          <a:p>
            <a:r>
              <a:rPr lang="tr-TR" dirty="0"/>
              <a:t>1980’li yıllarda Fethiye’de turizm başladığında Ölüdeniz çevresinde turfanda sebze yetiştirerek geçimini sağlayan küçük aile işletmelerine sahip köylüler, evlerine oda ekleyerek ev pansiyonculuğuna başladılar. Her yıl, oda kiralayarak elde ettikleri gelirin bir kısmını evlerine yatırım yaparak değerlendirdiler. Bazen bu ek bir banyo inşa etmek, bir kat çıkarak yeni odalar eklemek ya da mutfağı genişletmek biçiminde gerçekleşti. Temel </a:t>
            </a:r>
            <a:r>
              <a:rPr lang="tr-TR" dirty="0" err="1"/>
              <a:t>hedeşeri</a:t>
            </a:r>
            <a:r>
              <a:rPr lang="tr-TR" dirty="0"/>
              <a:t>, bir sonraki yıl gelecek turistlere daha fazla ve daha iyi hizmet vermekti. 1990’lara gelindiğinde daha önce domates ekilen, inek otlatılan alanlarda küçük oteller, restoranlar bulunmaktaydı. 1980’de köylü olarak tanımlanan küçük girişimciler 1990’da otel sahibi olmuşlardı. Bugün Fethiye </a:t>
            </a:r>
            <a:r>
              <a:rPr lang="tr-TR" dirty="0" err="1"/>
              <a:t>Ölüdeniz’deki</a:t>
            </a:r>
            <a:r>
              <a:rPr lang="tr-TR" dirty="0"/>
              <a:t> birçok küçük otelin gelişimi böyle bir tarihsel sürece dayanmaktadır. </a:t>
            </a:r>
          </a:p>
          <a:p>
            <a:r>
              <a:rPr lang="tr-TR" dirty="0"/>
              <a:t>Yerel girişimciler, gelişen turizm piyasasında hane kaynaklarını kullanarak yer almaya çalışırlar. Çoğu zaman hane kaynaklarının yanı sıra hanede yer alan emekten, özellikle ücretsiz aile işçiliğinden yararlanırlar. Bu tür girişimcilik örneklerinin gelişimi zamanla ne kadar sermaye birikimi yarattıkları, piyasadaki büyüme, rekabet ve sezon süresi ile doğrudan ilişkilidir.</a:t>
            </a:r>
          </a:p>
          <a:p>
            <a:endParaRPr lang="tr-TR" dirty="0"/>
          </a:p>
        </p:txBody>
      </p:sp>
    </p:spTree>
    <p:extLst>
      <p:ext uri="{BB962C8B-B14F-4D97-AF65-F5344CB8AC3E}">
        <p14:creationId xmlns:p14="http://schemas.microsoft.com/office/powerpoint/2010/main" val="3258941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1" y="999201"/>
            <a:ext cx="11029616" cy="794135"/>
          </a:xfrm>
        </p:spPr>
        <p:txBody>
          <a:bodyPr>
            <a:normAutofit fontScale="90000"/>
          </a:bodyPr>
          <a:lstStyle/>
          <a:p>
            <a:r>
              <a:rPr lang="tr-TR" sz="4000" b="1" dirty="0"/>
              <a:t>Göçmen işçiler</a:t>
            </a:r>
            <a:r>
              <a:rPr lang="tr-TR" b="1" dirty="0"/>
              <a:t/>
            </a:r>
            <a:br>
              <a:rPr lang="tr-TR" b="1" dirty="0"/>
            </a:br>
            <a:endParaRPr lang="tr-TR" dirty="0"/>
          </a:p>
        </p:txBody>
      </p:sp>
      <p:sp>
        <p:nvSpPr>
          <p:cNvPr id="3" name="İçerik Yer Tutucusu 2"/>
          <p:cNvSpPr>
            <a:spLocks noGrp="1"/>
          </p:cNvSpPr>
          <p:nvPr>
            <p:ph idx="1"/>
          </p:nvPr>
        </p:nvSpPr>
        <p:spPr>
          <a:xfrm>
            <a:off x="581192" y="1981200"/>
            <a:ext cx="11029615" cy="4558145"/>
          </a:xfrm>
        </p:spPr>
        <p:txBody>
          <a:bodyPr>
            <a:normAutofit/>
          </a:bodyPr>
          <a:lstStyle/>
          <a:p>
            <a:r>
              <a:rPr lang="tr-TR" dirty="0"/>
              <a:t>Göçmen işçiler, bir turizm destinasyonuna göçle gelen ve farklı yollardan emek piyasasına katılan işçilerdir. Sosyolojik çalışmalarda göç teorisi insan hareketliliğini, </a:t>
            </a:r>
            <a:r>
              <a:rPr lang="tr-TR" b="1" dirty="0"/>
              <a:t>itme ve çekme faktörleri</a:t>
            </a:r>
            <a:r>
              <a:rPr lang="tr-TR" dirty="0"/>
              <a:t>yle açıklamaktadır. Turizm sektöründe etkin olan çekme faktörlerine baktığımızda, öncelikle turizmin Göçmen işçilerin çalışma koşulları yerel işçilerden farklı değildir. Eğitim ve deneyim durumları da yerel işçilerle benzerlik gösterir. Yerel işçiler gibi sezonluk çalışmalarına karşın, yerel işçilerden farklı olarak sezon dışında çalışma alanı bulmaları daha zordur. Çoğu zaman farklı bir iş bulacak sosyal ilişkilerden ve ağlardan yoksundurlar. Tüm zorluklarına karşın memleketlerine geri dönmezler, yeni yaşam alanlarında yaşam standartlarını iyileştirmeyi </a:t>
            </a:r>
            <a:r>
              <a:rPr lang="tr-TR" dirty="0" err="1"/>
              <a:t>hedeşerler</a:t>
            </a:r>
            <a:r>
              <a:rPr lang="tr-TR" dirty="0"/>
              <a:t>. Bu anlamda da yerel işçilerle benzer gelecek </a:t>
            </a:r>
            <a:r>
              <a:rPr lang="tr-TR" dirty="0" err="1"/>
              <a:t>hedeşeri</a:t>
            </a:r>
            <a:r>
              <a:rPr lang="tr-TR" dirty="0"/>
              <a:t> olsa da, göçmen işçilerin sosyal koşulları ve istihdam durumları yerel işçilerden daha </a:t>
            </a:r>
            <a:r>
              <a:rPr lang="tr-TR" dirty="0" err="1"/>
              <a:t>zordur.Sonuç</a:t>
            </a:r>
            <a:r>
              <a:rPr lang="tr-TR" dirty="0"/>
              <a:t> olarak göçmen işçilerin deneyimleri büyük oranda yukarıda anlatılan iki işçi türüyle benzerlik gösterse de kendine has birtakım özellikleri bulunmaktadır. Öncelikle bu işçilerin durumunu belirleyen en önemli unsur içinde yer aldıkları göç ağlarıdır. Bir tanıdık ya da hemşeri bağlantısı göçün yönünü ve koşullarını belirler. ikinci olarak memleketleriyle mesafeleri yeni yaşam alanlarında ne kadar kalıcı olacaklarını, memleketleriyle ilişkilerinin yoğunluğunu belirler. Zamanla bu ilişkiler </a:t>
            </a:r>
            <a:r>
              <a:rPr lang="tr-TR" dirty="0" err="1"/>
              <a:t>zayışayacak</a:t>
            </a:r>
            <a:r>
              <a:rPr lang="tr-TR" dirty="0"/>
              <a:t>, yıllık izinlerle ya da bayram ziyaretleriyle sınırlanacaktır. Son olarak yeni yaşam alanlarında geçirdikleri süre emek piyasasında ne kadar kalıcı olacaklarını belirleyecektir</a:t>
            </a:r>
          </a:p>
        </p:txBody>
      </p:sp>
    </p:spTree>
    <p:extLst>
      <p:ext uri="{BB962C8B-B14F-4D97-AF65-F5344CB8AC3E}">
        <p14:creationId xmlns:p14="http://schemas.microsoft.com/office/powerpoint/2010/main" val="1505287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4000" b="1" dirty="0"/>
              <a:t>Kent işçileri</a:t>
            </a:r>
            <a:r>
              <a:rPr lang="tr-TR" b="1" dirty="0"/>
              <a:t/>
            </a:r>
            <a:br>
              <a:rPr lang="tr-TR" b="1" dirty="0"/>
            </a:br>
            <a:endParaRPr lang="tr-TR" dirty="0"/>
          </a:p>
        </p:txBody>
      </p:sp>
      <p:sp>
        <p:nvSpPr>
          <p:cNvPr id="3" name="İçerik Yer Tutucusu 2"/>
          <p:cNvSpPr>
            <a:spLocks noGrp="1"/>
          </p:cNvSpPr>
          <p:nvPr>
            <p:ph idx="1"/>
          </p:nvPr>
        </p:nvSpPr>
        <p:spPr>
          <a:xfrm>
            <a:off x="581192" y="1981200"/>
            <a:ext cx="11029615" cy="4544291"/>
          </a:xfrm>
        </p:spPr>
        <p:txBody>
          <a:bodyPr>
            <a:normAutofit/>
          </a:bodyPr>
          <a:lstStyle/>
          <a:p>
            <a:r>
              <a:rPr lang="tr-TR" sz="2400" dirty="0"/>
              <a:t>Buraya kadar anlatılan üç işçi türü özellikle kitle turizminin hâkim olduğu kıyı destinasyonlarında yaygın olarak görülen istihdama örnek oluşturmaktadır. Öte yandan küreselleşmeyle birlikte öne çıkan farklı turizm seçenekleri büyük kentlerde de turizmin gelişmesini beraberinde getirdi. Bu noktada kent işçileri, turizmin başka bir yüzünü göstermeleri ve farklı bir çalışma biçimi temsil etmeleri açısından önem taşımaktadır. Öncelikle kentte çok daha karmaşık bir emek piyasası yapısından ve bunun içinde yer alan farklı çalışma koşullarından söz etmek gerekmektedir. Kentte çalışanların turizmle diğer hizmet alanları arasında gidip gelmeleri, iş değiştirmeleri mümkündür. Bu nedenle turizmdeki kent işçileri kategorisini kentte çalışan diğer gruplardan ayırmak oldukça zordur.</a:t>
            </a:r>
          </a:p>
          <a:p>
            <a:endParaRPr lang="tr-TR" dirty="0"/>
          </a:p>
        </p:txBody>
      </p:sp>
    </p:spTree>
    <p:extLst>
      <p:ext uri="{BB962C8B-B14F-4D97-AF65-F5344CB8AC3E}">
        <p14:creationId xmlns:p14="http://schemas.microsoft.com/office/powerpoint/2010/main" val="2583035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2180496"/>
            <a:ext cx="11029615" cy="4414268"/>
          </a:xfrm>
        </p:spPr>
        <p:txBody>
          <a:bodyPr>
            <a:normAutofit lnSpcReduction="10000"/>
          </a:bodyPr>
          <a:lstStyle/>
          <a:p>
            <a:r>
              <a:rPr lang="tr-TR" dirty="0"/>
              <a:t>Kent işçileri yerel ya da göçmen olabilirler. Bu grup içinde vasıfsız olarak düşük ücret karşılığı çalışanlar olduğu gibi, yüksek </a:t>
            </a:r>
            <a:r>
              <a:rPr lang="tr-TR" dirty="0" err="1"/>
              <a:t>vasışı</a:t>
            </a:r>
            <a:r>
              <a:rPr lang="tr-TR" dirty="0"/>
              <a:t> ya da eğitimli olup yüksek ücretlerle çalışan, diğer gruplara kıyasla yükselme potansiyeli taşıyan bir grup da vardır. Kentli işçilerin çoğu turizm sektörüne girmeden önce kapitalist emek piyasasında ücret karşılığı çalışmışlardır. Yani diğer grupların aksine tarımsal bir geçmişleri yoktur. Kent ekonomisinin rekabetçi yapısı, nüfus yoğunluğunun küçük yerlere kıyasla daha fazla olması; işe alınma sürecinde yaştan cinsiyete, eğitimden deneyime birçok unsurun belirleyici olması anlamına gelmektedir. Bu rekabetçi yapı içinde kent işçileri işverenle pazarlık yapmayı da öğrenirler. Örneğin işe alınma sürecinde talep edecekleri iş güvencesi, sosyal güvenceler ve diğer hakların bilincindedirler; çalışma standartları hakkında bir farkındalık söz konusudur. Her zaman ideal çalışma koşullarına sahip olmasalar da en azından böyle bir bilgiye sahiptirler. Buna karşılık çalışma koşulları çok daha katı ve işi öğrenme süreci daha kısadır. Diğer üç gruba kıyasla kent işçileri turizmin mevsimsel yapısından daha az etkilenirler. Bunun en önemli nedeni kent turizminin farklı turizm kollarını barındırması ve yıl boyu faaliyet göstermesidir. Örneğin kent turizminin kongre turizmi, festival, bienal ve benzeri sanatsal etkinliklerle besleniyor olması yıl boyu turizm sektörünün canlı olmasını sağlamaktadır, bu da istihdamı daha düzenli kılmaktadır. Mevsimsel bir etki olsa da bunun istihdama yansıması azdır, ücretsiz izin ya da işten çıkarma yaygın bir uygulama değildir. Gelecek beklentileri açısından diğer gruplarla kıyaslandığında genel bir değerlendirme yapmak oldukça zordur. Kent işçileri arasında iş değiştirme oranı göreli olarak daha yüksektir, kent işçileri daha iyi bir iş bulduklarında kolaylıkla başka bir işe geçebilirler.</a:t>
            </a:r>
          </a:p>
        </p:txBody>
      </p:sp>
    </p:spTree>
    <p:extLst>
      <p:ext uri="{BB962C8B-B14F-4D97-AF65-F5344CB8AC3E}">
        <p14:creationId xmlns:p14="http://schemas.microsoft.com/office/powerpoint/2010/main" val="3193416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81191" y="1663452"/>
            <a:ext cx="11029616" cy="517044"/>
          </a:xfrm>
        </p:spPr>
        <p:txBody>
          <a:bodyPr>
            <a:normAutofit fontScale="90000"/>
          </a:bodyPr>
          <a:lstStyle/>
          <a:p>
            <a:r>
              <a:rPr lang="tr-TR" sz="3600" b="1" dirty="0" err="1"/>
              <a:t>TÜRKiYE’DE</a:t>
            </a:r>
            <a:r>
              <a:rPr lang="tr-TR" sz="3600" b="1" dirty="0"/>
              <a:t> </a:t>
            </a:r>
            <a:r>
              <a:rPr lang="tr-TR" sz="3600" b="1" dirty="0" err="1"/>
              <a:t>TURiZM</a:t>
            </a:r>
            <a:r>
              <a:rPr lang="tr-TR" sz="3600" b="1" dirty="0"/>
              <a:t> </a:t>
            </a:r>
            <a:r>
              <a:rPr lang="tr-TR" sz="3600" b="1" dirty="0" err="1"/>
              <a:t>iSTiHDAMINDA</a:t>
            </a:r>
            <a:r>
              <a:rPr lang="tr-TR" sz="3600" b="1" dirty="0"/>
              <a:t> </a:t>
            </a:r>
            <a:r>
              <a:rPr lang="tr-TR" sz="3600" b="1" dirty="0" err="1"/>
              <a:t>KARşILAşILAN</a:t>
            </a:r>
            <a:r>
              <a:rPr lang="tr-TR" sz="3600" b="1" dirty="0"/>
              <a:t> SORUNLAR </a:t>
            </a:r>
            <a:r>
              <a:rPr lang="tr-TR" b="1" dirty="0"/>
              <a:t/>
            </a:r>
            <a:br>
              <a:rPr lang="tr-TR" b="1" dirty="0"/>
            </a:br>
            <a:endParaRPr lang="tr-TR" dirty="0"/>
          </a:p>
        </p:txBody>
      </p:sp>
      <p:sp>
        <p:nvSpPr>
          <p:cNvPr id="3" name="İçerik Yer Tutucusu 2"/>
          <p:cNvSpPr>
            <a:spLocks noGrp="1"/>
          </p:cNvSpPr>
          <p:nvPr>
            <p:ph idx="1"/>
          </p:nvPr>
        </p:nvSpPr>
        <p:spPr>
          <a:xfrm>
            <a:off x="581192" y="2008910"/>
            <a:ext cx="11029615" cy="4544290"/>
          </a:xfrm>
        </p:spPr>
        <p:txBody>
          <a:bodyPr/>
          <a:lstStyle/>
          <a:p>
            <a:r>
              <a:rPr lang="tr-TR" b="1" dirty="0"/>
              <a:t>Alaylı-Okullu Çatışması/ istihdam Piyasasında Rekabet</a:t>
            </a:r>
          </a:p>
          <a:p>
            <a:r>
              <a:rPr lang="tr-TR" dirty="0"/>
              <a:t>Turizm sektöründe çalışan ya da iş arayanlar emek piyasasında birbirleriyle rekabet içindedirler. Türkiye gibi nüfusu büyük ve yapısal olarak işsizliğin yaygın olduğu ülkelerde, emek piyasasındaki rekabet çalışanların düşük çalışma standartlarına, güvencesiz istihdam biçimlerine razı gelmelerine neden olur. işveren açısından bakıldığında, işçi arzının yüksek olduğu bu gibi durumlar ucuz ve güvencesiz çalışmaya razı gelecek emek kaynağının bulunması açısından elverişlidir.</a:t>
            </a:r>
          </a:p>
          <a:p>
            <a:r>
              <a:rPr lang="tr-TR" dirty="0"/>
              <a:t>Somut bazı örnekler, emek piyasasındaki rekabetin daha iyi anlaşılmasını sağlayacaktır. Türkçede yaygın olarak kullanılan alaylı benzetmesi, çalışanların işleriyle ilgili </a:t>
            </a:r>
            <a:r>
              <a:rPr lang="tr-TR" dirty="0" err="1"/>
              <a:t>vasışarı</a:t>
            </a:r>
            <a:r>
              <a:rPr lang="tr-TR" dirty="0"/>
              <a:t> iş üstünde öğrenmeleri anlamına gelmektedir. Bu kişiler mesleki eğitim almadıkları halde, uzun zaman çalışmalarından dolayı bazı </a:t>
            </a:r>
            <a:r>
              <a:rPr lang="tr-TR" dirty="0" err="1"/>
              <a:t>vasışarı</a:t>
            </a:r>
            <a:r>
              <a:rPr lang="tr-TR" dirty="0"/>
              <a:t> çalışma hayatında öğrenirler. Okullu olarak tanımlanan kesim ise, mesleki eğitimlerini ortaöğretim ve hatta yükseköğretim aşamasında tamamlamış, bu nedenle birtakım </a:t>
            </a:r>
            <a:r>
              <a:rPr lang="tr-TR" dirty="0" err="1"/>
              <a:t>vasışarı</a:t>
            </a:r>
            <a:r>
              <a:rPr lang="tr-TR" dirty="0"/>
              <a:t> veya meslek inceliklerini yalnızca deneyim olarak değil, bilimsel temelleriyle öğrenmişlerdir. Bu nedenle okullu grup, iş deneyimi olmasa dahi </a:t>
            </a:r>
            <a:r>
              <a:rPr lang="tr-TR" dirty="0" err="1"/>
              <a:t>vasışı</a:t>
            </a:r>
            <a:r>
              <a:rPr lang="tr-TR" dirty="0"/>
              <a:t> eleman olarak değerlendirilmektedir.</a:t>
            </a:r>
          </a:p>
          <a:p>
            <a:endParaRPr lang="tr-TR" dirty="0"/>
          </a:p>
        </p:txBody>
      </p:sp>
    </p:spTree>
    <p:extLst>
      <p:ext uri="{BB962C8B-B14F-4D97-AF65-F5344CB8AC3E}">
        <p14:creationId xmlns:p14="http://schemas.microsoft.com/office/powerpoint/2010/main" val="3503886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1925782"/>
            <a:ext cx="11029615" cy="4738254"/>
          </a:xfrm>
        </p:spPr>
        <p:txBody>
          <a:bodyPr>
            <a:normAutofit/>
          </a:bodyPr>
          <a:lstStyle/>
          <a:p>
            <a:r>
              <a:rPr lang="tr-TR" b="1" dirty="0"/>
              <a:t>Üniversite-Sektör iş Birliğinde Eksiklik</a:t>
            </a:r>
          </a:p>
          <a:p>
            <a:r>
              <a:rPr lang="tr-TR" dirty="0"/>
              <a:t>Turizm eğitimi Türkiye’de ortaöğretimde, yükseköğretimde ve meslek edindirme programlarındaki yeri ile en yaygın eğitim alanlarından biridir. Ortaöğretim düzeyinde bakıldığında 65 ilde turizm için mesleki eğitim veren 118 lise bulunmaktadır (http://www.meb.gov.tr). Bu liselerin birçoğunda uygulama otelleri öğrencilerin </a:t>
            </a:r>
            <a:r>
              <a:rPr lang="tr-TR" dirty="0" err="1"/>
              <a:t>vasışarını</a:t>
            </a:r>
            <a:r>
              <a:rPr lang="tr-TR" dirty="0"/>
              <a:t> uygulamalı olarak geliştirmelerine olanak tanımaktadır. Aynı zamanda staj uygulamaları öğrencilerin turizm sektörüne girişleri için bir aşama olarak görülmektedir. Bu okullarda eğitim konaklama ve yeme-içme hizmetleri üzerinde uzmanlaşmaktadır. Bu liseler özellikle büyük şehirlerde ve turizm potansiyeli yüksek olan bölgelerde bulunmaktadır.</a:t>
            </a:r>
          </a:p>
          <a:p>
            <a:r>
              <a:rPr lang="tr-TR" dirty="0"/>
              <a:t>Örgün eğitim seçenekleri dışında yaygın eğitim seçeneği olarak gençlere yönelik kurslarıyla nitelikli insan kaynağı yetiştirmeyi </a:t>
            </a:r>
            <a:r>
              <a:rPr lang="tr-TR" dirty="0" err="1"/>
              <a:t>hedeşeyen</a:t>
            </a:r>
            <a:r>
              <a:rPr lang="tr-TR" dirty="0"/>
              <a:t> Turizm Eğitim Merkezleri (TUREM), mesleki eğitim sağlamaktadır. Turizm Eğitim Merkezleri, aynı zamanda işsizlikle mücadeleye yönelik Aktif iş gücü Piyasası </a:t>
            </a:r>
            <a:r>
              <a:rPr lang="tr-TR" dirty="0" err="1"/>
              <a:t>Politikaları’nın</a:t>
            </a:r>
            <a:r>
              <a:rPr lang="tr-TR" dirty="0"/>
              <a:t> önemli araçlarından biridir. Sekiz ilde on adet Turizm Eğitim Merkezi bulunmaktadır. Turizm Eğitim Merkezleri, turizmin çok gelişmediği bölgelerde bulunsa da turizmin gelişmesinde önayak olacak bir eğitim girişimidir.</a:t>
            </a:r>
          </a:p>
          <a:p>
            <a:endParaRPr lang="tr-TR" dirty="0"/>
          </a:p>
        </p:txBody>
      </p:sp>
    </p:spTree>
    <p:extLst>
      <p:ext uri="{BB962C8B-B14F-4D97-AF65-F5344CB8AC3E}">
        <p14:creationId xmlns:p14="http://schemas.microsoft.com/office/powerpoint/2010/main" val="1866997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1192" y="2180496"/>
            <a:ext cx="11029615" cy="4386559"/>
          </a:xfrm>
        </p:spPr>
        <p:txBody>
          <a:bodyPr>
            <a:normAutofit lnSpcReduction="10000"/>
          </a:bodyPr>
          <a:lstStyle/>
          <a:p>
            <a:r>
              <a:rPr lang="tr-TR" sz="2800" dirty="0"/>
              <a:t>Yükseköğretim kurumları içinde iki tür eğitim düzeyinden söz edilebilir. Birinci olarak iki yıllık eğitim veren ve doğrudan emek piyasasına </a:t>
            </a:r>
            <a:r>
              <a:rPr lang="tr-TR" sz="2800" dirty="0" err="1"/>
              <a:t>vasışı</a:t>
            </a:r>
            <a:r>
              <a:rPr lang="tr-TR" sz="2800" dirty="0"/>
              <a:t> eleman yetiştiren yüksek okullar bulunmaktadır. ikinci olarak dört yıllık eğitim veren ve turizm alanında yalnızca çalışmak değil aynı zamanda eğitim vermek ve araştırma yapmak için eğitim veren bölümler veya fakülteler bulunmaktadır. Türkiye’de 38 üniversitede toplam 61 turizm yüksekokulu bulunurken 31 üniversitede 34 bölüm veya fakülte vardır. Bunun yanı sıra Anadolu Üniversitesi </a:t>
            </a:r>
            <a:r>
              <a:rPr lang="tr-TR" sz="2800" dirty="0" err="1"/>
              <a:t>Açıköğretim</a:t>
            </a:r>
            <a:r>
              <a:rPr lang="tr-TR" sz="2800" dirty="0"/>
              <a:t> Fakültesi, uzaktan eğitim programı ile çok daha fazla lise mezununa iki yıllık turizm eğitimi sağlamaktadır. </a:t>
            </a:r>
          </a:p>
          <a:p>
            <a:endParaRPr lang="tr-TR" dirty="0"/>
          </a:p>
        </p:txBody>
      </p:sp>
    </p:spTree>
    <p:extLst>
      <p:ext uri="{BB962C8B-B14F-4D97-AF65-F5344CB8AC3E}">
        <p14:creationId xmlns:p14="http://schemas.microsoft.com/office/powerpoint/2010/main" val="2195270067"/>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TM03457464[[fn=Kar Payı]]</Template>
  <TotalTime>100</TotalTime>
  <Words>2379</Words>
  <Application>Microsoft Office PowerPoint</Application>
  <PresentationFormat>Özel</PresentationFormat>
  <Paragraphs>32</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Kar Payı</vt:lpstr>
      <vt:lpstr>TURiZMDE FARKLI işÇi TiPLERi  </vt:lpstr>
      <vt:lpstr>PowerPoint Sunusu</vt:lpstr>
      <vt:lpstr>Yerel işletmeciler/Serbest Çalışanlar </vt:lpstr>
      <vt:lpstr>Göçmen işçiler </vt:lpstr>
      <vt:lpstr>Kent işçileri </vt:lpstr>
      <vt:lpstr>PowerPoint Sunusu</vt:lpstr>
      <vt:lpstr>TÜRKiYE’DE TURiZM iSTiHDAMINDA KARşILAşILAN SORUNLAR  </vt:lpstr>
      <vt:lpstr>PowerPoint Sunusu</vt:lpstr>
      <vt:lpstr>PowerPoint Sunusu</vt:lpstr>
      <vt:lpstr>PowerPoint Sunusu</vt:lpstr>
      <vt:lpstr>PowerPoint Sunusu</vt:lpstr>
      <vt:lpstr>Özet 6 </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İçindekiler</dc:title>
  <dc:creator>RÜVEYDA İN</dc:creator>
  <cp:lastModifiedBy>kumsaal</cp:lastModifiedBy>
  <cp:revision>14</cp:revision>
  <dcterms:created xsi:type="dcterms:W3CDTF">2018-12-28T13:57:37Z</dcterms:created>
  <dcterms:modified xsi:type="dcterms:W3CDTF">2019-03-16T21:18:02Z</dcterms:modified>
</cp:coreProperties>
</file>