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02" y="4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9125C3-5D30-43EC-8863-5A0706DAA9E6}"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159FA93-9AB3-4AB0-9A92-4DB0134D87B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9125C3-5D30-43EC-8863-5A0706DAA9E6}" type="datetimeFigureOut">
              <a:rPr lang="tr-TR" smtClean="0"/>
              <a:pPr/>
              <a:t>21.11.2019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59FA93-9AB3-4AB0-9A92-4DB0134D87B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1412776"/>
            <a:ext cx="8712968" cy="3046988"/>
          </a:xfrm>
          <a:prstGeom prst="rect">
            <a:avLst/>
          </a:prstGeom>
          <a:noFill/>
        </p:spPr>
        <p:txBody>
          <a:bodyPr wrap="square" rtlCol="0">
            <a:spAutoFit/>
          </a:bodyPr>
          <a:lstStyle/>
          <a:p>
            <a:pPr algn="ctr"/>
            <a:r>
              <a:rPr lang="tr-TR" sz="2400" b="1" dirty="0"/>
              <a:t>FARMAKOPE YÖNTEMLERİNİN VALİDASYONU</a:t>
            </a:r>
            <a:endParaRPr lang="tr-TR" sz="2400" dirty="0"/>
          </a:p>
          <a:p>
            <a:pPr algn="just"/>
            <a:r>
              <a:rPr lang="tr-TR" sz="2400" dirty="0"/>
              <a:t>Bir </a:t>
            </a:r>
            <a:r>
              <a:rPr lang="tr-TR" sz="2400" dirty="0" err="1"/>
              <a:t>farmakopenin</a:t>
            </a:r>
            <a:r>
              <a:rPr lang="tr-TR" sz="2400" dirty="0"/>
              <a:t> kullanım amacı, sağlık çalışanları ve diğerleri tarafından kullanılması için halk tarafından bilinen ilaçların kalite ve güvenliği ile ilgili standartları sağlamaktır. </a:t>
            </a:r>
            <a:r>
              <a:rPr lang="tr-TR" sz="2400" dirty="0" err="1"/>
              <a:t>Farmakopelerde</a:t>
            </a:r>
            <a:r>
              <a:rPr lang="tr-TR" sz="2400" dirty="0"/>
              <a:t> basılı olan yöntemlerin </a:t>
            </a:r>
            <a:r>
              <a:rPr lang="tr-TR" sz="2400" dirty="0" err="1"/>
              <a:t>monografları</a:t>
            </a:r>
            <a:r>
              <a:rPr lang="tr-TR" sz="2400" dirty="0"/>
              <a:t>, ulusal ilaç test laboratuarlarında kullanılan aktif bileşenler ve tıbbi ürünler için lisans proseslerinde düzenleyici otoriteler tarafından ve ilaç üreticilerini denetleyen tıbbi denetleyiciler tarafından kullanılmaktadır.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640960" cy="3693319"/>
          </a:xfrm>
          <a:prstGeom prst="rect">
            <a:avLst/>
          </a:prstGeom>
          <a:noFill/>
        </p:spPr>
        <p:txBody>
          <a:bodyPr wrap="square" rtlCol="0">
            <a:spAutoFit/>
          </a:bodyPr>
          <a:lstStyle/>
          <a:p>
            <a:pPr algn="just"/>
            <a:r>
              <a:rPr lang="tr-TR" dirty="0"/>
              <a:t>Aktif bileşenlerin, yardımcı maddelerin ve tıbbi ürünlerin üreticileri, ürettiklerinin ticari anlamda kullanılabilmesi için gerekli izinlerin sağlanması ve üretimden sonraki kalite kontrollerinde </a:t>
            </a:r>
            <a:r>
              <a:rPr lang="tr-TR" dirty="0" err="1"/>
              <a:t>farmakopedeki</a:t>
            </a:r>
            <a:r>
              <a:rPr lang="tr-TR" dirty="0"/>
              <a:t> uygulama testlerini kullanmaktadırlar. Dünyada birçok </a:t>
            </a:r>
            <a:r>
              <a:rPr lang="tr-TR" dirty="0" err="1"/>
              <a:t>farmakope</a:t>
            </a:r>
            <a:r>
              <a:rPr lang="tr-TR" dirty="0"/>
              <a:t> bulunmaktadır. Fakat ABD, İngiliz ve Avrupa </a:t>
            </a:r>
            <a:r>
              <a:rPr lang="tr-TR" dirty="0" err="1"/>
              <a:t>farmakopeleri</a:t>
            </a:r>
            <a:r>
              <a:rPr lang="tr-TR" dirty="0"/>
              <a:t> gibi </a:t>
            </a:r>
            <a:r>
              <a:rPr lang="tr-TR" dirty="0" err="1"/>
              <a:t>uluslarası</a:t>
            </a:r>
            <a:r>
              <a:rPr lang="tr-TR" dirty="0"/>
              <a:t> </a:t>
            </a:r>
            <a:r>
              <a:rPr lang="tr-TR" dirty="0" err="1"/>
              <a:t>farmakopeler</a:t>
            </a:r>
            <a:r>
              <a:rPr lang="tr-TR" dirty="0"/>
              <a:t> ulusal olanlara göre tercih edilmektedir. </a:t>
            </a:r>
            <a:r>
              <a:rPr lang="tr-TR" dirty="0" err="1"/>
              <a:t>Farmakopelerde</a:t>
            </a:r>
            <a:r>
              <a:rPr lang="tr-TR" dirty="0"/>
              <a:t> bulunan tıbbi ürünlerin, yardımcı maddelerin ve aktif </a:t>
            </a:r>
            <a:r>
              <a:rPr lang="tr-TR" dirty="0" err="1"/>
              <a:t>farmasötik</a:t>
            </a:r>
            <a:r>
              <a:rPr lang="tr-TR" dirty="0"/>
              <a:t> ürünlerin kalitelerinin düzenlenmesi için gerekli test prosedürleri, kullanıldıkları ülkelerde ya da bölgelerde yasal standartları oluştururlar. Son yıllarda, başlıca üç ekonomik bölge (ABD, Japonya ve Avrupa) yeni tıbbi ürünlerin ve bileşiklerin </a:t>
            </a:r>
            <a:r>
              <a:rPr lang="tr-TR" dirty="0" err="1"/>
              <a:t>kabulu</a:t>
            </a:r>
            <a:r>
              <a:rPr lang="tr-TR" dirty="0"/>
              <a:t> için gerekli lisanların uyumlaştırılabilmesi için “</a:t>
            </a:r>
            <a:r>
              <a:rPr lang="tr-TR" dirty="0" err="1"/>
              <a:t>International</a:t>
            </a:r>
            <a:r>
              <a:rPr lang="tr-TR" dirty="0"/>
              <a:t> </a:t>
            </a:r>
            <a:r>
              <a:rPr lang="tr-TR" dirty="0" err="1"/>
              <a:t>Conference</a:t>
            </a:r>
            <a:r>
              <a:rPr lang="tr-TR" dirty="0"/>
              <a:t> of </a:t>
            </a:r>
            <a:r>
              <a:rPr lang="tr-TR" dirty="0" err="1"/>
              <a:t>Harmonisation</a:t>
            </a:r>
            <a:r>
              <a:rPr lang="tr-TR" dirty="0"/>
              <a:t> of </a:t>
            </a:r>
            <a:r>
              <a:rPr lang="tr-TR" dirty="0" err="1"/>
              <a:t>Technical</a:t>
            </a:r>
            <a:r>
              <a:rPr lang="tr-TR" dirty="0"/>
              <a:t> </a:t>
            </a:r>
            <a:r>
              <a:rPr lang="tr-TR" dirty="0" err="1"/>
              <a:t>Requirements</a:t>
            </a:r>
            <a:r>
              <a:rPr lang="tr-TR" dirty="0"/>
              <a:t> </a:t>
            </a:r>
            <a:r>
              <a:rPr lang="tr-TR" dirty="0" err="1"/>
              <a:t>for</a:t>
            </a:r>
            <a:r>
              <a:rPr lang="tr-TR" dirty="0"/>
              <a:t> </a:t>
            </a:r>
            <a:r>
              <a:rPr lang="tr-TR" dirty="0" err="1"/>
              <a:t>Registration</a:t>
            </a:r>
            <a:r>
              <a:rPr lang="tr-TR" dirty="0"/>
              <a:t> of </a:t>
            </a:r>
            <a:r>
              <a:rPr lang="tr-TR" dirty="0" err="1"/>
              <a:t>Pharmaceuticals</a:t>
            </a:r>
            <a:r>
              <a:rPr lang="tr-TR" dirty="0"/>
              <a:t> </a:t>
            </a:r>
            <a:r>
              <a:rPr lang="tr-TR" dirty="0" err="1"/>
              <a:t>for</a:t>
            </a:r>
            <a:r>
              <a:rPr lang="tr-TR" dirty="0"/>
              <a:t> </a:t>
            </a:r>
            <a:r>
              <a:rPr lang="tr-TR" dirty="0" err="1"/>
              <a:t>Human</a:t>
            </a:r>
            <a:r>
              <a:rPr lang="tr-TR" dirty="0"/>
              <a:t> </a:t>
            </a:r>
            <a:r>
              <a:rPr lang="tr-TR" dirty="0" err="1"/>
              <a:t>Use</a:t>
            </a:r>
            <a:r>
              <a:rPr lang="tr-TR" dirty="0"/>
              <a:t>” toplantısı gerçekleştirilmiş ve ilaçların etkinlik, güvenlik ve kalitelerini inceleyen terimler bu toplantıda kararlaştırılmıştır.</a:t>
            </a:r>
          </a:p>
          <a:p>
            <a:endParaRPr lang="tr-TR" dirty="0"/>
          </a:p>
        </p:txBody>
      </p:sp>
      <p:sp>
        <p:nvSpPr>
          <p:cNvPr id="5" name="4 Dikdörtgen"/>
          <p:cNvSpPr/>
          <p:nvPr/>
        </p:nvSpPr>
        <p:spPr>
          <a:xfrm>
            <a:off x="467544" y="3789040"/>
            <a:ext cx="8352928" cy="2031325"/>
          </a:xfrm>
          <a:prstGeom prst="rect">
            <a:avLst/>
          </a:prstGeom>
        </p:spPr>
        <p:txBody>
          <a:bodyPr wrap="square">
            <a:spAutoFit/>
          </a:bodyPr>
          <a:lstStyle/>
          <a:p>
            <a:pPr algn="just"/>
            <a:r>
              <a:rPr lang="tr-TR" dirty="0" err="1"/>
              <a:t>Farmakopelerin</a:t>
            </a:r>
            <a:r>
              <a:rPr lang="tr-TR" dirty="0"/>
              <a:t> </a:t>
            </a:r>
            <a:r>
              <a:rPr lang="tr-TR" dirty="0" err="1"/>
              <a:t>monograflarında</a:t>
            </a:r>
            <a:r>
              <a:rPr lang="tr-TR" dirty="0"/>
              <a:t> yer alan analitik metotlar, ilaç molekülleri ve ürünlerinin kalite ve güvenliklerini garantiye almak için uygundur. Kalite; </a:t>
            </a:r>
            <a:r>
              <a:rPr lang="tr-TR" dirty="0" err="1"/>
              <a:t>kimliklendirme</a:t>
            </a:r>
            <a:r>
              <a:rPr lang="tr-TR" dirty="0"/>
              <a:t> (</a:t>
            </a:r>
            <a:r>
              <a:rPr lang="tr-TR" dirty="0" err="1"/>
              <a:t>identification</a:t>
            </a:r>
            <a:r>
              <a:rPr lang="tr-TR" dirty="0"/>
              <a:t>), saflık (</a:t>
            </a:r>
            <a:r>
              <a:rPr lang="tr-TR" dirty="0" err="1"/>
              <a:t>purity</a:t>
            </a:r>
            <a:r>
              <a:rPr lang="tr-TR" dirty="0"/>
              <a:t>) ve içerik tayin testleri tarafından kontrol edilebilir. Testler, uygun bir şekilde kullanılabilmelerini ispatlamak için valide edilmelidir. Testin amacına bağlı olarak </a:t>
            </a:r>
            <a:r>
              <a:rPr lang="tr-TR" dirty="0" err="1"/>
              <a:t>validasyon</a:t>
            </a:r>
            <a:r>
              <a:rPr lang="tr-TR" dirty="0"/>
              <a:t> içeriği genişletilebilir ya da daha özel </a:t>
            </a:r>
            <a:r>
              <a:rPr lang="tr-TR" dirty="0" err="1"/>
              <a:t>validasyon</a:t>
            </a:r>
            <a:r>
              <a:rPr lang="tr-TR" dirty="0"/>
              <a:t> </a:t>
            </a:r>
            <a:r>
              <a:rPr lang="tr-TR" dirty="0" err="1"/>
              <a:t>karakteristklerine</a:t>
            </a:r>
            <a:r>
              <a:rPr lang="tr-TR" dirty="0"/>
              <a:t> vurgu yapılabilir. Bu testler USP </a:t>
            </a:r>
            <a:r>
              <a:rPr lang="tr-TR" dirty="0" err="1"/>
              <a:t>farmakope</a:t>
            </a:r>
            <a:r>
              <a:rPr lang="tr-TR" dirty="0"/>
              <a:t> tarafından sınıflandırılmıştır. (Tablo 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188189" y="43934"/>
            <a:ext cx="6767622"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Tablo 1. Deney </a:t>
            </a:r>
            <a:r>
              <a:rPr kumimoji="0" lang="tr-TR" b="0" i="0" u="none" strike="noStrike" cap="none" normalizeH="0" baseline="0" dirty="0" err="1" smtClean="0">
                <a:ln>
                  <a:noFill/>
                </a:ln>
                <a:solidFill>
                  <a:schemeClr val="tx1"/>
                </a:solidFill>
                <a:effectLst/>
                <a:ea typeface="Calibri" pitchFamily="34" charset="0"/>
                <a:cs typeface="Times New Roman" pitchFamily="18" charset="0"/>
              </a:rPr>
              <a:t>validasyonu</a:t>
            </a:r>
            <a:r>
              <a:rPr kumimoji="0" lang="tr-TR" b="0" i="0" u="none" strike="noStrike" cap="none" normalizeH="0" baseline="0" dirty="0" smtClean="0">
                <a:ln>
                  <a:noFill/>
                </a:ln>
                <a:solidFill>
                  <a:schemeClr val="tx1"/>
                </a:solidFill>
                <a:effectLst/>
                <a:ea typeface="Calibri" pitchFamily="34" charset="0"/>
                <a:cs typeface="Times New Roman" pitchFamily="18" charset="0"/>
              </a:rPr>
              <a:t> için gerekli olan </a:t>
            </a:r>
            <a:r>
              <a:rPr kumimoji="0" lang="tr-TR" b="0" i="0" u="none" strike="noStrike" cap="none" normalizeH="0" baseline="0" dirty="0" err="1" smtClean="0">
                <a:ln>
                  <a:noFill/>
                </a:ln>
                <a:solidFill>
                  <a:schemeClr val="tx1"/>
                </a:solidFill>
                <a:effectLst/>
                <a:ea typeface="Calibri" pitchFamily="34" charset="0"/>
                <a:cs typeface="Times New Roman" pitchFamily="18" charset="0"/>
              </a:rPr>
              <a:t>validasyon</a:t>
            </a:r>
            <a:r>
              <a:rPr kumimoji="0" lang="tr-TR" b="0" i="0" u="none" strike="noStrike" cap="none" normalizeH="0" baseline="0" dirty="0" smtClean="0">
                <a:ln>
                  <a:noFill/>
                </a:ln>
                <a:solidFill>
                  <a:schemeClr val="tx1"/>
                </a:solidFill>
                <a:effectLst/>
                <a:ea typeface="Calibri" pitchFamily="34" charset="0"/>
                <a:cs typeface="Times New Roman" pitchFamily="18" charset="0"/>
              </a:rPr>
              <a:t> karakteristikleri</a:t>
            </a:r>
            <a:endParaRPr kumimoji="0" lang="tr-TR" b="0" i="0" u="none" strike="noStrike" cap="none" normalizeH="0" baseline="0" dirty="0" smtClean="0">
              <a:ln>
                <a:noFill/>
              </a:ln>
              <a:solidFill>
                <a:schemeClr val="tx1"/>
              </a:solidFill>
              <a:effectLst/>
              <a:cs typeface="Arial" pitchFamily="34" charset="0"/>
            </a:endParaRPr>
          </a:p>
        </p:txBody>
      </p:sp>
      <p:graphicFrame>
        <p:nvGraphicFramePr>
          <p:cNvPr id="6" name="5 Tablo"/>
          <p:cNvGraphicFramePr>
            <a:graphicFrameLocks noGrp="1"/>
          </p:cNvGraphicFramePr>
          <p:nvPr/>
        </p:nvGraphicFramePr>
        <p:xfrm>
          <a:off x="611560" y="620687"/>
          <a:ext cx="8136904" cy="2669469"/>
        </p:xfrm>
        <a:graphic>
          <a:graphicData uri="http://schemas.openxmlformats.org/drawingml/2006/table">
            <a:tbl>
              <a:tblPr/>
              <a:tblGrid>
                <a:gridCol w="1627028"/>
                <a:gridCol w="1627028"/>
                <a:gridCol w="813513"/>
                <a:gridCol w="813513"/>
                <a:gridCol w="1627911"/>
                <a:gridCol w="1627911"/>
              </a:tblGrid>
              <a:tr h="612069">
                <a:tc>
                  <a:txBody>
                    <a:bodyPr/>
                    <a:lstStyle/>
                    <a:p>
                      <a:pPr algn="just">
                        <a:lnSpc>
                          <a:spcPct val="150000"/>
                        </a:lnSpc>
                        <a:spcAft>
                          <a:spcPts val="0"/>
                        </a:spcAft>
                      </a:pPr>
                      <a:r>
                        <a:rPr lang="tr-TR" sz="1000">
                          <a:latin typeface="Times New Roman"/>
                          <a:ea typeface="Calibri"/>
                          <a:cs typeface="Times New Roman"/>
                        </a:rPr>
                        <a:t>Analitik Performans Karakteristikleri</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tr-TR" sz="1000">
                          <a:latin typeface="Times New Roman"/>
                          <a:ea typeface="Calibri"/>
                          <a:cs typeface="Times New Roman"/>
                        </a:rPr>
                        <a:t>Deney Kategorisi 1</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50000"/>
                        </a:lnSpc>
                        <a:spcAft>
                          <a:spcPts val="0"/>
                        </a:spcAft>
                      </a:pPr>
                      <a:r>
                        <a:rPr lang="tr-TR" sz="1000">
                          <a:latin typeface="Times New Roman"/>
                          <a:ea typeface="Calibri"/>
                          <a:cs typeface="Times New Roman"/>
                        </a:rPr>
                        <a:t>Deney Kategorisi 2</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just">
                        <a:lnSpc>
                          <a:spcPct val="150000"/>
                        </a:lnSpc>
                        <a:spcAft>
                          <a:spcPts val="0"/>
                        </a:spcAft>
                      </a:pPr>
                      <a:r>
                        <a:rPr lang="tr-TR" sz="1000">
                          <a:latin typeface="Times New Roman"/>
                          <a:ea typeface="Calibri"/>
                          <a:cs typeface="Times New Roman"/>
                        </a:rPr>
                        <a:t>Deney Kategorisi 3 </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tr-TR" sz="1000">
                          <a:latin typeface="Times New Roman"/>
                          <a:ea typeface="Calibri"/>
                          <a:cs typeface="Times New Roman"/>
                        </a:rPr>
                        <a:t>Deney Kategorisi 4</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045">
                <a:tc>
                  <a:txBody>
                    <a:bodyPr/>
                    <a:lstStyle/>
                    <a:p>
                      <a:pPr algn="just">
                        <a:lnSpc>
                          <a:spcPct val="150000"/>
                        </a:lnSpc>
                        <a:spcAft>
                          <a:spcPts val="0"/>
                        </a:spcAft>
                      </a:pPr>
                      <a:endParaRPr lang="tr-TR" sz="10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tr-TR" sz="10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tr-TR" sz="1000">
                          <a:latin typeface="Times New Roman"/>
                          <a:ea typeface="Calibri"/>
                          <a:cs typeface="Times New Roman"/>
                        </a:rPr>
                        <a:t>Miktar Tayini</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tr-TR" sz="1000">
                          <a:latin typeface="Times New Roman"/>
                          <a:ea typeface="Calibri"/>
                          <a:cs typeface="Times New Roman"/>
                        </a:rPr>
                        <a:t>Limit Testleri</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tr-TR" sz="10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tr-TR" sz="10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Doğruluk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Kesinlik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Spesifiklik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Yakalama Sınırı</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Miktar tayini Sınırı</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Doğrusallık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023">
                <a:tc>
                  <a:txBody>
                    <a:bodyPr/>
                    <a:lstStyle/>
                    <a:p>
                      <a:pPr algn="just">
                        <a:lnSpc>
                          <a:spcPct val="150000"/>
                        </a:lnSpc>
                        <a:spcAft>
                          <a:spcPts val="0"/>
                        </a:spcAft>
                      </a:pPr>
                      <a:r>
                        <a:rPr lang="tr-TR" sz="1000">
                          <a:latin typeface="Times New Roman"/>
                          <a:ea typeface="Calibri"/>
                          <a:cs typeface="Times New Roman"/>
                        </a:rPr>
                        <a:t>Aralık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tr-TR" sz="1000" dirty="0">
                          <a:latin typeface="Times New Roman"/>
                          <a:ea typeface="Calibri"/>
                          <a:cs typeface="Times New Roman"/>
                        </a:rPr>
                        <a:t>-</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410" name="Rectangle 2"/>
          <p:cNvSpPr>
            <a:spLocks noChangeArrowheads="1"/>
          </p:cNvSpPr>
          <p:nvPr/>
        </p:nvSpPr>
        <p:spPr bwMode="auto">
          <a:xfrm>
            <a:off x="467544" y="3501008"/>
            <a:ext cx="82089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 Spesifik testin doğasına bağlı olarak ihtiyaç olabilir.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Kategori 1: İşlenmemiş materyal veya bitmiş </a:t>
            </a:r>
            <a:r>
              <a:rPr kumimoji="0" lang="tr-TR" b="0" i="0" u="none" strike="noStrike" cap="none" normalizeH="0" baseline="0" dirty="0" err="1" smtClean="0">
                <a:ln>
                  <a:noFill/>
                </a:ln>
                <a:solidFill>
                  <a:schemeClr val="tx1"/>
                </a:solidFill>
                <a:effectLst/>
                <a:ea typeface="Calibri" pitchFamily="34" charset="0"/>
                <a:cs typeface="Times New Roman" pitchFamily="18" charset="0"/>
              </a:rPr>
              <a:t>farmasötik</a:t>
            </a:r>
            <a:r>
              <a:rPr kumimoji="0" lang="tr-TR" b="0" i="0" u="none" strike="noStrike" cap="none" normalizeH="0" baseline="0" dirty="0" smtClean="0">
                <a:ln>
                  <a:noFill/>
                </a:ln>
                <a:solidFill>
                  <a:schemeClr val="tx1"/>
                </a:solidFill>
                <a:effectLst/>
                <a:ea typeface="Calibri" pitchFamily="34" charset="0"/>
                <a:cs typeface="Times New Roman" pitchFamily="18" charset="0"/>
              </a:rPr>
              <a:t> ürün olarak kullanılan </a:t>
            </a:r>
            <a:r>
              <a:rPr kumimoji="0" lang="tr-TR" b="0" i="0" u="none" strike="noStrike" cap="none" normalizeH="0" baseline="0" dirty="0" err="1" smtClean="0">
                <a:ln>
                  <a:noFill/>
                </a:ln>
                <a:solidFill>
                  <a:schemeClr val="tx1"/>
                </a:solidFill>
                <a:effectLst/>
                <a:ea typeface="Calibri" pitchFamily="34" charset="0"/>
                <a:cs typeface="Times New Roman" pitchFamily="18" charset="0"/>
              </a:rPr>
              <a:t>farmasötik</a:t>
            </a:r>
            <a:r>
              <a:rPr kumimoji="0" lang="tr-TR" b="0" i="0" u="none" strike="noStrike" cap="none" normalizeH="0" baseline="0" dirty="0" smtClean="0">
                <a:ln>
                  <a:noFill/>
                </a:ln>
                <a:solidFill>
                  <a:schemeClr val="tx1"/>
                </a:solidFill>
                <a:effectLst/>
                <a:ea typeface="Calibri" pitchFamily="34" charset="0"/>
                <a:cs typeface="Times New Roman" pitchFamily="18" charset="0"/>
              </a:rPr>
              <a:t> bileşiklerin tanımlanması için analitik prosedürler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Kategori 2: İşlenmemiş materyal ve bitmiş </a:t>
            </a:r>
            <a:r>
              <a:rPr kumimoji="0" lang="tr-TR" b="0" i="0" u="none" strike="noStrike" cap="none" normalizeH="0" baseline="0" dirty="0" err="1" smtClean="0">
                <a:ln>
                  <a:noFill/>
                </a:ln>
                <a:solidFill>
                  <a:schemeClr val="tx1"/>
                </a:solidFill>
                <a:effectLst/>
                <a:ea typeface="Calibri" pitchFamily="34" charset="0"/>
                <a:cs typeface="Times New Roman" pitchFamily="18" charset="0"/>
              </a:rPr>
              <a:t>farmasötik</a:t>
            </a:r>
            <a:r>
              <a:rPr kumimoji="0" lang="tr-TR" b="0" i="0" u="none" strike="noStrike" cap="none" normalizeH="0" baseline="0" dirty="0" smtClean="0">
                <a:ln>
                  <a:noFill/>
                </a:ln>
                <a:solidFill>
                  <a:schemeClr val="tx1"/>
                </a:solidFill>
                <a:effectLst/>
                <a:ea typeface="Calibri" pitchFamily="34" charset="0"/>
                <a:cs typeface="Times New Roman" pitchFamily="18" charset="0"/>
              </a:rPr>
              <a:t> ürünlerdeki bozulma ürünleri veya sentetik safsızlıkların tayini için analitik prosedürler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Kategori 3: Fonksiyon testleri (Örneğin; çözünme testi) tarafından performans karakteristiklerinin tayini için analitik metotlar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Kategori 4: Bileşiklerin tanımlanması için analitik prosedürler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124744"/>
            <a:ext cx="8496944" cy="3970318"/>
          </a:xfrm>
          <a:prstGeom prst="rect">
            <a:avLst/>
          </a:prstGeom>
          <a:noFill/>
        </p:spPr>
        <p:txBody>
          <a:bodyPr wrap="square" rtlCol="0">
            <a:spAutoFit/>
          </a:bodyPr>
          <a:lstStyle/>
          <a:p>
            <a:pPr algn="just"/>
            <a:r>
              <a:rPr lang="tr-TR" dirty="0"/>
              <a:t>Birçok örnekte, kullanılan </a:t>
            </a:r>
            <a:r>
              <a:rPr lang="tr-TR" dirty="0" err="1"/>
              <a:t>monografların</a:t>
            </a:r>
            <a:r>
              <a:rPr lang="tr-TR" dirty="0"/>
              <a:t> özellikleri, üreticilerin </a:t>
            </a:r>
            <a:r>
              <a:rPr lang="tr-TR" dirty="0" err="1"/>
              <a:t>spesifikasyonlarında</a:t>
            </a:r>
            <a:r>
              <a:rPr lang="tr-TR" dirty="0"/>
              <a:t> kısmi ya da bütün olarak belirtilmektedir. Bütün bir </a:t>
            </a:r>
            <a:r>
              <a:rPr lang="tr-TR" dirty="0" err="1"/>
              <a:t>validasyon</a:t>
            </a:r>
            <a:r>
              <a:rPr lang="tr-TR" dirty="0"/>
              <a:t> dosyasının içeriği aşağıdaki gibi sıralanmaktadır.</a:t>
            </a:r>
          </a:p>
          <a:p>
            <a:pPr marL="342900" lvl="0" indent="-342900" algn="just">
              <a:buFont typeface="+mj-lt"/>
              <a:buAutoNum type="arabicParenR"/>
            </a:pPr>
            <a:r>
              <a:rPr lang="tr-TR" dirty="0"/>
              <a:t>Spektral bilgilerin yorumlanması tarafından yapı tayinleri</a:t>
            </a:r>
          </a:p>
          <a:p>
            <a:pPr marL="342900" lvl="0" indent="-342900" algn="just">
              <a:buFont typeface="+mj-lt"/>
              <a:buAutoNum type="arabicParenR"/>
            </a:pPr>
            <a:r>
              <a:rPr lang="tr-TR" dirty="0" err="1"/>
              <a:t>Spesifikasyon</a:t>
            </a:r>
            <a:endParaRPr lang="tr-TR" dirty="0"/>
          </a:p>
          <a:p>
            <a:pPr marL="342900" lvl="0" indent="-342900" algn="just">
              <a:buFont typeface="+mj-lt"/>
              <a:buAutoNum type="arabicParenR"/>
            </a:pPr>
            <a:r>
              <a:rPr lang="tr-TR" dirty="0"/>
              <a:t>Kullanılan metot ve uygulanan kabul edilmiş kriterlerin gerekçelendirilmesi</a:t>
            </a:r>
          </a:p>
          <a:p>
            <a:pPr marL="342900" lvl="0" indent="-342900" algn="just">
              <a:buFont typeface="+mj-lt"/>
              <a:buAutoNum type="arabicParenR"/>
            </a:pPr>
            <a:r>
              <a:rPr lang="tr-TR" dirty="0"/>
              <a:t>Sentez aşamaları ve saflaştırma yöntemleri</a:t>
            </a:r>
          </a:p>
          <a:p>
            <a:pPr marL="342900" lvl="0" indent="-342900" algn="just">
              <a:buFont typeface="+mj-lt"/>
              <a:buAutoNum type="arabicParenR"/>
            </a:pPr>
            <a:r>
              <a:rPr lang="tr-TR" dirty="0"/>
              <a:t>Çözelti kalıntılarını da içeren üretim yöntemlerinde yer alabilen potansiyel safsızlıkların kimyasal yapıları ile birlikte listelenmesi</a:t>
            </a:r>
          </a:p>
          <a:p>
            <a:pPr marL="342900" lvl="0" indent="-342900" algn="just">
              <a:buFont typeface="+mj-lt"/>
              <a:buAutoNum type="arabicParenR"/>
            </a:pPr>
            <a:r>
              <a:rPr lang="tr-TR" dirty="0"/>
              <a:t>Safsızlık içeriklerinin kontrolü ve teşhisi için kullanılan ayırma tekniklerinin alıkonma zamanı, göreceli alıkonma ve yanıt faktörlerini de içerecek şekilde detaylandırılması</a:t>
            </a:r>
          </a:p>
          <a:p>
            <a:pPr marL="342900" lvl="0" indent="-342900" algn="just">
              <a:buFont typeface="+mj-lt"/>
              <a:buAutoNum type="arabicParenR"/>
            </a:pPr>
            <a:r>
              <a:rPr lang="tr-TR" dirty="0" err="1"/>
              <a:t>Stabilite</a:t>
            </a:r>
            <a:r>
              <a:rPr lang="tr-TR" dirty="0"/>
              <a:t> göstergeli test</a:t>
            </a:r>
          </a:p>
          <a:p>
            <a:pPr marL="342900" lvl="0" indent="-342900" algn="just">
              <a:buFont typeface="+mj-lt"/>
              <a:buAutoNum type="arabicParenR"/>
            </a:pPr>
            <a:r>
              <a:rPr lang="tr-TR" dirty="0"/>
              <a:t>Yığın bilgilerinin tarihlendirilmesi</a:t>
            </a:r>
          </a:p>
          <a:p>
            <a:pPr marL="342900" indent="-342900">
              <a:buFont typeface="+mj-lt"/>
              <a:buAutoNum type="arabicParenR"/>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etin kutusu"/>
          <p:cNvSpPr txBox="1"/>
          <p:nvPr/>
        </p:nvSpPr>
        <p:spPr>
          <a:xfrm>
            <a:off x="323528" y="188640"/>
            <a:ext cx="8280920" cy="4801314"/>
          </a:xfrm>
          <a:prstGeom prst="rect">
            <a:avLst/>
          </a:prstGeom>
          <a:noFill/>
        </p:spPr>
        <p:txBody>
          <a:bodyPr wrap="square" rtlCol="0">
            <a:spAutoFit/>
          </a:bodyPr>
          <a:lstStyle/>
          <a:p>
            <a:pPr lvl="0" algn="just"/>
            <a:r>
              <a:rPr lang="tr-TR" b="1" dirty="0"/>
              <a:t>Kimlik Saptama (</a:t>
            </a:r>
            <a:r>
              <a:rPr lang="tr-TR" b="1" dirty="0" err="1"/>
              <a:t>Identification</a:t>
            </a:r>
            <a:r>
              <a:rPr lang="tr-TR" b="1" dirty="0"/>
              <a:t>)</a:t>
            </a:r>
            <a:endParaRPr lang="tr-TR" dirty="0"/>
          </a:p>
          <a:p>
            <a:pPr algn="just"/>
            <a:r>
              <a:rPr lang="tr-TR" dirty="0"/>
              <a:t>Bir </a:t>
            </a:r>
            <a:r>
              <a:rPr lang="tr-TR" dirty="0" err="1"/>
              <a:t>monografın</a:t>
            </a:r>
            <a:r>
              <a:rPr lang="tr-TR" dirty="0"/>
              <a:t> kimlik saptama kısmının amacı; çalışılacak olan bileşiğin kimliğinin, </a:t>
            </a:r>
            <a:r>
              <a:rPr lang="tr-TR" dirty="0" err="1"/>
              <a:t>monograflar</a:t>
            </a:r>
            <a:r>
              <a:rPr lang="tr-TR" dirty="0"/>
              <a:t> tarafından tanımlanan bileşiklere uygun bir şekilde doğrulanmasıdır. Tanımlanan testler spesifik olmalıdır. Bu testler aşağıdaki yöntemler kullanılarak gerçekleştirilebilir</a:t>
            </a:r>
            <a:r>
              <a:rPr lang="tr-TR" dirty="0" smtClean="0"/>
              <a:t>.</a:t>
            </a:r>
          </a:p>
          <a:p>
            <a:pPr algn="just"/>
            <a:endParaRPr lang="tr-TR" dirty="0"/>
          </a:p>
          <a:p>
            <a:pPr lvl="0">
              <a:buFont typeface="Arial" pitchFamily="34" charset="0"/>
              <a:buChar char="•"/>
            </a:pPr>
            <a:r>
              <a:rPr lang="tr-TR" dirty="0" err="1"/>
              <a:t>İnfrared</a:t>
            </a:r>
            <a:r>
              <a:rPr lang="tr-TR" dirty="0"/>
              <a:t> Spektroskopi</a:t>
            </a:r>
          </a:p>
          <a:p>
            <a:pPr lvl="0">
              <a:buFont typeface="Arial" pitchFamily="34" charset="0"/>
              <a:buChar char="•"/>
            </a:pPr>
            <a:r>
              <a:rPr lang="tr-TR" dirty="0"/>
              <a:t>Ultraviyole Spektroskopi</a:t>
            </a:r>
          </a:p>
          <a:p>
            <a:pPr lvl="0">
              <a:buFont typeface="Arial" pitchFamily="34" charset="0"/>
              <a:buChar char="•"/>
            </a:pPr>
            <a:r>
              <a:rPr lang="tr-TR" dirty="0"/>
              <a:t>Erime noktası</a:t>
            </a:r>
          </a:p>
          <a:p>
            <a:pPr lvl="0">
              <a:buFont typeface="Arial" pitchFamily="34" charset="0"/>
              <a:buChar char="•"/>
            </a:pPr>
            <a:r>
              <a:rPr lang="tr-TR" dirty="0"/>
              <a:t>Optik çevirme</a:t>
            </a:r>
          </a:p>
          <a:p>
            <a:pPr lvl="0">
              <a:buFont typeface="Arial" pitchFamily="34" charset="0"/>
              <a:buChar char="•"/>
            </a:pPr>
            <a:r>
              <a:rPr lang="tr-TR" dirty="0" err="1"/>
              <a:t>Kromatografik</a:t>
            </a:r>
            <a:r>
              <a:rPr lang="tr-TR" dirty="0"/>
              <a:t> yöntemler</a:t>
            </a:r>
          </a:p>
          <a:p>
            <a:pPr lvl="0">
              <a:buFont typeface="Arial" pitchFamily="34" charset="0"/>
              <a:buChar char="•"/>
            </a:pPr>
            <a:r>
              <a:rPr lang="tr-TR" dirty="0" err="1"/>
              <a:t>Elektroforetik</a:t>
            </a:r>
            <a:r>
              <a:rPr lang="tr-TR" dirty="0"/>
              <a:t> yöntemler</a:t>
            </a:r>
          </a:p>
          <a:p>
            <a:pPr lvl="0">
              <a:buFont typeface="Arial" pitchFamily="34" charset="0"/>
              <a:buChar char="•"/>
            </a:pPr>
            <a:r>
              <a:rPr lang="tr-TR" dirty="0"/>
              <a:t>Kimyasal reaksiyonlar</a:t>
            </a:r>
          </a:p>
          <a:p>
            <a:pPr algn="just"/>
            <a:endParaRPr lang="tr-TR" dirty="0"/>
          </a:p>
          <a:p>
            <a:pPr algn="just"/>
            <a:r>
              <a:rPr lang="tr-TR" dirty="0"/>
              <a:t> </a:t>
            </a:r>
          </a:p>
          <a:p>
            <a:r>
              <a:rPr lang="tr-TR" dirty="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332656"/>
            <a:ext cx="8352928" cy="5078313"/>
          </a:xfrm>
          <a:prstGeom prst="rect">
            <a:avLst/>
          </a:prstGeom>
          <a:noFill/>
        </p:spPr>
        <p:txBody>
          <a:bodyPr wrap="square" rtlCol="0">
            <a:spAutoFit/>
          </a:bodyPr>
          <a:lstStyle/>
          <a:p>
            <a:pPr algn="just"/>
            <a:r>
              <a:rPr lang="tr-TR" dirty="0"/>
              <a:t>Referans standart maddeler kullanılarak karşılaştırmaların yapılabilmesi için bu testlerin kullanımı ile ilgili bazı örnekler aşağıdadır.</a:t>
            </a:r>
          </a:p>
          <a:p>
            <a:pPr lvl="0" algn="just">
              <a:buFont typeface="Arial" pitchFamily="34" charset="0"/>
              <a:buChar char="•"/>
            </a:pPr>
            <a:r>
              <a:rPr lang="tr-TR" dirty="0"/>
              <a:t>Referans </a:t>
            </a:r>
            <a:r>
              <a:rPr lang="tr-TR" dirty="0" err="1"/>
              <a:t>standard</a:t>
            </a:r>
            <a:r>
              <a:rPr lang="tr-TR" dirty="0"/>
              <a:t> veya referans spektrum ile karşılaştırmak için incelenecek olan bileşiğin spektrumları genellikle </a:t>
            </a:r>
            <a:r>
              <a:rPr lang="tr-TR" dirty="0" err="1"/>
              <a:t>infrared</a:t>
            </a:r>
            <a:r>
              <a:rPr lang="tr-TR" dirty="0"/>
              <a:t> spektroskopi kullanılarak karşılaştırılabilir.</a:t>
            </a:r>
          </a:p>
          <a:p>
            <a:pPr lvl="0" algn="just">
              <a:buFont typeface="Arial" pitchFamily="34" charset="0"/>
              <a:buChar char="•"/>
            </a:pPr>
            <a:r>
              <a:rPr lang="tr-TR" dirty="0"/>
              <a:t>Ayırma teknikleri kullanılarak referans </a:t>
            </a:r>
            <a:r>
              <a:rPr lang="tr-TR" dirty="0" err="1"/>
              <a:t>standard</a:t>
            </a:r>
            <a:r>
              <a:rPr lang="tr-TR" dirty="0"/>
              <a:t> veya referans spektrum ile karşılaştırmak için incelenecek olan bileşiğin alıkonma zamanları (göç mesafesi veya göç zamanı) karşılaştırılabilir.</a:t>
            </a:r>
          </a:p>
          <a:p>
            <a:pPr lvl="0" algn="just">
              <a:buFont typeface="Arial" pitchFamily="34" charset="0"/>
              <a:buChar char="•"/>
            </a:pPr>
            <a:r>
              <a:rPr lang="tr-TR" dirty="0"/>
              <a:t>Referans standart ve bunun </a:t>
            </a:r>
            <a:r>
              <a:rPr lang="tr-TR" dirty="0" err="1"/>
              <a:t>kromatogramı</a:t>
            </a:r>
            <a:r>
              <a:rPr lang="tr-TR" dirty="0"/>
              <a:t> kullanılarak </a:t>
            </a:r>
            <a:r>
              <a:rPr lang="tr-TR" dirty="0" err="1"/>
              <a:t>peptit</a:t>
            </a:r>
            <a:r>
              <a:rPr lang="tr-TR" dirty="0"/>
              <a:t> haritalanması tarafından bileşiğin </a:t>
            </a:r>
            <a:r>
              <a:rPr lang="tr-TR" dirty="0" err="1"/>
              <a:t>kimliklendirilmesi</a:t>
            </a:r>
            <a:r>
              <a:rPr lang="tr-TR" dirty="0"/>
              <a:t> gerçekleştirilebilir.</a:t>
            </a:r>
          </a:p>
          <a:p>
            <a:pPr algn="just"/>
            <a:r>
              <a:rPr lang="tr-TR" dirty="0" err="1"/>
              <a:t>Farmasötik</a:t>
            </a:r>
            <a:r>
              <a:rPr lang="tr-TR" dirty="0"/>
              <a:t> standartların izin verdiği limitlere uygun olmak koşuluyla diğer yöntemlerde kullanılabilir. Her koşulda, bir standart yapı formülü, ampirik formül ve molekül ağırlığı gibi kimyasal özelliklerde uygun biçimde karakterize edilmelidir. Bu amaçlarla;</a:t>
            </a:r>
          </a:p>
          <a:p>
            <a:pPr lvl="0" algn="just">
              <a:buFont typeface="Arial" pitchFamily="34" charset="0"/>
              <a:buChar char="•"/>
            </a:pPr>
            <a:r>
              <a:rPr lang="tr-TR" dirty="0"/>
              <a:t>NMR</a:t>
            </a:r>
          </a:p>
          <a:p>
            <a:pPr lvl="0" algn="just">
              <a:buFont typeface="Arial" pitchFamily="34" charset="0"/>
              <a:buChar char="•"/>
            </a:pPr>
            <a:r>
              <a:rPr lang="tr-TR" dirty="0"/>
              <a:t>Kütle spektroskopi</a:t>
            </a:r>
          </a:p>
          <a:p>
            <a:pPr lvl="0" algn="just">
              <a:buFont typeface="Arial" pitchFamily="34" charset="0"/>
              <a:buChar char="•"/>
            </a:pPr>
            <a:r>
              <a:rPr lang="tr-TR" dirty="0" err="1"/>
              <a:t>İnfrared</a:t>
            </a:r>
            <a:r>
              <a:rPr lang="tr-TR" dirty="0"/>
              <a:t> spektroskopi</a:t>
            </a:r>
          </a:p>
          <a:p>
            <a:pPr lvl="0" algn="just">
              <a:buFont typeface="Arial" pitchFamily="34" charset="0"/>
              <a:buChar char="•"/>
            </a:pPr>
            <a:r>
              <a:rPr lang="tr-TR" dirty="0" err="1"/>
              <a:t>Elementel</a:t>
            </a:r>
            <a:r>
              <a:rPr lang="tr-TR" dirty="0"/>
              <a:t> analiz </a:t>
            </a:r>
          </a:p>
          <a:p>
            <a:pPr algn="just"/>
            <a:r>
              <a:rPr lang="tr-TR" dirty="0"/>
              <a:t>Yöntemleri kullanılabilir.</a:t>
            </a:r>
          </a:p>
          <a:p>
            <a:pPr algn="just"/>
            <a:endParaRPr lang="tr-TR" dirty="0"/>
          </a:p>
        </p:txBody>
      </p:sp>
      <p:sp>
        <p:nvSpPr>
          <p:cNvPr id="20482" name="AutoShape 2" descr="data:image/jpeg;base64,/9j/4AAQSkZJRgABAQAAAQABAAD/2wCEAAkGBxQTEhUUEhQVFhUWGR0YFxYXGRwXFxwYHBgXGBcWFxgYHSggGBwlHRcUIjEiJSkrLi4uGh8zODMsNygtLisBCgoKDg0OGxAQGywkHCQsLCwsLCwsLCwsLCwsLCwsLCwsLCwsLCwsLCwsLCwsLCwsLCwsLCwsLCwsLCwsLCwsLP/AABEIALEBHQMBIgACEQEDEQH/xAAbAAACAgMBAAAAAAAAAAAAAAAFBgMEAAIHAf/EAEsQAAIBAgQCBwQFCQQKAQUAAAECEQADBBIhMQVBBhMiUWFxgTKRobEjcoLB0QcUM0JSYpKywhVDc5MWU1RjosPS4fDxJBc0g9Py/8QAGAEAAwEBAAAAAAAAAAAAAAAAAAECAwT/xAAqEQACAgICAQQBAgcAAAAAAAAAAQIRITEDEjIiQVFhE3HxBIGRocHR4f/aAAwDAQACEQMRAD8AhwmGTIvYX2RyHcK1vYdQG7K+yeQ7qtYMfRp9UfIVpiR2X+q3yrmezoSNuGYVOqtyik5FklRPsjXari4O3/q0/hH4VHw1forf1F/lFXVFK2N7K74G3H6NP4R+FU8Pwy31jdhfZU7aas/L0FEr1yCqxJY6eAAkk+AA+VQ4a8vWMSwHYXRuy2huEmDy1Gokb08iwRNwpOSL/CKF8WWxYXNdKJ3SBr4AbmmRcSrA5GViBsDPh89KrcXwCNZcMAdNyBM988jVJ5yS0LGBwvXDthEYJOVO1rnKkZhppE6ij3CcaloC3i8PbuW+Vxbai6vLcDtjzqHhHA0/SzeQnMgK6iJzFiBqAWmIB2q2nBAwzDE3XU7GVIPrlmrbpk0GrnCcOyZ7S2rts81UBh4MIkHQ0hoJvOLYQ280IhXt7NuxHej6A92lWruDvWLki6crAgZZUggTBM6ggNyFBOP8EW5dwiA5We6VL+1++TBOus0WqbDKDHRrHJ1t8PbQ/SwA6CVi1b/VjQSCdPE024LEWSgbqbB1g/Rodx5eBofc4Ktss7al3zlj7QbJk7OnIINPGgP58bRKM2jQVfKYkfthR3FhI5xpSjNSVoKOk8Jwtu5quGstvp1VuBAH7vjRu3wOzEnCWA2gjIhEd400rmvAunHUMQjKViDmkAnfMD6kawdNhRz/AOp0RItcufv99WS0Oa8Esc8Jh/8ALT8K8HALGZj+bWIKgAdWm4LSfZ8R7qU7f5Q2MR1fLn7+fOpLfTt51NuNNfWTz7op2FDBb6L2edix/lr/ANNXLXAMOIBw2HOm/VpM/wANBD0yXQzodoBPrQ3ifTW4WVbRAzqQCQIzkiCSe4THiRQkJjj/AGDhf9msf5SfhWf2Dhf9msf5SfhSUvSjEj23XU/qgRtEbetRv0mxB2uHlyHL0phQ8/2Dhf8AZrH+Un4VDZ4NhiTOFw4A/wB2n4Uktx7EH+9f0MVXHErw2uONZ9o77SansFD5c6MYYmepsj/8afhWuH6K4ZWJ6m0Z5G2hHp2aUuD9KHtSrzcjaWIMa6c51rLfHmN4+1DLIGYwNddfdVWFDt/YGF/2ex/lJ+FYOA4X/Z7H+Un/AE0p/wBrsOXxqLE8bYkax4T8amx0OP8AYeF/2fD/AOWn4VqeC4T/AFGH/wAtPXlSUeKn9r41rgsWbjMM2gknwUASffR2ChtucI4fLTbw0wC2iCBsDA2FVk4TwvNkCYYsTlyyCc0EkRO8TQTg6W0xmJW60QUHM6BJI08Y9KS8a9m3hnvBVFzOwFwCHIOYFFO8mR5b8qoQ/Y7hfCLiwvUq2UsDbIBhdD+6dRGu9AsZ0Zwq2wSudmGn6nr2TI99COhmAFhDccfSXNT4Dkg7v/O6i/VhjIlfBTA9By9KylK3grSBuG4FaTa3J/eJb+YmhHSS0ilAoQHtSFj92Jj1psGBRtxm+sS3zoB00tBRZCgAdvQafsUR2SS4IfRp9VfkKixvsXPqN/KanwQ+jT6q/IVTxbTbva/qNzmOwPdWTOhBPh6/Rp9VfkKtqKrYP2F+qPkKtrSE9nhAnXcKY+FCsZg+suETBi3BG+vX5gPMVfxR19Px/ChmFxJ/OLjTKoLfZAM5ouSc2x0J0q17CshwPDy124ouXAtuFB8WIJAYjUSTsNwaL4/hZW2x626YGxYEb89KrYXHgq6rdBdSWYAiZNxyCOcDN8qvHiGe1cR9WOiEem9PLYN3s3Xh2ZLZFy4oyLorACY1O28zUnCML1SMpJILsRO++s+sn1qvhsVFsJBmND3SKgwiNmDZ9gVIgwe2WnfSqasiwR+U+yDgbh7mU/8AFH31Q4jihYfAXWTOq3YKzBJa3lGvnrTV024cMdhhatxbO7N3kQV07t/hWjcAt3bVo3kzhLilCGI7QB17J122NNRXVpg2WL+La+BbKlIIy8x+tI33Migz2IAG8ACfKjOA4ylm6CDbZtshI1PdE7iKM3OnIUa2Lem5mB8qy44KKqxtiFewS5WlV2PId1Zb4TbZVBQbDYR3U53PylWwCRasmATGceOm1WE6fjKG6q0FImc2nLnHnWmPkQn4HC5bjwIELoNp7Wse6itjD+0SRtpoe8abdxNGcP8AlBZnKiwun62sbd9Xv9MX5W0+P/ndTwJixcw2fTX0qriODTCwxDGDpPImfgKcMP0puAsciHMZ5iNI760xXTm4rKoshp7pP30KVKrChfw/B7mUBsxPflPp91RNw2+C2WyxVf1iQvwYinQdKLn7KfH8az/SW53J7j+NPsvcQnJg8Rt1Dz4EH5GvW4fiuWHf4/cKb/8ASO5+77v+9aHpDd7x7hR2iOmKGE4Ni3uqDh3VZ7TGdAfCPKnv/Q+wGBm5pOk7zHcPChq8auAk59TvtGmg05Vj8fu/t/AfhR3QUw2OjWH/AGWP2j91YejGG52iftN/1Ui8f/KD+alRce4S3JQD3+XcaDYn8ouIbWzaxDw0CCQGBAIJIG2/frTu/YVUdV/0bw3+pHvP/VVfC9HUUuMihXJ2JDBY0Ajx135Vy1umHFX9jD5P8S7PyIpm6OJjrtm62IuNauKmcZSSpUhypEnnG80IBgXom3XXrhuA9YQVkaiFjWAB7qTuN9FTZW2jOri2xfQRLHbfumq2JfEFiPzu+QCQTmIPuqNLLZgWu3XjkW0PgfChz9gSWya3d0108Ks2Lw76H37cyamwGBL5QoJJ0ArEbDWHvZjlQZ3bRVG//YeNBPyg8Maytg3GBdzckD2QB1UAeOp18q6H0S4MMOboMF+zJ+zOUeEmk/8AK+0/m/1r3/KrSK+SLBOC/Rp9VfkKqcVP0N7/AA3/AJTU+DP0afVX5CqnGX+gv/4T/wAprFnTH2L5xGS0D3KPlQno30kNyVu5iS+VWCdnYGCRzkmiJAKKDsQPuqj0VwyC3IRhLvuCdcxXN4DKoHqapJEsI8YxCgE51Iyz2WVjz5A6GlDgfBVtG7fW45LIckxBLLcJJHgV+NNXGeGi6GtiO0vPbcxQUYLqCtqBAWcw2LQ0+Rhl99VF4JaL3CcOqIAo5anmTzJPMk0WsrOgI01MkKNdtSQNdaoYPb0q9YtgDbVtT8gPdFaolkluYEjWIPujlWWm7vGfOTWmEWEAHdXmF5+Z+dMRZzHvNW+FcQy5YCtlOh3gz86qCpLCgbCKHd/Qhmu2cHi8rYiwOtUyt1QA6nvDjX0MikDpnhrmBxIWylu4l2297MwIZipAK6GAYjlrIp04cdRVPprZZ3sgLICNsJ1kA/A/ClPCLhV5E/CXFu20u5VXOJIHIglWHvU0HwGHXFPcu3RntBylpDqoVJBeO8mdas8MzWreIRgR1RZlkEaEHafFR76sdFLGXB2R3rm/iJb76xi8Wbc/GoTpaKdng722ZsHc6sg/onlrTaTEHVd9xRTA9IlDi1iV/N7vIMfo28UubHlodas4Qdp/Mfyip8RYS4hV1V12hgGE+R50+17Mmi7cvqil2YBQJJJ0AGpNRJikfqnVgVYkqRz7DHT3H3Uv8X4BatWJUdlFU9XtbJDOQXCxnJzAGd4HcKucJsM+MXCoWFtsGbmRDlg9YsBSPZGg91V0xZN0xpUGt4Ne2l0FWFSsxlbKa8yGrgSveroAoZDXhtmiHV14bdAwLisEHBDAEHQgidO6obWDCgAAADQACABRxrdRNaoAHW01E6a70wX+M2ER0t3GbMoQ5rd09lZACnu1PvoU1uoWSqjKhNWVIBJy7EyZDDf61SZakK16FpN27EsEF23oad+hnCgtpbre0R2fAd9L44cepdzyGlO/B+zh7Xgg+VOCyS3g9wj/AEt7zX+QVzT8q/8AcfXv/O1Tzg8R9Le+sP5aQfynXQRYEgkNeJjX2mtkajSqT9RKBmEb6NPqj5Cl/jnHEi9YKsGKFQxgJLLpJnQd9HMMfo1+qPkKEdIcosXmIE5CJjmYA+dZLZ0WHbNwFEI5gROndvWuA4ray7sBJGqMBoSN4jlVXE4z6APbBYsAFEEHWMxg66A/GlHD4gr1Yy3SpcnMGZcxOY5co23J+zVVgVjvd4glx/o7yiBlLaEZgZy684ofxI3Ax7aP4xH6oPKeUVN0dBdmDqwiYVjmIEjQnnV7pFhwttCoAEmYEbrv8BQsOgKOBL/rZYA1iZqY4y7H93/xfhUmGSEHedfTYff8KzFSoKwzZgcuXecpJBJEKNBBPMxW8VZm2S2MaQApRCO/Mwb17JFSYFwZgEanQmeZ20GlQYRS400VdCdiTGw09mCNQdxFT4BN/M/OnQi6BUlutAK3SmILYA1R6aJL2Tr7JiCRz8Ku4A1U6WCXtiRohOv1oqOTRcFbOc8a60XbiBmKXrThQTMXMh5nXUgfxUUwNm6luwiRlVEBJ8FgyN6m4xwe9cVHsqGdGDAZlHjzI7hRJhBiI8O7wrC3eTp5FF8cZLemD8OLs3MpWc3cf2V21ojgOGX29gLDHMZGs6SDlqngr2t0g6htP4Fpk4NjGAEMauKMGyTFdEb1+11bSqsoDMACRBnRSfvrbgnRi/YxT4hrYeMP1KjZvbBDAjkRMj400YHGuRqxPnRS3iDG9aX7Gb+RAt2by6MFU9xBmrKC5+58fxpj4xiTl5ad4FBbdZSVFIjC3P3PjW2W5+58asgVsBU2BUy3P3PjXhW5+58auxXhFKxg9lufufGoGW7r7HhvRRhULLRYwW4u/ufGoWFzuT40TdahdaYgaes7k+NXOH4W8xBy2yPMj7qsYbC5j4UycPw4UU0SwdxrFtaw5W7aChhAdWzLPc0gFfjXp6SRbVLabKAWbbQcgKH/AJQeIzb6oc9W+4VSw21Nv4BK9l9r7NMnfUgaD1jf1pT6eD9D9v8AopstjSlXp/8A3P2/+XUw8i5eIPsHsL9UfIUA43jf7pSesusqJlAJksO/lRy17C/VHyFB8Pae09/EuFK2hlsaEt1rjLP2QWPqKIrI/YtY/jtlMy9ZPUwjGDqQYJEDWWnalnB8RXLaVM3YaSZJGYzsSZjXlHzojx7hI6kQqhmZc0CAWO589TSPftlZIOmg311zcvsn4VcUpCbaOqdD3zO5LNJYnfc9kkeIo/xu3nRU2LMB5DWT6Vx785ZcIhVmVutbUEg+yeYo/wBDL13qr+IuXLjADqrYZywzsJcwTyUAfapvjzYuw8W2DEwNNh5DQfACtcRh4PWWwqlFaSw0YESVkGVghTMGa14bsKKXF7DeR+VaxdENA7h2FA1ZZLwwbbZSAp11IGYzEa1b4aND5n51vw9fok8qj4Sey31m+dF3QF0CvRWjtFc36T9J8TbxVxLdzKqwAMqnkCZzDxpoR13h51oD02xJXFWBple0ynzz5gf+E1zC1+UDGodLw9baH+mpD0sxeJcXHW3eZIVZXIBJMewRJ1NTONovjdMP9LmjDGNO0mo0/XAq/wBH8SWwySe0ko3f2TI/4SvuodibT38PbW41u3cdlYqZGgbNA72gDSvPzlcL1/aDgkOEU9pdQDmB2EOvurBp4OjjcXxyi97Ra4eUR7sKAS+URqdgY8BuaZuEMQ0STJmDEAQNoG2h3765TwnEj84zgvmZpA/VljrIJ2rpPDb2IEdi2dRseUjNud4zR4xWjiznTR0HhjiGLTCqWgak7aDxNXFxy6dm5qAd0ESNQQWB015cqWuEXna0wvZEY9xJWAVM8zyNI/H+N2Ll45byRkjVbm4zf7s6etZfk5Pzrj6+mvL7s34ePjlFuUqecHT8biVe2HXNDTowysIYjUek+RFVLBpa6L4y2uBZldWVHcsUDQIVTzUSYHdRnhmLFxFdZhhIzAqfUHUVv/ERUZtRdr5OXjbcbYVWt6jQ1IK5yz2vCK2rw0gI2FRMKnao2FAyu4rRLUmp8k1Il1FcIScxE7EiBzJiB6700rBlvBYeKnxuJFtCe6sxGJt2lzXHVBtLEKJ7pNLfGOKJcOVHVh4MD8qvSJF7juIzSzHVmHzGlGMJtQXiiaL9df5hRnCmoLCVulT8oH9z9v8A5dNFo0p9O7km0NdM/wDQdKqHkOWihh/YX6o+Qq3xHDgqLJ2UdqObmC2o7oVfSveDL2RcIlbaBvNtAi+rEek1FJ3JknUnx5mloCHFqPo52zifIBiflSl05wC2rKQoDG4Pd1Z08dZpsxpk2R+1dA9DbuUN6d8P658KgMB3IbwVRmLeEKXohtBLQhXz/wDEt/4jffTfiV/N+pwWn0dk3Lp5G9cImPL2fQVZ6HY7D3rzKLJCWQ10kxkCIdB6kqKNcY6u2esvITJ7WUySWkzrsJBrdszSJeGtoKJ3rnYb6p+Rpe/OcLzW4B6VsLtkpdZZIUDLOhk6QeW80JjGDh5+iT6oqHg/sH6x+dAkxI2Uty3JG+vpRfgN0G33an500SEXrkXSxC2NugbyP5VrrrmlbH8Ctm49wA5n3nX3d1WhHOhgFCls4LQ/YnUZVkE0W6N8JZmA61IJDBUYMZiQSvLu86EcblMRcCmNSvoRqKtdGcWbdwEcyAW/ZE7+Pd61MtFwdSVDTeudZjUEaWrbOR3MxygecA1FxayPzhG5XFNpvtAqCf4gfs0W4VgLBa5eN8KbkDtDUhBGYSRv8xWcXwOGa2S2JIgzPV7ctsxNczTawdMGuPm9WhG4FhWa9yHVwxB33ggV1nh7aVzzAKoxV4qQVcKykaAhmkkA7azT7gGrZuzmceraDV29CHyrit2zludsMGmZAGYb6QdOQ95rr959K5l0lAGIMfs/eaqJLOlcOsheHoi7G1J03LgsxI5kliaL4H2QPChOFb/4if4a/wAoojgzWcxoMWjUlx4ExMchVfDmdBrWcRxhsrmZSR5wdiefl3/HSsyqLVtpAPeJrY1HZu5hynTQGYkSJr1mpAeE1o7QCTsNT5VhavLlrMrLMZgRuBuPGigBGM46DZY4UNccjsEIWWe86gRvzolYxRe2Ni4ALrpMgbQCeY76ULHQhrV23dW4Xy2Tb7GVgQcxDaNM9raKpYi9etYhGbD3gqqCX6u5M5bgyggBT+knet4Qohsv/lvxs4GyIyi5dU5SZIhHMHuiuZ/k/tg4oHu//r+imbpXj8Ni1Vb2IZCjEgc5iIIYnx2oR0ZtW8PiFKtcdX2YpCgBGhie45oqnoENvSLiy2soIJjtnXYKR89fdRvhGOF20lxZAdQwB3giYMc65p0zxstd81tr5bn4l6k4VxfEW7SxcIW2MqjKAPEGZmDpPhNZdMFXk67ZuUq9OmlrXk3zH4VW4H0wtsEN45WIImIU8wR5gTWnSnFLcdCjBhl5eJnXu0iiKakNvAUvr1eGsW/1nVbz+qxaX+GW+1VKa068uFZjJyqPQKFA9wFeispPJSNbyZntqN+0w8wsA+9hQ7ptxAJhi49tgbSd4zQbnkQqgepokh+nt/4dz+azQvjXBPz/ABFmwGZSrm3oAZYkZm8NZ17gKuGxy0BrVsYLhKFtLvELg8xhrR7u5mJ+FM3Su59CrDUFlCnvENr/AOd1edOuCJiMQpUkWcMq2bSgrlyWzBMbmTO3KKp426L1tUDBUVpXQ9xGXXlvWksshKgc4kD3UTOGi0iftfSv5bIPdJ9a3wnDOtZUDCecclkST5a61YxRJukwMrbDuQQqD3D4UWtAV7FkSSSPeKJ9HD2I03PzqBMOJJ7/AC+8Vv0csiJ5hjyXvPOJq0SHmFUb61eNV7tonYGrRJxfpC4OKvEbdYQPQx91Eeiq2ybgusFBUASHOs/ueQ30obx5MuJujuuMPiaudHbanOWYqFynRQ09oCNWEbipn4mnD17rtobuELafDvmUM6sMp3hT7Q7t4qlxLD21tuwVQQpMgeBrfotlZrlo3AiwrZiIkRoSAdNxzotjMLgurfrcQ5WDORQpjwHa+VYVTpG3NPtLt8/sL/CkBXNzXsHykuv8z1Ne6T3rTQLBIB0aWH3EGvcPewkMuGa8SQP0kR2QTIIVTMTyqvdYxpvy86I2nTHztOXZLaLD9Ob5H/2+/dP/AOugeNxjXnLtbyaARqd5gkkDU6+6ilsh1DKIMSy/Mjw8OVCcf+kPkK2i8nK9DHhemd2EQ2OwIBbMx7K6SIWOXjT7wbiK3VzLsNjyOkysgGPSuQ8HuH8+RZOXOARyIA5jnXUcCBakKIXeByB5jwBkR3R6xyIpNUEMZiSnsL1jKCQrBXJIBhQWUka0IxXGeuUBbSkgghlUodR7OkcyNRG3rVTjfEXS+uRo7PpuaKDFXmxNkM1tmGwIIBAM7ZQYGvvFVHQj3o+QHu3BZFu6yiYLgnWBmYGDA9dPGivDseRIvOxfSTDm2NBMEyAPM1Q6WcRv2U6yLMEgSo7WoMchpoai6KY5rlsO57RmeXOpnoENaXAdtZ58qg4lc7AHjVVWCOI0V505BoLSO6QGnxA7zUeNvg8xoDWcdlFOxYQqCUUmNyNffU+HsWSSOpLHTRHKGNdd9ahtHsil7pPiGD21RmUsG7SmCCII9NKfI2o2iuNJyphPGWuHi42e24uJ7S/nALj7J7XOgnE+I4cIxQ4kWwdGOdlHOM47M+FQcC4Eb2KtjEZ2DtAcKpaSNHJYEEDTf7qfcf0GyYa4lq+cz5cz3SchVGzCUQqs8pg/dRxyctlckYrRxriFzCG4GXEswUltUaS52InfWTW/55ZvWmW0jsy/qMcuZdpBXWd9Oc7yQC9N0Rxw9o4YgbFUV48RlthtRvCmreE4LcMK1wWV5vaFxbnojYdV18a7fywgsRV/1/4cyg3tnLeH4prrBFQhRvANwKB4ch8qPYLDPbAVwFgDKBAEEsx28W+VdGwHR7Dq7dddN5SCJZEtvJjXOsH4UJ6c4LD2+p/N2knMG7WaIyZfLdqxnzfkksJfoadOqB2HPZXyHyqdTUGH9lfIfKpkNcb2aFrDYc5uu5W0ZftuUyD/AIWb7NbJcXCLfx864ewy217790hEY95ADfGt8fe6v83s6DMr3n75IUWx6ISft0jdN8Tce1kUEp1itA7srBZjyJ9a1gsiloWuGcUvtetKbrkM6ggmQQWE09dJyLVxBbAHYLEcjDACT6/Gud8HX/5NkGf0qeB9sV0XpTbAfQCBbM98ljGv2TVy8kTHTLPCcXksXr5WDAsqQdSXMtHkoPvFRtxq3azdYrEjeADpEwJPnUvFE6lcPhzvZt9fdH+9uQyqfEA2x76WuJvntEn2gCp8RqVPzHoK6FCN2ZOTGzo5xqzjC4tK4KAE5wBvMRBPdVrg0Irk8nf4a0nfkqxCocQW5hIjzei3EuJlLV8KIzM2vPtQPvrnnJpmsF2C79KrYtdaA4BmA0AkCRpE9xpbxH5SR+pbu+r5flNV8Qb1uwFUKQF/ZnQjXXkZmkNKqEmxciSeC3j75uXWc7sxaN95O/OrHDMQytlWIffyXt6eoqsLsB1hTmjUjtCCT2TynnW2GZwy9XGYyonbUAc9BvVvRAwcHu5h/iIw10kyTPvWq2PQhG8qtYDC3rPVdaoCgwpBB0mSCQfE0543ojYuKDcvsoI9m2oPjuwg++ueOJNHXy544S/kc74JchpOwInyIIb4TVi8jKSpJkEj3aU13ejmEw6M4W/cABLEuAYHcqgePOq9nhX5x9LbJCtPZPtAjTUg76U2/VYm+3Evr/IvLmtdqSTyQHY82Y/dVW/fztJEGACKYsX0ZCIWeSBue0fvoBi8MEchNVgEEAx8a0js52Q8HuMcUrLJbPpAk7HYc6YMR0qxdtu1ayjMQpa2yzBgiTE+NWOCcBt3W6zOC+nZU5SIESw7zrrRwcDL9hkuBAZBL5u0c2YwzGBEbRRJoEmLeF4m99szqFI0AGwG/Pzpr4bi5xdlnYCAd4AiO/Yax76CcTwAs3goAHZB0BHM95PdVu3+lTyP9NCYB38ouNRrKhXVjnBgEHTK2ulAuivH7aKLZ3Gu4566d+9D+kLa1VwPR0XMtx8O1xWG6OV2kagjXYbEUptUNZY08c4hYxYW0blxApzE22WZggLrIO/wpax/AmVrYsXgwd8h6xACDlZ5lNxCN8K9vdGszQuGuqomC9wFp5AQYHnXqMMG+HS71gzXGeWbPH0TWwojlLg+pqIS1RTgG+GcAv2nV/zs5Qe0gQgMO4y5A91edJLn0trwDUeL6UscdBNxWEQo179Z1+FTzP0Mvh8iXofxsjE9WhH0bECd1IBB8wZNPuIxTuj52J0O5025DlXKOhdjNjmvJ7LZwwOkXNCR4iZIInQ1062zdV21yE8pDDUwCCNwa0hpGb2FbuE6xj9NctwBosEHfUyDWp4W3LFv6oh+6pEPab0qQmtySp/Z1/li19ba/cwpW6cWLq9T1txLk58uVcsexM6nw91ORNKPT7+5+3/y6T0DAdlCFGXXQaenxqzgb6NcRXMAyW8FUFnPuB9YFRYc9lfIfKt7/DVy9c3tuQiDuCyXeOeptj0auLbyalK9i7jXO32naSNATGo+S/CoMdiwhUMQjH9pcuk/WOYUSt2VW51hIEKEE8tST8x8aS/yiYhXu28usKfnQouUtv8At/oTdIabWLVjplaOcx6jSjHA7Fu/eIuAZLa57jE5gUTtFQfUjzJrkHAyRftxIlgNO7urogsXhbbJ2TfHUowOraqWQrtHaTXnPhWri1LYk7Rv0pxiMTcDAvdYtcI2328gaXVPWAgAlWBDMBoARuCd4MHSaL4rhyFwIzdWAik/u7tG0kyZFWFs6Vr+WlSM+luwb0O4S9nrM8dqNBPKfxqxxZZKWudy8P4Rv91E+GCCVO4+I5GqWKwXWYtRyAYt5aAx4nMB/wCqwk7Ztx4YT4kii1c2kI2k6+yeVcgt12XigUYe6FUiLbcxHsnwrjVqtOMykTHc0zdFOjqYpHLuy5WgZY1kTrINLA510X8mg+huH/ef0itJukJLJtxfgKYfCQhYgXAxLGdxl0gQBtTTwqHsox5qJ+VR8ds5sNdEfqz7u191DuhGKH5uwYgBHIkmNDBG+/PauXbOu74a+GHnwoZSp2IIPkRBpa6DvlN2w26Np8QfiKYG4hOlpWfxAIHvaPlS9hsWlvGKTbKvdJV2nTmIYcjIHL50NPYuJ4cPkcOqqueF2pnq7c9+UfhV4LXtOzCitYwaqdFUeQAq4QAJOgrEeqXH8TlsOROgn3Ee+jYCt0jtPcvBgqxlAAzDNoTupIPwqGxbJuKYOkj1jbz02qnxXEm/bsOwfRSpIAMwSASfSfWha8aKAplUjxkH762RJd4+hnYjzBHzpt6H3QbVu1HaW3mnwJ5yNDr40lWOJ3GBPX3EH7KM3rzApgscRvLibVy2hZWUWnOXONXbM7ZCDmGk0SpoENF1wSQoLkaGI32IliJpH6d4N3v4NAhVma4QreAQ/qzTRxt8OVZ8Raw76bZGDHUDSSS2pGlI+OQPcAt4ZbMDsQWVxttDqFkTyqIpLJTGDiPHWtD6TD3gJgZQrz46NI9QKX8TxUXroZA6jKVIcZTvO3urZMPiA5HWuR+y1+4kj6txGn0JFR4m69y4xKgdSottD59faBkgE+1HpS5fFl8Xkgj0GwLKUeYFzOT5hmCsJ8J+FPmJzLaUFgxz2xIETN1AdDMaE0qdF3TLbUsOwhJ5dlgCWJ5az7zTbetjIgEkB7cSZOlxDqefnVcbJkqYWttq/mP5V/GpCar2W1f639CVITW5JsTSn08/uft/0U0zSp06P6H7f9FJ6EwDZxi9hFlmMKAO8wN6l43jWN/q7Wtu0BbzAfs+2QfFi5odgcLC3bjfqqVUT+u8hfcJb0qoMddT9c/PwHKuajQtXMPdMmJJnn+NLfSDhuIcoeqY5VglROszy3pk/tS8NWAjxH4VJa43O6qfI/8AumsOweVQk8EwF0Ym0DbcdobqR8xXU+kBFu6gHs4S0V87rQXPnnJ/grXgOLtlmuMMosjrNdQY2E8tYoTxnHpdCZGJzkszd+vjuJE+pqm7yJKiMXYrb84qFb1Si8OcVIyVcTBDDlofI/8Af51Fw68wdnc/6zSeWZSo17hpU6XEIgqKqqM0jzEj0En3UgAvG+MYm8CqoUQiIBWT5maWk4ZcG6NHgJ++n63wudj8KkvcKYKxBGik/CrU0tEuJzda6P8Ak5MYdz/vD/Klc3t7V0roAh/NTpvcb+VKvk8SY7Gl7kgg8wR76VuhhA65GGucb+BA+40wXLscqUuDplxdxs7dpmhZ7OrbR4TWFG8ZpRcX7nQrV8UoflFTqzZv24zklTOxiCpMcwaZrODPM1mL4JavAC4CQNRqR8qMEp07CXD73WW1fvGsd/OPWrIt1Hw/CpZQW0BCjaST8TVgGkI1FqtL2HkEcqsrUkUgA39mKAAAAByGg91QXeBod1FHyK8Ap2FCljeilu4MsZdZlQJ+XjRXh3B1toFEwBz386t3cbDEBZA0ma2HFFAJYEAakzNXUqFaA3GeBi41t8zKbbFhljUkZdZHcT76EXuAIWLQCTzOtNDccw7D248xFQM6nUER30qkGBUxHAWysEYrIMcwD5GhfEeG3LGFaId1USY1Mbk8z30+MAdoqpibcil+pS+hQ/J9iA7ypzZbcGBrMgkAHfePQV0NyOzAgZlgDT9YHalngWGVMS4QKGKTG36w3jbzpluntJPNx8ifurWJD+y5YOr/AFv6VqSar2G9r6x+cfdUhatRG5NK3Tc/oft/0UyFqWemZ/Rfb/oobB6F7FtlS3aG8dY3mw7PuWPeaoYlAFJ8VM+AZT91WbQZteZ5nwAHyAr3FYNipESDpEx865maIocYbNbyqwEnUkTpvG48KXH4RJnP7lP40du4K8wCshEa5h2p/hOlQWMOMwU5ySQACGiSY7qqLpCatl3BYDq8EUztnxTgA8xbQ7QTsWqJ2m6Ag0XsKSYEAdw8p9aI8TxAFxgq9mxbyIeWaI0HPUk+lLfCLLkAvIhj5mqsWg6M3cPQ/wDatwrfsn4VieZq1YB3LADvP3AamoGRG9lElW92m9WbSfSaCAVmDod5mO6q3EuKG0i5QJZwoP63n3IPedtRVq3eHXqAN1Mnf3n8aT0BLjsWthM77TA89/TagWL6Xg2yFt7qRq3eI0jejXHlzKoHI6xrypau8JR9xB7xp/2NVBR9yXYrWwe406dFuPPhrWRlTLmJ1MNrHPbl3Vc4f0XtFFNx2YRooOUc9TGs+Mij+DwFm3+jtqD3xLH1Opq5TTwJJhLhHEFxCkhXWP2gQDvsSNduVWLfB7OfObaZgZnKJnvqbh1uASYHdO/uq4rDvHvrB7LNlt1IqVqHXvHvqZWHePeKQzYJVZ+JWVJVnUEbzpVouO8e+qr4KyTJVCTz0pgW8PcVxmRgwPMGRUsVDYVVAVcoA2GlTC4O8e8VIGjVpdfKpPcP/VSsw7x7xQ7i+JAUKCNT3jlVxVsG6QPD1R4rhnuWbqIYZlIU9xIq0XA1kViXBG4roMTmtzgGPTa459fxp96PK64a2t7Vwus9/uq4zjvFZduCNxTsCay1VrhmaxbkD/1ULvqdopAeMeY0Pfz99ajEMI1OmorTrB31oHHfQBZXiDjZj37A778q2/ta5+77vwNUGIrUt40wsP4HH55BAB8OYoR0vP6L7f8ARUFq+VIIIkH/AN170lvBhaIP7X9NJjvADNeV7WUEmV6aysoA8r2srKAMryvaygDwVle1lAHle1lZQBqaysrKANayvaygDysrKymIysrKygDK8rKygZlbCsrKAMrDWVlIDK9rKygDyvaysoAysrKygDKysrKAMr1aysoA/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0492" name="AutoShape 12" descr="elementel analiz cihazı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332656"/>
            <a:ext cx="8712968" cy="4801314"/>
          </a:xfrm>
          <a:prstGeom prst="rect">
            <a:avLst/>
          </a:prstGeom>
          <a:noFill/>
        </p:spPr>
        <p:txBody>
          <a:bodyPr wrap="square" rtlCol="0">
            <a:spAutoFit/>
          </a:bodyPr>
          <a:lstStyle/>
          <a:p>
            <a:pPr algn="just"/>
            <a:r>
              <a:rPr lang="tr-TR" dirty="0"/>
              <a:t>Asidik ya da bazik karaktere sahip maddeler için IR </a:t>
            </a:r>
            <a:r>
              <a:rPr lang="tr-TR" dirty="0" err="1"/>
              <a:t>spekroskopi</a:t>
            </a:r>
            <a:r>
              <a:rPr lang="tr-TR" dirty="0"/>
              <a:t>, yeterli iken bir organik asidin sodyum tuzu ya da bir organik bazın </a:t>
            </a:r>
            <a:r>
              <a:rPr lang="tr-TR" dirty="0" err="1"/>
              <a:t>halojenür</a:t>
            </a:r>
            <a:r>
              <a:rPr lang="tr-TR" dirty="0"/>
              <a:t> tuzları gibi tuzların kimlik tespitlerinde iyonların teşhisi içinde ek bir destekleyici test uygulanması gerekir. Spektrum benzer yapıdaki bir bileşikten farklı olarak gözükmüyorsa ek olarak erime noktası ve TLC testlerinin de yapılması gerekebilir.</a:t>
            </a:r>
          </a:p>
          <a:p>
            <a:pPr algn="just"/>
            <a:r>
              <a:rPr lang="tr-TR" dirty="0"/>
              <a:t>Uygun limitlere dayanan, örneğin erime noktası, spesifik optik çevirme ve spesifik </a:t>
            </a:r>
            <a:r>
              <a:rPr lang="tr-TR" dirty="0" err="1"/>
              <a:t>absorbans</a:t>
            </a:r>
            <a:r>
              <a:rPr lang="tr-TR" dirty="0"/>
              <a:t> için kabul edilebilir aralıklar </a:t>
            </a:r>
            <a:r>
              <a:rPr lang="tr-TR" dirty="0" err="1"/>
              <a:t>kimliklendirme</a:t>
            </a:r>
            <a:r>
              <a:rPr lang="tr-TR" dirty="0"/>
              <a:t> testleri için, değerlerin yüksek saflığa sahip iyi karakterize edilmiş bileşikler kullanılarak açıklanması gerekir. </a:t>
            </a:r>
          </a:p>
          <a:p>
            <a:pPr algn="just"/>
            <a:r>
              <a:rPr lang="tr-TR" dirty="0"/>
              <a:t>Bunlarla beraber Avrupa ve Uluslararası </a:t>
            </a:r>
            <a:r>
              <a:rPr lang="tr-TR" dirty="0" err="1"/>
              <a:t>Farmakopelerde</a:t>
            </a:r>
            <a:r>
              <a:rPr lang="tr-TR" dirty="0"/>
              <a:t> eczanelerde kullanılabilecek ve sofistike cihazların gerekmediği “İkincil </a:t>
            </a:r>
            <a:r>
              <a:rPr lang="tr-TR" dirty="0" err="1"/>
              <a:t>Kimliklendirme</a:t>
            </a:r>
            <a:r>
              <a:rPr lang="tr-TR" dirty="0"/>
              <a:t>” adı verilen </a:t>
            </a:r>
            <a:r>
              <a:rPr lang="tr-TR" dirty="0" err="1"/>
              <a:t>monograflar</a:t>
            </a:r>
            <a:r>
              <a:rPr lang="tr-TR" dirty="0"/>
              <a:t> yer almaktadır ve bu </a:t>
            </a:r>
            <a:r>
              <a:rPr lang="tr-TR" dirty="0" err="1"/>
              <a:t>monografların</a:t>
            </a:r>
            <a:r>
              <a:rPr lang="tr-TR" dirty="0"/>
              <a:t> uygulanması Fransa, Belçika ve Almanya gibi bazı ülkelerde ve dünyanın bazı gelişmekte olan ülkelerinde yasal zorunluluktur.</a:t>
            </a:r>
          </a:p>
          <a:p>
            <a:pPr algn="just"/>
            <a:r>
              <a:rPr lang="tr-TR" dirty="0" err="1"/>
              <a:t>Farmakopeler</a:t>
            </a:r>
            <a:r>
              <a:rPr lang="tr-TR" dirty="0"/>
              <a:t> aynı zamanda iyonlar ve grupların tanımlanması için testlerde içermektedir ve bu testler Japon, Avrupa ve USA </a:t>
            </a:r>
            <a:r>
              <a:rPr lang="tr-TR" dirty="0" err="1"/>
              <a:t>farmakopelerinden</a:t>
            </a:r>
            <a:r>
              <a:rPr lang="tr-TR" dirty="0"/>
              <a:t> </a:t>
            </a:r>
            <a:r>
              <a:rPr lang="tr-TR" dirty="0" err="1"/>
              <a:t>harmonize</a:t>
            </a:r>
            <a:r>
              <a:rPr lang="tr-TR" dirty="0"/>
              <a:t> edilerek hazırlanmaktadır. Bu testler seçicilik için araştırılmış ve valide edilmiştir ve </a:t>
            </a:r>
            <a:r>
              <a:rPr lang="tr-TR" dirty="0" err="1"/>
              <a:t>toksik</a:t>
            </a:r>
            <a:r>
              <a:rPr lang="tr-TR" dirty="0"/>
              <a:t> </a:t>
            </a:r>
            <a:r>
              <a:rPr lang="tr-TR" dirty="0" err="1"/>
              <a:t>reajan</a:t>
            </a:r>
            <a:r>
              <a:rPr lang="tr-TR" dirty="0"/>
              <a:t> olarak kullanılan bu maddelerin uzaklaştırmıştır. </a:t>
            </a:r>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840</Words>
  <Application>Microsoft Office PowerPoint</Application>
  <PresentationFormat>Ekran Gösterisi (4:3)</PresentationFormat>
  <Paragraphs>95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Nuray</dc:creator>
  <cp:lastModifiedBy>Burcu Doğan Topal</cp:lastModifiedBy>
  <cp:revision>20</cp:revision>
  <dcterms:created xsi:type="dcterms:W3CDTF">2015-11-15T21:02:07Z</dcterms:created>
  <dcterms:modified xsi:type="dcterms:W3CDTF">2019-11-21T15:07:29Z</dcterms:modified>
</cp:coreProperties>
</file>