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61" r:id="rId3"/>
    <p:sldId id="258" r:id="rId4"/>
    <p:sldId id="259" r:id="rId5"/>
    <p:sldId id="257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ayda altun" initials="ia" lastIdx="1" clrIdx="0">
    <p:extLst>
      <p:ext uri="{19B8F6BF-5375-455C-9EA6-DF929625EA0E}">
        <p15:presenceInfo xmlns:p15="http://schemas.microsoft.com/office/powerpoint/2012/main" xmlns="" userId="9fba1bcbd69cf2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15E97"/>
    <a:srgbClr val="CE2625"/>
    <a:srgbClr val="6600CC"/>
    <a:srgbClr val="CC0000"/>
    <a:srgbClr val="339966"/>
    <a:srgbClr val="F4D662"/>
    <a:srgbClr val="3366CC"/>
    <a:srgbClr val="CC3300"/>
    <a:srgbClr val="FF9900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849" autoAdjust="0"/>
    <p:restoredTop sz="85099" autoAdjust="0"/>
  </p:normalViewPr>
  <p:slideViewPr>
    <p:cSldViewPr snapToGrid="0">
      <p:cViewPr varScale="1">
        <p:scale>
          <a:sx n="48" d="100"/>
          <a:sy n="48" d="100"/>
        </p:scale>
        <p:origin x="-17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C3A3A-FEBD-458A-A024-9839D816AC6C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332EB-AA80-469E-BB28-42FE8D50911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8527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4726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5549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1496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2634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0554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6262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264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851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1483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4340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5245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FEB1855-DAC1-4746-93BC-7115068E0DEE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2F8370EC-6ACB-493F-8AEE-4B132B2E98B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481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69848" y="1334800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Nanotopographical</a:t>
            </a:r>
            <a:r>
              <a:rPr lang="en-US" sz="4000" b="1" dirty="0" smtClean="0"/>
              <a:t> </a:t>
            </a:r>
            <a:r>
              <a:rPr lang="en-US" sz="4000" b="1" dirty="0"/>
              <a:t>surfaces for stem </a:t>
            </a:r>
            <a:r>
              <a:rPr lang="en-US" sz="4000" b="1" dirty="0" smtClean="0"/>
              <a:t>cell</a:t>
            </a:r>
            <a:r>
              <a:rPr lang="tr-TR" sz="4000" b="1" dirty="0" smtClean="0"/>
              <a:t> </a:t>
            </a:r>
            <a:r>
              <a:rPr lang="en-US" sz="4000" b="1" dirty="0" smtClean="0"/>
              <a:t>fate </a:t>
            </a:r>
            <a:r>
              <a:rPr lang="en-US" sz="4000" b="1" dirty="0"/>
              <a:t>control: Engineering </a:t>
            </a:r>
            <a:r>
              <a:rPr lang="en-US" sz="4000" b="1" dirty="0" err="1" smtClean="0"/>
              <a:t>mechanobiology</a:t>
            </a:r>
            <a:r>
              <a:rPr lang="tr-TR" sz="4000" b="1" dirty="0" smtClean="0"/>
              <a:t> </a:t>
            </a:r>
            <a:r>
              <a:rPr lang="en-US" sz="4000" b="1" dirty="0" smtClean="0"/>
              <a:t>from </a:t>
            </a:r>
            <a:r>
              <a:rPr lang="en-US" sz="4000" b="1" dirty="0"/>
              <a:t>the bottom </a:t>
            </a:r>
            <a:endParaRPr lang="tr-TR" sz="4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069848" y="4693920"/>
            <a:ext cx="7891272" cy="106984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tr-TR" dirty="0" smtClean="0"/>
              <a:t>15290139 İlayda ALTUN</a:t>
            </a:r>
          </a:p>
          <a:p>
            <a:pPr algn="l"/>
            <a:r>
              <a:rPr lang="tr-TR" dirty="0" smtClean="0"/>
              <a:t>15290138 Bengisu ALPARSLAN</a:t>
            </a:r>
          </a:p>
          <a:p>
            <a:pPr algn="l"/>
            <a:r>
              <a:rPr lang="tr-TR" dirty="0" smtClean="0"/>
              <a:t>15290183 Mustafa TÜFEKÇİ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8603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12453" t="74416"/>
          <a:stretch/>
        </p:blipFill>
        <p:spPr>
          <a:xfrm>
            <a:off x="3448177" y="4839936"/>
            <a:ext cx="5221753" cy="170318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03403" y="456392"/>
            <a:ext cx="3552576" cy="584775"/>
          </a:xfrm>
          <a:prstGeom prst="rect">
            <a:avLst/>
          </a:prstGeom>
          <a:solidFill>
            <a:srgbClr val="D6E7BB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sz="3200" dirty="0" err="1" smtClean="0"/>
              <a:t>Material</a:t>
            </a:r>
            <a:r>
              <a:rPr lang="tr-TR" sz="3200" dirty="0" smtClean="0"/>
              <a:t> </a:t>
            </a:r>
            <a:r>
              <a:rPr lang="tr-TR" sz="3200" dirty="0" err="1" smtClean="0"/>
              <a:t>Synthesis</a:t>
            </a:r>
            <a:endParaRPr lang="tr-TR" sz="32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674255" y="1403927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Electrospinning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3573206" y="1403927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Phase</a:t>
            </a:r>
            <a:r>
              <a:rPr lang="tr-TR" dirty="0" smtClean="0"/>
              <a:t> </a:t>
            </a:r>
            <a:r>
              <a:rPr lang="tr-TR" b="1" dirty="0" err="1" smtClean="0"/>
              <a:t>Seperation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6936684" y="139736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Anodization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9911368" y="1403927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Sintering</a:t>
            </a:r>
            <a:endParaRPr lang="tr-TR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45707" y="1773259"/>
            <a:ext cx="2582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electrospinning, a high voltage in the range of </a:t>
            </a:r>
            <a:r>
              <a:rPr lang="en-US" dirty="0" smtClean="0"/>
              <a:t>kilovolts </a:t>
            </a:r>
            <a:r>
              <a:rPr lang="en-US" dirty="0"/>
              <a:t>is applied to a pendent droplet of polymer solution</a:t>
            </a:r>
            <a:r>
              <a:rPr lang="en-US" dirty="0" smtClean="0"/>
              <a:t>,</a:t>
            </a:r>
            <a:r>
              <a:rPr lang="tr-T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the body of the solution becomes charged. </a:t>
            </a:r>
            <a:endParaRPr lang="tr-TR" dirty="0"/>
          </a:p>
        </p:txBody>
      </p:sp>
      <p:sp>
        <p:nvSpPr>
          <p:cNvPr id="11" name="Dikdörtgen 10"/>
          <p:cNvSpPr/>
          <p:nvPr/>
        </p:nvSpPr>
        <p:spPr>
          <a:xfrm>
            <a:off x="3507359" y="1837004"/>
            <a:ext cx="25516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Phase separation occurs </a:t>
            </a:r>
            <a:r>
              <a:rPr lang="en-US" dirty="0" smtClean="0">
                <a:solidFill>
                  <a:srgbClr val="000000"/>
                </a:solidFill>
              </a:rPr>
              <a:t>when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concentration of polymer or polymer blends exceeds </a:t>
            </a:r>
            <a:r>
              <a:rPr lang="en-US" dirty="0" smtClean="0">
                <a:solidFill>
                  <a:srgbClr val="000000"/>
                </a:solidFill>
              </a:rPr>
              <a:t>its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solubility </a:t>
            </a:r>
            <a:r>
              <a:rPr lang="en-US" dirty="0">
                <a:solidFill>
                  <a:srgbClr val="000000"/>
                </a:solidFill>
              </a:rPr>
              <a:t>in solvent. 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6208304" y="1837004"/>
            <a:ext cx="30557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etal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is </a:t>
            </a:r>
            <a:r>
              <a:rPr lang="en-US" dirty="0" smtClean="0">
                <a:solidFill>
                  <a:srgbClr val="000000"/>
                </a:solidFill>
              </a:rPr>
              <a:t>immersed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>
                <a:solidFill>
                  <a:srgbClr val="000000"/>
                </a:solidFill>
              </a:rPr>
              <a:t>an electrolytic solution and connected as the anode </a:t>
            </a: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an electrical circuit. A current </a:t>
            </a:r>
            <a:r>
              <a:rPr lang="en-US" dirty="0" smtClean="0">
                <a:solidFill>
                  <a:srgbClr val="000000"/>
                </a:solidFill>
              </a:rPr>
              <a:t>passing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through </a:t>
            </a:r>
            <a:r>
              <a:rPr lang="en-US" dirty="0">
                <a:solidFill>
                  <a:srgbClr val="000000"/>
                </a:solidFill>
              </a:rPr>
              <a:t>the electrolytic solution releases </a:t>
            </a:r>
            <a:r>
              <a:rPr lang="en-US" dirty="0" smtClean="0">
                <a:solidFill>
                  <a:srgbClr val="000000"/>
                </a:solidFill>
              </a:rPr>
              <a:t>hydrogen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at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cathode and </a:t>
            </a:r>
            <a:r>
              <a:rPr lang="en-US" dirty="0">
                <a:solidFill>
                  <a:srgbClr val="000000"/>
                </a:solidFill>
              </a:rPr>
              <a:t>oxygen at </a:t>
            </a:r>
            <a:r>
              <a:rPr lang="en-US" dirty="0" smtClean="0">
                <a:solidFill>
                  <a:srgbClr val="000000"/>
                </a:solidFill>
              </a:rPr>
              <a:t>the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anode</a:t>
            </a:r>
            <a:r>
              <a:rPr lang="tr-TR" dirty="0" smtClean="0">
                <a:solidFill>
                  <a:srgbClr val="000000"/>
                </a:solidFill>
              </a:rPr>
              <a:t>. </a:t>
            </a:r>
            <a:r>
              <a:rPr lang="tr-TR" dirty="0" err="1" smtClean="0">
                <a:solidFill>
                  <a:srgbClr val="000000"/>
                </a:solidFill>
              </a:rPr>
              <a:t>So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the</a:t>
            </a:r>
            <a:r>
              <a:rPr lang="en-US" dirty="0" smtClean="0">
                <a:solidFill>
                  <a:srgbClr val="000000"/>
                </a:solidFill>
              </a:rPr>
              <a:t> ox</a:t>
            </a:r>
            <a:r>
              <a:rPr lang="tr-TR" dirty="0" err="1" smtClean="0">
                <a:solidFill>
                  <a:srgbClr val="000000"/>
                </a:solidFill>
              </a:rPr>
              <a:t>ygen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surface </a:t>
            </a:r>
            <a:r>
              <a:rPr lang="en-US" dirty="0" smtClean="0">
                <a:solidFill>
                  <a:srgbClr val="000000"/>
                </a:solidFill>
              </a:rPr>
              <a:t>o</a:t>
            </a:r>
            <a:r>
              <a:rPr lang="tr-TR" dirty="0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meta</a:t>
            </a:r>
            <a:r>
              <a:rPr lang="tr-TR" dirty="0" smtClean="0">
                <a:solidFill>
                  <a:srgbClr val="000000"/>
                </a:solidFill>
              </a:rPr>
              <a:t>l has </a:t>
            </a:r>
            <a:r>
              <a:rPr lang="tr-TR" dirty="0" err="1" smtClean="0">
                <a:solidFill>
                  <a:srgbClr val="000000"/>
                </a:solidFill>
              </a:rPr>
              <a:t>formed</a:t>
            </a:r>
            <a:r>
              <a:rPr lang="tr-TR" dirty="0" smtClean="0">
                <a:solidFill>
                  <a:srgbClr val="000000"/>
                </a:solidFill>
              </a:rPr>
              <a:t>.</a:t>
            </a:r>
            <a:endParaRPr lang="tr-TR" dirty="0"/>
          </a:p>
        </p:txBody>
      </p:sp>
      <p:sp>
        <p:nvSpPr>
          <p:cNvPr id="13" name="Dikdörtgen 12"/>
          <p:cNvSpPr/>
          <p:nvPr/>
        </p:nvSpPr>
        <p:spPr>
          <a:xfrm>
            <a:off x="9413323" y="1837004"/>
            <a:ext cx="24342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 sintering, </a:t>
            </a:r>
            <a:r>
              <a:rPr lang="tr-TR" dirty="0" smtClean="0">
                <a:solidFill>
                  <a:srgbClr val="000000"/>
                </a:solidFill>
              </a:rPr>
              <a:t>p</a:t>
            </a:r>
            <a:r>
              <a:rPr lang="en-US" dirty="0" err="1" smtClean="0">
                <a:solidFill>
                  <a:srgbClr val="000000"/>
                </a:solidFill>
              </a:rPr>
              <a:t>owdered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materials are heated to a temperature below </a:t>
            </a:r>
            <a:r>
              <a:rPr lang="en-US" dirty="0" smtClean="0">
                <a:solidFill>
                  <a:srgbClr val="000000"/>
                </a:solidFill>
              </a:rPr>
              <a:t>the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material’s </a:t>
            </a:r>
            <a:r>
              <a:rPr lang="en-US" dirty="0">
                <a:solidFill>
                  <a:srgbClr val="000000"/>
                </a:solidFill>
              </a:rPr>
              <a:t>melting point but high enough for diffusion </a:t>
            </a:r>
            <a:r>
              <a:rPr lang="en-US" dirty="0" smtClean="0">
                <a:solidFill>
                  <a:srgbClr val="000000"/>
                </a:solidFill>
              </a:rPr>
              <a:t>of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atoms</a:t>
            </a:r>
            <a:r>
              <a:rPr lang="en-US" dirty="0">
                <a:solidFill>
                  <a:srgbClr val="000000"/>
                </a:solidFill>
              </a:rPr>
              <a:t>, causing fusion of different powder particles </a:t>
            </a:r>
            <a:r>
              <a:rPr lang="en-US" dirty="0" smtClean="0">
                <a:solidFill>
                  <a:srgbClr val="000000"/>
                </a:solidFill>
              </a:rPr>
              <a:t>into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one </a:t>
            </a:r>
            <a:r>
              <a:rPr lang="en-US" dirty="0">
                <a:solidFill>
                  <a:srgbClr val="000000"/>
                </a:solidFill>
              </a:rPr>
              <a:t>solid piece. </a:t>
            </a:r>
            <a:endParaRPr lang="tr-TR" dirty="0"/>
          </a:p>
        </p:txBody>
      </p:sp>
      <p:cxnSp>
        <p:nvCxnSpPr>
          <p:cNvPr id="14" name="Düz Ok Bağlayıcısı 13"/>
          <p:cNvCxnSpPr/>
          <p:nvPr/>
        </p:nvCxnSpPr>
        <p:spPr>
          <a:xfrm flipH="1">
            <a:off x="2075336" y="914726"/>
            <a:ext cx="1994658" cy="489201"/>
          </a:xfrm>
          <a:prstGeom prst="straightConnector1">
            <a:avLst/>
          </a:prstGeom>
          <a:ln w="76200">
            <a:solidFill>
              <a:srgbClr val="D6E7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>
            <a:endCxn id="7" idx="0"/>
          </p:cNvCxnSpPr>
          <p:nvPr/>
        </p:nvCxnSpPr>
        <p:spPr>
          <a:xfrm flipH="1">
            <a:off x="4697873" y="1137176"/>
            <a:ext cx="613036" cy="266751"/>
          </a:xfrm>
          <a:prstGeom prst="straightConnector1">
            <a:avLst/>
          </a:prstGeom>
          <a:ln w="76200">
            <a:solidFill>
              <a:srgbClr val="D6E7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>
            <a:off x="6900034" y="1111472"/>
            <a:ext cx="548281" cy="292455"/>
          </a:xfrm>
          <a:prstGeom prst="straightConnector1">
            <a:avLst/>
          </a:prstGeom>
          <a:ln w="76200">
            <a:solidFill>
              <a:srgbClr val="D6E7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>
            <a:off x="7915564" y="935467"/>
            <a:ext cx="1893454" cy="391595"/>
          </a:xfrm>
          <a:prstGeom prst="straightConnector1">
            <a:avLst/>
          </a:prstGeom>
          <a:ln w="76200">
            <a:solidFill>
              <a:srgbClr val="D6E7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29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/>
          <a:srcRect l="18882" t="24881" r="2447" b="16273"/>
          <a:stretch/>
        </p:blipFill>
        <p:spPr>
          <a:xfrm>
            <a:off x="543835" y="1120757"/>
            <a:ext cx="11168750" cy="4699321"/>
          </a:xfrm>
          <a:prstGeom prst="rect">
            <a:avLst/>
          </a:prstGeom>
          <a:effectLst>
            <a:glow rad="584200">
              <a:srgbClr val="187295">
                <a:alpha val="41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9958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8383" t="18343" r="21502" b="15332"/>
          <a:stretch/>
        </p:blipFill>
        <p:spPr>
          <a:xfrm>
            <a:off x="1754910" y="107765"/>
            <a:ext cx="8950036" cy="66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09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28461" t="27151" r="21154" b="22934"/>
          <a:stretch/>
        </p:blipFill>
        <p:spPr>
          <a:xfrm>
            <a:off x="467143" y="291444"/>
            <a:ext cx="11233386" cy="62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4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err="1" smtClean="0"/>
              <a:t>What</a:t>
            </a:r>
            <a:r>
              <a:rPr lang="tr-TR" sz="3600" dirty="0" smtClean="0"/>
              <a:t> is </a:t>
            </a:r>
            <a:r>
              <a:rPr lang="tr-TR" sz="3600" dirty="0" err="1" smtClean="0"/>
              <a:t>nanotopography</a:t>
            </a:r>
            <a:r>
              <a:rPr lang="tr-TR" sz="3600" dirty="0" smtClean="0"/>
              <a:t>?</a:t>
            </a:r>
            <a:endParaRPr lang="tr-TR" sz="36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537972" y="5425165"/>
            <a:ext cx="11122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Nanotopography</a:t>
            </a:r>
            <a:r>
              <a:rPr lang="en-US" dirty="0">
                <a:latin typeface="+mj-lt"/>
              </a:rPr>
              <a:t> refers to specific surface features which form or are generated at the </a:t>
            </a:r>
            <a:r>
              <a:rPr lang="en-US" dirty="0" err="1">
                <a:latin typeface="+mj-lt"/>
              </a:rPr>
              <a:t>nanoscopic</a:t>
            </a:r>
            <a:r>
              <a:rPr lang="en-US" dirty="0">
                <a:latin typeface="+mj-lt"/>
              </a:rPr>
              <a:t> scale.</a:t>
            </a:r>
            <a:endParaRPr lang="tr-TR" dirty="0">
              <a:latin typeface="+mj-lt"/>
            </a:endParaRPr>
          </a:p>
        </p:txBody>
      </p:sp>
      <p:pic>
        <p:nvPicPr>
          <p:cNvPr id="3074" name="Picture 2" descr="Image result for nanotopography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4350" y="1707191"/>
            <a:ext cx="4509393" cy="33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6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>
            <a:normAutofit/>
          </a:bodyPr>
          <a:lstStyle/>
          <a:p>
            <a:r>
              <a:rPr lang="tr-TR" sz="3600" dirty="0" err="1" smtClean="0"/>
              <a:t>Introduction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1400971"/>
            <a:ext cx="10058400" cy="4050792"/>
          </a:xfrm>
        </p:spPr>
        <p:txBody>
          <a:bodyPr>
            <a:normAutofit fontScale="92500"/>
          </a:bodyPr>
          <a:lstStyle/>
          <a:p>
            <a:pPr algn="just"/>
            <a:r>
              <a:rPr lang="tr-TR" sz="2800" dirty="0" err="1" smtClean="0">
                <a:latin typeface="+mj-lt"/>
              </a:rPr>
              <a:t>Stem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cells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share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the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ability</a:t>
            </a:r>
            <a:r>
              <a:rPr lang="tr-TR" sz="2800" dirty="0">
                <a:latin typeface="+mj-lt"/>
              </a:rPr>
              <a:t> of </a:t>
            </a:r>
            <a:r>
              <a:rPr lang="tr-TR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self-</a:t>
            </a:r>
            <a:r>
              <a:rPr lang="tr-TR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renewal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and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differentiation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into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specific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cell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lineages</a:t>
            </a:r>
            <a:r>
              <a:rPr lang="tr-TR" sz="2800" dirty="0">
                <a:latin typeface="+mj-lt"/>
              </a:rPr>
              <a:t>, </a:t>
            </a:r>
            <a:r>
              <a:rPr lang="tr-TR" sz="2800" dirty="0" err="1">
                <a:latin typeface="+mj-lt"/>
              </a:rPr>
              <a:t>providing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invaluable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cell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sources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for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various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biomedical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and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biological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applications</a:t>
            </a:r>
            <a:r>
              <a:rPr lang="tr-TR" sz="2800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endParaRPr lang="tr-TR" sz="2800" dirty="0" smtClean="0">
              <a:latin typeface="+mj-lt"/>
            </a:endParaRPr>
          </a:p>
          <a:p>
            <a:pPr algn="just"/>
            <a:r>
              <a:rPr lang="tr-TR" sz="2800" dirty="0" err="1">
                <a:latin typeface="+mj-lt"/>
              </a:rPr>
              <a:t>Owing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to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its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potent</a:t>
            </a:r>
            <a:r>
              <a:rPr lang="tr-TR" sz="2800" dirty="0">
                <a:latin typeface="+mj-lt"/>
              </a:rPr>
              <a:t> role in </a:t>
            </a:r>
            <a:r>
              <a:rPr lang="tr-TR" sz="2800" dirty="0" err="1">
                <a:latin typeface="+mj-lt"/>
              </a:rPr>
              <a:t>regulating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stem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cell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fate</a:t>
            </a:r>
            <a:r>
              <a:rPr lang="tr-TR" sz="2800" dirty="0">
                <a:latin typeface="+mj-lt"/>
              </a:rPr>
              <a:t>, </a:t>
            </a:r>
            <a:r>
              <a:rPr lang="tr-TR" sz="2800" dirty="0" err="1" smtClean="0">
                <a:solidFill>
                  <a:srgbClr val="00B050"/>
                </a:solidFill>
                <a:latin typeface="+mj-lt"/>
              </a:rPr>
              <a:t>extracellular</a:t>
            </a:r>
            <a:r>
              <a:rPr lang="tr-TR" sz="28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00B050"/>
                </a:solidFill>
                <a:latin typeface="+mj-lt"/>
              </a:rPr>
              <a:t>nanotopography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recently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attracts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much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attention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from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bioengineers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and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materials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scientists</a:t>
            </a:r>
            <a:r>
              <a:rPr lang="tr-TR" sz="2800" dirty="0">
                <a:latin typeface="+mj-lt"/>
              </a:rPr>
              <a:t> in an </a:t>
            </a:r>
            <a:r>
              <a:rPr lang="tr-TR" sz="2800" dirty="0" err="1" smtClean="0">
                <a:latin typeface="+mj-lt"/>
              </a:rPr>
              <a:t>effort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to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>
                <a:solidFill>
                  <a:srgbClr val="7030A0"/>
                </a:solidFill>
                <a:latin typeface="+mj-lt"/>
              </a:rPr>
              <a:t>achieve</a:t>
            </a:r>
            <a:r>
              <a:rPr lang="tr-T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7030A0"/>
                </a:solidFill>
                <a:latin typeface="+mj-lt"/>
              </a:rPr>
              <a:t>stem</a:t>
            </a:r>
            <a:r>
              <a:rPr lang="tr-T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7030A0"/>
                </a:solidFill>
                <a:latin typeface="+mj-lt"/>
              </a:rPr>
              <a:t>cell</a:t>
            </a:r>
            <a:r>
              <a:rPr lang="tr-T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7030A0"/>
                </a:solidFill>
                <a:latin typeface="+mj-lt"/>
              </a:rPr>
              <a:t>fate</a:t>
            </a:r>
            <a:r>
              <a:rPr lang="tr-T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7030A0"/>
                </a:solidFill>
                <a:latin typeface="+mj-lt"/>
              </a:rPr>
              <a:t>control</a:t>
            </a:r>
            <a:r>
              <a:rPr lang="tr-T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00B050"/>
                </a:solidFill>
                <a:latin typeface="+mj-lt"/>
              </a:rPr>
              <a:t>using</a:t>
            </a:r>
            <a:r>
              <a:rPr lang="tr-TR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00B050"/>
                </a:solidFill>
                <a:latin typeface="+mj-lt"/>
              </a:rPr>
              <a:t>synthetic</a:t>
            </a:r>
            <a:r>
              <a:rPr lang="tr-TR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tr-TR" sz="2800" dirty="0" err="1" smtClean="0">
                <a:solidFill>
                  <a:srgbClr val="00B050"/>
                </a:solidFill>
                <a:latin typeface="+mj-lt"/>
              </a:rPr>
              <a:t>nanotopographical</a:t>
            </a:r>
            <a:r>
              <a:rPr lang="tr-TR" sz="28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tr-TR" sz="2800" dirty="0" err="1">
                <a:solidFill>
                  <a:srgbClr val="00B050"/>
                </a:solidFill>
                <a:latin typeface="+mj-lt"/>
              </a:rPr>
              <a:t>surfaces</a:t>
            </a:r>
            <a:r>
              <a:rPr lang="tr-TR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generated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from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different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novel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nanofabrication</a:t>
            </a:r>
            <a:r>
              <a:rPr lang="tr-TR" sz="2800" dirty="0" smtClean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technologies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and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material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synthesis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 smtClean="0">
                <a:latin typeface="+mj-lt"/>
              </a:rPr>
              <a:t>methods</a:t>
            </a:r>
            <a:r>
              <a:rPr lang="tr-TR" sz="2800" dirty="0" smtClean="0">
                <a:latin typeface="+mj-lt"/>
              </a:rPr>
              <a:t>.</a:t>
            </a:r>
            <a:endParaRPr lang="tr-TR" sz="2800" dirty="0">
              <a:solidFill>
                <a:srgbClr val="00B050"/>
              </a:solidFill>
              <a:latin typeface="+mj-lt"/>
            </a:endParaRPr>
          </a:p>
          <a:p>
            <a:pPr algn="just"/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xmlns="" val="26764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3927" y="1253765"/>
            <a:ext cx="6343815" cy="46002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However, it remains unclear how these </a:t>
            </a:r>
            <a:r>
              <a:rPr lang="en-US" sz="2400" dirty="0" smtClean="0">
                <a:latin typeface="+mj-lt"/>
              </a:rPr>
              <a:t>different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mechanotransductive</a:t>
            </a:r>
            <a:r>
              <a:rPr lang="en-US" sz="2400" dirty="0">
                <a:latin typeface="+mj-lt"/>
              </a:rPr>
              <a:t> cellular machineries </a:t>
            </a:r>
            <a:r>
              <a:rPr lang="en-US" sz="2400" dirty="0" smtClean="0">
                <a:latin typeface="+mj-lt"/>
              </a:rPr>
              <a:t>function</a:t>
            </a:r>
            <a:r>
              <a:rPr lang="tr-TR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or </a:t>
            </a:r>
            <a:r>
              <a:rPr lang="en-US" sz="2400" dirty="0">
                <a:latin typeface="+mj-lt"/>
              </a:rPr>
              <a:t>collaborate differently in different stem cell systems</a:t>
            </a:r>
            <a:r>
              <a:rPr lang="en-US" sz="2400" dirty="0" smtClean="0">
                <a:latin typeface="+mj-lt"/>
              </a:rPr>
              <a:t>.</a:t>
            </a:r>
            <a:endParaRPr lang="tr-TR" sz="2400" dirty="0" smtClean="0">
              <a:latin typeface="+mj-lt"/>
            </a:endParaRPr>
          </a:p>
          <a:p>
            <a:r>
              <a:rPr lang="tr-TR" sz="2400" dirty="0" err="1">
                <a:latin typeface="+mj-lt"/>
              </a:rPr>
              <a:t>Moreover</a:t>
            </a:r>
            <a:r>
              <a:rPr lang="tr-TR" sz="2400" dirty="0">
                <a:latin typeface="+mj-lt"/>
              </a:rPr>
              <a:t>, it </a:t>
            </a:r>
            <a:r>
              <a:rPr lang="tr-TR" sz="2400" dirty="0" err="1">
                <a:latin typeface="+mj-lt"/>
              </a:rPr>
              <a:t>remains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elusive</a:t>
            </a:r>
            <a:r>
              <a:rPr lang="tr-TR" sz="2400" dirty="0">
                <a:latin typeface="+mj-lt"/>
              </a:rPr>
              <a:t> how </a:t>
            </a:r>
            <a:r>
              <a:rPr lang="tr-TR" sz="2400" dirty="0" err="1">
                <a:solidFill>
                  <a:srgbClr val="184A20"/>
                </a:solidFill>
                <a:latin typeface="+mj-lt"/>
              </a:rPr>
              <a:t>mechanoregulation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smtClean="0">
                <a:latin typeface="+mj-lt"/>
              </a:rPr>
              <a:t>at </a:t>
            </a:r>
            <a:r>
              <a:rPr lang="tr-TR" sz="2400" dirty="0" err="1" smtClean="0">
                <a:latin typeface="+mj-lt"/>
              </a:rPr>
              <a:t>multiple</a:t>
            </a:r>
            <a:r>
              <a:rPr lang="tr-TR" sz="2400" dirty="0" smtClean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levels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 smtClean="0">
                <a:latin typeface="+mj-lt"/>
              </a:rPr>
              <a:t>and</a:t>
            </a:r>
            <a:r>
              <a:rPr lang="tr-TR" sz="2400" dirty="0" smtClean="0">
                <a:latin typeface="+mj-lt"/>
              </a:rPr>
              <a:t> time </a:t>
            </a:r>
            <a:r>
              <a:rPr lang="tr-TR" sz="2400" dirty="0" err="1" smtClean="0">
                <a:latin typeface="+mj-lt"/>
              </a:rPr>
              <a:t>scales</a:t>
            </a:r>
            <a:r>
              <a:rPr lang="tr-TR" sz="2400" dirty="0" smtClean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are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integrated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into</a:t>
            </a:r>
            <a:r>
              <a:rPr lang="tr-TR" sz="2400" dirty="0">
                <a:latin typeface="+mj-lt"/>
              </a:rPr>
              <a:t> a </a:t>
            </a:r>
            <a:r>
              <a:rPr lang="tr-TR" sz="2400" dirty="0" err="1">
                <a:latin typeface="+mj-lt"/>
              </a:rPr>
              <a:t>core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regulatory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smtClean="0">
                <a:latin typeface="+mj-lt"/>
              </a:rPr>
              <a:t>network </a:t>
            </a:r>
            <a:r>
              <a:rPr lang="tr-TR" sz="2400" dirty="0" err="1" smtClean="0">
                <a:latin typeface="+mj-lt"/>
              </a:rPr>
              <a:t>to</a:t>
            </a:r>
            <a:r>
              <a:rPr lang="tr-TR" sz="2400" dirty="0" smtClean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control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stem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cell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nanotopography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sensitivity</a:t>
            </a:r>
            <a:r>
              <a:rPr lang="tr-TR" sz="2400" dirty="0">
                <a:latin typeface="+mj-lt"/>
              </a:rPr>
              <a:t>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386013" y="5161548"/>
            <a:ext cx="61131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Mechanotransduction</a:t>
            </a:r>
            <a:r>
              <a:rPr lang="en-US" b="1" dirty="0"/>
              <a:t>: </a:t>
            </a:r>
            <a:r>
              <a:rPr lang="en-US" b="1" dirty="0" smtClean="0"/>
              <a:t>From </a:t>
            </a:r>
            <a:r>
              <a:rPr lang="en-US" b="1" dirty="0"/>
              <a:t>Tension to </a:t>
            </a:r>
            <a:r>
              <a:rPr lang="en-US" b="1" dirty="0" smtClean="0"/>
              <a:t>Function</a:t>
            </a:r>
            <a:endParaRPr lang="tr-TR" b="1" dirty="0" smtClean="0"/>
          </a:p>
          <a:p>
            <a:r>
              <a:rPr lang="en-US" dirty="0"/>
              <a:t>cells sense and respond to mechanical stimuli by converting them to biochemical </a:t>
            </a:r>
            <a:r>
              <a:rPr lang="en-US" dirty="0" smtClean="0"/>
              <a:t>signals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6551271" y="5161548"/>
            <a:ext cx="50621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Mechanoregulation</a:t>
            </a:r>
            <a:r>
              <a:rPr lang="tr-TR" b="1" dirty="0" smtClean="0"/>
              <a:t> :</a:t>
            </a:r>
          </a:p>
          <a:p>
            <a:r>
              <a:rPr lang="en-US" dirty="0" smtClean="0"/>
              <a:t>mechanical </a:t>
            </a:r>
            <a:r>
              <a:rPr lang="en-US" dirty="0"/>
              <a:t>regulation of a genetic </a:t>
            </a:r>
            <a:r>
              <a:rPr lang="en-US" dirty="0" smtClean="0"/>
              <a:t>process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2050" name="Picture 2" descr="Image result for mechanotransduction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7742" y="1338606"/>
            <a:ext cx="5161476" cy="29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449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err="1" smtClean="0"/>
              <a:t>So</a:t>
            </a:r>
            <a:r>
              <a:rPr lang="tr-TR" sz="3600" dirty="0" smtClean="0"/>
              <a:t>, </a:t>
            </a:r>
            <a:r>
              <a:rPr lang="tr-TR" sz="3600" dirty="0" err="1" smtClean="0"/>
              <a:t>What</a:t>
            </a:r>
            <a:r>
              <a:rPr lang="tr-TR" sz="3600" dirty="0" smtClean="0"/>
              <a:t> is </a:t>
            </a:r>
            <a:r>
              <a:rPr lang="tr-TR" sz="3600" dirty="0" err="1" smtClean="0"/>
              <a:t>the</a:t>
            </a:r>
            <a:r>
              <a:rPr lang="tr-TR" sz="3600" dirty="0" smtClean="0"/>
              <a:t> </a:t>
            </a:r>
            <a:r>
              <a:rPr lang="tr-TR" sz="3600" dirty="0" err="1" smtClean="0"/>
              <a:t>purpose</a:t>
            </a:r>
            <a:r>
              <a:rPr lang="tr-TR" sz="3600" dirty="0" smtClean="0"/>
              <a:t> of </a:t>
            </a:r>
            <a:r>
              <a:rPr lang="tr-TR" sz="3600" dirty="0" err="1" smtClean="0"/>
              <a:t>this</a:t>
            </a:r>
            <a:r>
              <a:rPr lang="tr-TR" sz="3600" dirty="0" smtClean="0"/>
              <a:t> </a:t>
            </a:r>
            <a:r>
              <a:rPr lang="tr-TR" sz="3600" dirty="0" err="1" smtClean="0"/>
              <a:t>article</a:t>
            </a:r>
            <a:r>
              <a:rPr lang="tr-TR" sz="3600" dirty="0" smtClean="0"/>
              <a:t>?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2250717"/>
            <a:ext cx="10058400" cy="1831756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+mj-lt"/>
              </a:rPr>
              <a:t>A major goal of this review is to offer a summary of </a:t>
            </a:r>
            <a:r>
              <a:rPr lang="en-US" sz="2800" dirty="0" smtClean="0">
                <a:latin typeface="+mj-lt"/>
              </a:rPr>
              <a:t>recent</a:t>
            </a:r>
            <a:r>
              <a:rPr lang="tr-TR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progress </a:t>
            </a:r>
            <a:r>
              <a:rPr lang="en-US" sz="2800" dirty="0">
                <a:latin typeface="+mj-lt"/>
              </a:rPr>
              <a:t>on the new trend of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engineering synthetic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</a:rPr>
              <a:t>nanotopographical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surfaces</a:t>
            </a:r>
            <a:r>
              <a:rPr lang="en-US" sz="2800" dirty="0">
                <a:latin typeface="+mj-lt"/>
              </a:rPr>
              <a:t> for 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controlling stem cell fate. </a:t>
            </a:r>
            <a:endParaRPr lang="tr-TR" sz="2800" dirty="0" smtClean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26" name="Picture 2" descr="https://media2.giphy.com/media/4HU6lQagxMYco/giph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508" y="3626472"/>
            <a:ext cx="4199907" cy="23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175947" y="4082473"/>
            <a:ext cx="2792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0070C0"/>
                </a:solidFill>
              </a:rPr>
              <a:t>Nanofabrication</a:t>
            </a:r>
            <a:r>
              <a:rPr lang="tr-TR" dirty="0" smtClean="0">
                <a:solidFill>
                  <a:srgbClr val="0070C0"/>
                </a:solidFill>
              </a:rPr>
              <a:t> </a:t>
            </a:r>
            <a:r>
              <a:rPr lang="tr-TR" dirty="0" err="1" smtClean="0">
                <a:solidFill>
                  <a:srgbClr val="0070C0"/>
                </a:solidFill>
              </a:rPr>
              <a:t>Methods</a:t>
            </a:r>
            <a:endParaRPr lang="tr-TR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2060"/>
                </a:solidFill>
              </a:rPr>
              <a:t>Application of </a:t>
            </a:r>
            <a:r>
              <a:rPr lang="tr-TR" dirty="0" err="1" smtClean="0">
                <a:solidFill>
                  <a:srgbClr val="002060"/>
                </a:solidFill>
              </a:rPr>
              <a:t>nanotopographical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surfaces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486613" y="4082473"/>
            <a:ext cx="2792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00B050"/>
                </a:solidFill>
              </a:rPr>
              <a:t>Intracellular</a:t>
            </a:r>
            <a:r>
              <a:rPr lang="tr-TR" dirty="0" smtClean="0">
                <a:solidFill>
                  <a:srgbClr val="00B050"/>
                </a:solidFill>
              </a:rPr>
              <a:t> </a:t>
            </a:r>
            <a:r>
              <a:rPr lang="tr-TR" dirty="0" err="1" smtClean="0">
                <a:solidFill>
                  <a:srgbClr val="00B050"/>
                </a:solidFill>
              </a:rPr>
              <a:t>mechanotransductive</a:t>
            </a:r>
            <a:r>
              <a:rPr lang="tr-TR" dirty="0" smtClean="0">
                <a:solidFill>
                  <a:srgbClr val="00B050"/>
                </a:solidFill>
              </a:rPr>
              <a:t> </a:t>
            </a:r>
            <a:r>
              <a:rPr lang="tr-TR" dirty="0" err="1" smtClean="0">
                <a:solidFill>
                  <a:srgbClr val="00B050"/>
                </a:solidFill>
              </a:rPr>
              <a:t>mechanisms</a:t>
            </a:r>
            <a:endParaRPr lang="tr-TR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184A20"/>
                </a:solidFill>
              </a:rPr>
              <a:t>Controlling</a:t>
            </a:r>
            <a:r>
              <a:rPr lang="tr-TR" dirty="0" smtClean="0">
                <a:solidFill>
                  <a:srgbClr val="184A20"/>
                </a:solidFill>
              </a:rPr>
              <a:t> </a:t>
            </a:r>
            <a:r>
              <a:rPr lang="tr-TR" dirty="0" err="1" smtClean="0">
                <a:solidFill>
                  <a:srgbClr val="184A20"/>
                </a:solidFill>
              </a:rPr>
              <a:t>stem</a:t>
            </a:r>
            <a:r>
              <a:rPr lang="tr-TR" dirty="0" smtClean="0">
                <a:solidFill>
                  <a:srgbClr val="184A20"/>
                </a:solidFill>
              </a:rPr>
              <a:t> </a:t>
            </a:r>
            <a:r>
              <a:rPr lang="tr-TR" dirty="0" err="1" smtClean="0">
                <a:solidFill>
                  <a:srgbClr val="184A20"/>
                </a:solidFill>
              </a:rPr>
              <a:t>cell</a:t>
            </a:r>
            <a:r>
              <a:rPr lang="tr-TR" dirty="0" smtClean="0">
                <a:solidFill>
                  <a:srgbClr val="184A20"/>
                </a:solidFill>
              </a:rPr>
              <a:t> </a:t>
            </a:r>
            <a:r>
              <a:rPr lang="tr-TR" dirty="0" err="1" smtClean="0">
                <a:solidFill>
                  <a:srgbClr val="184A20"/>
                </a:solidFill>
              </a:rPr>
              <a:t>fate</a:t>
            </a:r>
            <a:endParaRPr lang="tr-TR" dirty="0" smtClean="0">
              <a:solidFill>
                <a:srgbClr val="184A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1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>
            <a:normAutofit/>
          </a:bodyPr>
          <a:lstStyle/>
          <a:p>
            <a:r>
              <a:rPr lang="tr-TR" sz="3600" dirty="0" err="1"/>
              <a:t>Fabrication</a:t>
            </a:r>
            <a:r>
              <a:rPr lang="tr-TR" sz="3600" dirty="0"/>
              <a:t> of </a:t>
            </a:r>
            <a:r>
              <a:rPr lang="tr-TR" sz="3600" dirty="0" err="1"/>
              <a:t>Nanotopographical</a:t>
            </a:r>
            <a:r>
              <a:rPr lang="tr-TR" sz="3600" dirty="0"/>
              <a:t> </a:t>
            </a:r>
            <a:r>
              <a:rPr lang="tr-TR" sz="3600" dirty="0" err="1"/>
              <a:t>Surfaces</a:t>
            </a:r>
            <a:endParaRPr lang="tr-TR" sz="3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17660" b="75542"/>
          <a:stretch/>
        </p:blipFill>
        <p:spPr>
          <a:xfrm>
            <a:off x="1081342" y="1908591"/>
            <a:ext cx="5207451" cy="172642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/>
          <a:srcRect l="18693" t="50138" r="5669" b="26264"/>
          <a:stretch/>
        </p:blipFill>
        <p:spPr>
          <a:xfrm>
            <a:off x="6546670" y="1911682"/>
            <a:ext cx="5230443" cy="182125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/>
          <a:srcRect l="18699" t="25071" b="50223"/>
          <a:stretch/>
        </p:blipFill>
        <p:spPr>
          <a:xfrm>
            <a:off x="1058350" y="4452009"/>
            <a:ext cx="5230443" cy="1774025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2356076" y="1590728"/>
            <a:ext cx="2611997" cy="369332"/>
          </a:xfrm>
          <a:prstGeom prst="rect">
            <a:avLst/>
          </a:prstGeom>
          <a:solidFill>
            <a:srgbClr val="FCC8C8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err="1" smtClean="0"/>
              <a:t>Lithographic</a:t>
            </a:r>
            <a:r>
              <a:rPr lang="tr-TR" dirty="0" smtClean="0"/>
              <a:t> </a:t>
            </a:r>
            <a:r>
              <a:rPr lang="tr-TR" dirty="0" err="1" smtClean="0"/>
              <a:t>Patterning</a:t>
            </a:r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733935" y="4152762"/>
            <a:ext cx="1856277" cy="369332"/>
          </a:xfrm>
          <a:prstGeom prst="rect">
            <a:avLst/>
          </a:prstGeom>
          <a:solidFill>
            <a:srgbClr val="DBEFF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err="1" smtClean="0"/>
              <a:t>Pattern</a:t>
            </a:r>
            <a:r>
              <a:rPr lang="tr-TR" dirty="0" smtClean="0"/>
              <a:t> Transfer</a:t>
            </a:r>
            <a:endParaRPr lang="tr-T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058736" y="1609344"/>
            <a:ext cx="2206310" cy="369332"/>
          </a:xfrm>
          <a:prstGeom prst="rect">
            <a:avLst/>
          </a:prstGeom>
          <a:solidFill>
            <a:srgbClr val="FAF49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err="1" smtClean="0"/>
              <a:t>Surface</a:t>
            </a:r>
            <a:r>
              <a:rPr lang="tr-TR" dirty="0" smtClean="0"/>
              <a:t> </a:t>
            </a:r>
            <a:r>
              <a:rPr lang="tr-TR" dirty="0" err="1" smtClean="0"/>
              <a:t>Roughening</a:t>
            </a:r>
            <a:endParaRPr lang="tr-TR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2" cstate="print"/>
          <a:srcRect l="12453" t="74416"/>
          <a:stretch/>
        </p:blipFill>
        <p:spPr>
          <a:xfrm>
            <a:off x="6555360" y="4452009"/>
            <a:ext cx="5221753" cy="1703183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8216087" y="4169410"/>
            <a:ext cx="2048959" cy="369332"/>
          </a:xfrm>
          <a:prstGeom prst="rect">
            <a:avLst/>
          </a:prstGeom>
          <a:solidFill>
            <a:srgbClr val="D6E7BB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err="1" smtClean="0"/>
              <a:t>Material</a:t>
            </a:r>
            <a:r>
              <a:rPr lang="tr-TR" dirty="0" smtClean="0"/>
              <a:t> </a:t>
            </a:r>
            <a:r>
              <a:rPr lang="tr-TR" dirty="0" err="1" smtClean="0"/>
              <a:t>Synthesis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0719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17660" b="75542"/>
          <a:stretch/>
        </p:blipFill>
        <p:spPr>
          <a:xfrm>
            <a:off x="4696415" y="4283605"/>
            <a:ext cx="6609010" cy="219108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692190" y="353057"/>
            <a:ext cx="4565119" cy="584775"/>
          </a:xfrm>
          <a:prstGeom prst="rect">
            <a:avLst/>
          </a:prstGeom>
          <a:solidFill>
            <a:srgbClr val="FCC8C8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3200" dirty="0" err="1" smtClean="0"/>
              <a:t>Lithographic</a:t>
            </a:r>
            <a:r>
              <a:rPr lang="tr-TR" sz="3200" dirty="0" smtClean="0"/>
              <a:t> </a:t>
            </a:r>
            <a:r>
              <a:rPr lang="tr-TR" sz="3200" dirty="0" err="1" smtClean="0"/>
              <a:t>Patterning</a:t>
            </a:r>
            <a:endParaRPr lang="tr-TR" sz="32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1116530" y="1724055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>
                <a:latin typeface="+mj-lt"/>
              </a:rPr>
              <a:t>Photolithography</a:t>
            </a:r>
            <a:endParaRPr lang="tr-TR" sz="2000" b="1" dirty="0">
              <a:latin typeface="+mj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260631" y="1724055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>
                <a:latin typeface="+mj-lt"/>
              </a:rPr>
              <a:t>Electron</a:t>
            </a:r>
            <a:r>
              <a:rPr lang="tr-TR" sz="2000" b="1" dirty="0" smtClean="0">
                <a:latin typeface="+mj-lt"/>
              </a:rPr>
              <a:t> </a:t>
            </a:r>
            <a:r>
              <a:rPr lang="tr-TR" sz="2000" b="1" dirty="0" err="1" smtClean="0">
                <a:latin typeface="+mj-lt"/>
              </a:rPr>
              <a:t>Beam</a:t>
            </a:r>
            <a:r>
              <a:rPr lang="tr-TR" sz="2000" b="1" dirty="0" smtClean="0">
                <a:latin typeface="+mj-lt"/>
              </a:rPr>
              <a:t> </a:t>
            </a:r>
            <a:r>
              <a:rPr lang="tr-TR" sz="2000" b="1" dirty="0" err="1" smtClean="0">
                <a:latin typeface="+mj-lt"/>
              </a:rPr>
              <a:t>Lithography</a:t>
            </a:r>
            <a:endParaRPr lang="tr-TR" sz="2000" b="1" dirty="0">
              <a:latin typeface="+mj-lt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8281173" y="1724055"/>
            <a:ext cx="3066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>
                <a:latin typeface="+mj-lt"/>
              </a:rPr>
              <a:t>Colloidal</a:t>
            </a:r>
            <a:r>
              <a:rPr lang="tr-TR" sz="2000" b="1" dirty="0" smtClean="0">
                <a:latin typeface="+mj-lt"/>
              </a:rPr>
              <a:t> </a:t>
            </a:r>
            <a:r>
              <a:rPr lang="tr-TR" sz="2000" b="1" dirty="0" err="1" smtClean="0">
                <a:latin typeface="+mj-lt"/>
              </a:rPr>
              <a:t>Lithography</a:t>
            </a:r>
            <a:endParaRPr lang="tr-TR" sz="2000" b="1" dirty="0">
              <a:latin typeface="+mj-lt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H="1">
            <a:off x="2770909" y="1089891"/>
            <a:ext cx="1228437" cy="586168"/>
          </a:xfrm>
          <a:prstGeom prst="straightConnector1">
            <a:avLst/>
          </a:prstGeom>
          <a:ln w="76200">
            <a:solidFill>
              <a:srgbClr val="FCC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 flipH="1">
            <a:off x="5974749" y="1089891"/>
            <a:ext cx="1" cy="634164"/>
          </a:xfrm>
          <a:prstGeom prst="straightConnector1">
            <a:avLst/>
          </a:prstGeom>
          <a:ln w="76200">
            <a:solidFill>
              <a:srgbClr val="FCC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>
            <a:off x="7632568" y="1041895"/>
            <a:ext cx="1731806" cy="682160"/>
          </a:xfrm>
          <a:prstGeom prst="straightConnector1">
            <a:avLst/>
          </a:prstGeom>
          <a:ln w="76200">
            <a:solidFill>
              <a:srgbClr val="FCC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mage result for photolithography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036" y="4283606"/>
            <a:ext cx="3430108" cy="231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kutusu 26"/>
          <p:cNvSpPr txBox="1"/>
          <p:nvPr/>
        </p:nvSpPr>
        <p:spPr>
          <a:xfrm>
            <a:off x="822036" y="2254381"/>
            <a:ext cx="3098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In photolithography, defined </a:t>
            </a:r>
            <a:r>
              <a:rPr lang="en-US" sz="1600" dirty="0" smtClean="0">
                <a:latin typeface="+mj-lt"/>
              </a:rPr>
              <a:t>geometric</a:t>
            </a:r>
            <a:r>
              <a:rPr lang="tr-TR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patterns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 smtClean="0">
                <a:latin typeface="+mj-lt"/>
              </a:rPr>
              <a:t>transferred </a:t>
            </a:r>
            <a:r>
              <a:rPr lang="en-US" sz="1600" dirty="0">
                <a:latin typeface="+mj-lt"/>
              </a:rPr>
              <a:t>from a photomask to a light-sensitive organic material (photoresist) coated on a </a:t>
            </a:r>
            <a:r>
              <a:rPr lang="en-US" sz="1600" dirty="0" smtClean="0">
                <a:latin typeface="+mj-lt"/>
              </a:rPr>
              <a:t>planar</a:t>
            </a:r>
            <a:r>
              <a:rPr lang="tr-TR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substrate </a:t>
            </a:r>
            <a:r>
              <a:rPr lang="en-US" sz="1600" i="1" dirty="0">
                <a:latin typeface="+mj-lt"/>
              </a:rPr>
              <a:t>via </a:t>
            </a:r>
            <a:r>
              <a:rPr lang="en-US" sz="1600" dirty="0" smtClean="0">
                <a:latin typeface="+mj-lt"/>
              </a:rPr>
              <a:t>ultraviolet</a:t>
            </a:r>
            <a:r>
              <a:rPr lang="tr-TR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light </a:t>
            </a:r>
            <a:r>
              <a:rPr lang="en-US" sz="1600" dirty="0">
                <a:latin typeface="+mj-lt"/>
              </a:rPr>
              <a:t>exposure. </a:t>
            </a:r>
            <a:endParaRPr lang="tr-TR" sz="1600" dirty="0">
              <a:latin typeface="+mj-lt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4386523" y="2254381"/>
            <a:ext cx="328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To overcome resolution of photolithography limited </a:t>
            </a:r>
            <a:r>
              <a:rPr lang="en-US" sz="1600" dirty="0" smtClean="0">
                <a:latin typeface="+mj-lt"/>
              </a:rPr>
              <a:t>by</a:t>
            </a:r>
            <a:r>
              <a:rPr lang="tr-TR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UV </a:t>
            </a:r>
            <a:r>
              <a:rPr lang="en-US" sz="1600" dirty="0">
                <a:latin typeface="+mj-lt"/>
              </a:rPr>
              <a:t>wavelength, other sources of illumination have </a:t>
            </a:r>
            <a:r>
              <a:rPr lang="en-US" sz="1600" dirty="0" smtClean="0">
                <a:latin typeface="+mj-lt"/>
              </a:rPr>
              <a:t>been</a:t>
            </a:r>
            <a:r>
              <a:rPr lang="tr-TR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exploited </a:t>
            </a:r>
            <a:r>
              <a:rPr lang="en-US" sz="1600" dirty="0">
                <a:latin typeface="+mj-lt"/>
              </a:rPr>
              <a:t>for lithography, such as electron beams and </a:t>
            </a:r>
            <a:r>
              <a:rPr lang="en-US" sz="1600" i="1" dirty="0">
                <a:latin typeface="+mj-lt"/>
              </a:rPr>
              <a:t>x</a:t>
            </a:r>
            <a:r>
              <a:rPr lang="en-US" sz="1600" dirty="0">
                <a:latin typeface="+mj-lt"/>
              </a:rPr>
              <a:t>-rays.</a:t>
            </a:r>
            <a:endParaRPr lang="tr-TR" sz="1600" dirty="0">
              <a:latin typeface="+mj-lt"/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8257309" y="2183619"/>
            <a:ext cx="34923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smtClean="0"/>
              <a:t>colloidal</a:t>
            </a:r>
            <a:r>
              <a:rPr lang="tr-TR" dirty="0" smtClean="0"/>
              <a:t> </a:t>
            </a:r>
            <a:r>
              <a:rPr lang="en-US" dirty="0" smtClean="0"/>
              <a:t>lithography</a:t>
            </a:r>
            <a:r>
              <a:rPr lang="en-US" dirty="0"/>
              <a:t>, </a:t>
            </a:r>
            <a:r>
              <a:rPr lang="en-US" dirty="0" smtClean="0"/>
              <a:t>self</a:t>
            </a:r>
            <a:r>
              <a:rPr lang="tr-TR" dirty="0" smtClean="0"/>
              <a:t> </a:t>
            </a:r>
            <a:r>
              <a:rPr lang="en-US" dirty="0" smtClean="0"/>
              <a:t>assembled </a:t>
            </a:r>
            <a:r>
              <a:rPr lang="en-US" dirty="0"/>
              <a:t>nanoparticle crystal </a:t>
            </a:r>
            <a:r>
              <a:rPr lang="en-US" dirty="0" smtClean="0"/>
              <a:t>structures</a:t>
            </a:r>
            <a:r>
              <a:rPr lang="tr-TR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a </a:t>
            </a:r>
            <a:r>
              <a:rPr lang="en-US" dirty="0" smtClean="0"/>
              <a:t>short</a:t>
            </a:r>
            <a:r>
              <a:rPr lang="tr-TR" dirty="0" smtClean="0"/>
              <a:t>-</a:t>
            </a:r>
            <a:r>
              <a:rPr lang="en-US" dirty="0" smtClean="0"/>
              <a:t>range </a:t>
            </a:r>
            <a:r>
              <a:rPr lang="en-US" dirty="0"/>
              <a:t>intrinsic order are created on </a:t>
            </a:r>
            <a:r>
              <a:rPr lang="en-US" dirty="0" smtClean="0"/>
              <a:t>planar</a:t>
            </a:r>
            <a:r>
              <a:rPr lang="tr-TR" dirty="0" smtClean="0"/>
              <a:t> </a:t>
            </a:r>
            <a:r>
              <a:rPr lang="en-US" dirty="0" smtClean="0"/>
              <a:t>surfaces </a:t>
            </a:r>
            <a:r>
              <a:rPr lang="en-US" dirty="0"/>
              <a:t>to serve as masks for subsequent etching </a:t>
            </a:r>
            <a:r>
              <a:rPr lang="en-US" dirty="0" smtClean="0"/>
              <a:t>processes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756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18699" t="25071" b="50223"/>
          <a:stretch/>
        </p:blipFill>
        <p:spPr>
          <a:xfrm>
            <a:off x="3522196" y="4719864"/>
            <a:ext cx="5230443" cy="177402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457162" y="596762"/>
            <a:ext cx="3360510" cy="584775"/>
          </a:xfrm>
          <a:prstGeom prst="rect">
            <a:avLst/>
          </a:prstGeom>
          <a:solidFill>
            <a:srgbClr val="DBEFF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3200" dirty="0" err="1" smtClean="0"/>
              <a:t>Pattern</a:t>
            </a:r>
            <a:r>
              <a:rPr lang="tr-TR" sz="3200" dirty="0" smtClean="0"/>
              <a:t> Transfer</a:t>
            </a:r>
            <a:endParaRPr lang="tr-TR" sz="32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1395829" y="166011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Nanoimprinting</a:t>
            </a:r>
            <a:endParaRPr lang="tr-TR" sz="20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7995257" y="1660115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Replica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Molding</a:t>
            </a:r>
            <a:endParaRPr lang="tr-TR" sz="20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923636" y="2313406"/>
            <a:ext cx="3084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Nanoimprinting utilizes hot embossing of </a:t>
            </a:r>
            <a:r>
              <a:rPr lang="en-US" dirty="0" smtClean="0">
                <a:solidFill>
                  <a:srgbClr val="00B0F0"/>
                </a:solidFill>
                <a:latin typeface="+mj-lt"/>
              </a:rPr>
              <a:t>thermoplastic</a:t>
            </a:r>
            <a:r>
              <a:rPr lang="tr-TR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00B0F0"/>
                </a:solidFill>
                <a:latin typeface="+mj-lt"/>
              </a:rPr>
              <a:t>materials</a:t>
            </a:r>
            <a:r>
              <a:rPr lang="en-US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achieve </a:t>
            </a:r>
            <a:r>
              <a:rPr lang="en-US" dirty="0">
                <a:latin typeface="+mj-lt"/>
              </a:rPr>
              <a:t>nanoscale surface </a:t>
            </a:r>
            <a:r>
              <a:rPr lang="en-US" dirty="0" smtClean="0">
                <a:latin typeface="+mj-lt"/>
              </a:rPr>
              <a:t>patterning</a:t>
            </a:r>
            <a:r>
              <a:rPr lang="tr-TR" dirty="0" smtClean="0">
                <a:latin typeface="+mj-lt"/>
              </a:rPr>
              <a:t>.</a:t>
            </a:r>
            <a:endParaRPr lang="tr-TR" dirty="0">
              <a:latin typeface="+mj-lt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7817672" y="2427809"/>
            <a:ext cx="3777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R</a:t>
            </a:r>
            <a:r>
              <a:rPr lang="en-US" dirty="0" err="1" smtClean="0"/>
              <a:t>eplica</a:t>
            </a:r>
            <a:r>
              <a:rPr lang="tr-TR" dirty="0" smtClean="0"/>
              <a:t> </a:t>
            </a:r>
            <a:r>
              <a:rPr lang="en-US" dirty="0" smtClean="0"/>
              <a:t>molding </a:t>
            </a:r>
            <a:r>
              <a:rPr lang="en-US" dirty="0"/>
              <a:t>is a method of replicating structures into </a:t>
            </a:r>
            <a:r>
              <a:rPr lang="en-US" dirty="0" smtClean="0"/>
              <a:t>an</a:t>
            </a:r>
            <a:r>
              <a:rPr lang="tr-TR" dirty="0" smtClean="0"/>
              <a:t> </a:t>
            </a:r>
            <a:r>
              <a:rPr lang="en-US" dirty="0" smtClean="0">
                <a:solidFill>
                  <a:srgbClr val="00B0F0"/>
                </a:solidFill>
              </a:rPr>
              <a:t>elastomeric </a:t>
            </a:r>
            <a:r>
              <a:rPr lang="en-US" dirty="0">
                <a:solidFill>
                  <a:srgbClr val="00B0F0"/>
                </a:solidFill>
              </a:rPr>
              <a:t>polymer </a:t>
            </a:r>
            <a:r>
              <a:rPr lang="en-US" dirty="0"/>
              <a:t>material that hardens after </a:t>
            </a:r>
            <a:r>
              <a:rPr lang="en-US" dirty="0" smtClean="0"/>
              <a:t>baking</a:t>
            </a:r>
            <a:r>
              <a:rPr lang="tr-TR" dirty="0" smtClean="0"/>
              <a:t> </a:t>
            </a:r>
            <a:r>
              <a:rPr lang="en-US" dirty="0" smtClean="0"/>
              <a:t>under </a:t>
            </a:r>
            <a:r>
              <a:rPr lang="en-US" dirty="0"/>
              <a:t>elevated temperature. </a:t>
            </a:r>
            <a:endParaRPr lang="tr-TR" dirty="0"/>
          </a:p>
        </p:txBody>
      </p:sp>
      <p:cxnSp>
        <p:nvCxnSpPr>
          <p:cNvPr id="11" name="Düz Ok Bağlayıcısı 10"/>
          <p:cNvCxnSpPr/>
          <p:nvPr/>
        </p:nvCxnSpPr>
        <p:spPr>
          <a:xfrm flipH="1">
            <a:off x="3112655" y="1358851"/>
            <a:ext cx="1791854" cy="301264"/>
          </a:xfrm>
          <a:prstGeom prst="straightConnector1">
            <a:avLst/>
          </a:prstGeom>
          <a:ln w="76200">
            <a:solidFill>
              <a:srgbClr val="DBE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7167418" y="1273454"/>
            <a:ext cx="1708727" cy="339628"/>
          </a:xfrm>
          <a:prstGeom prst="straightConnector1">
            <a:avLst/>
          </a:prstGeom>
          <a:ln w="76200">
            <a:solidFill>
              <a:srgbClr val="DBE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mage result for pattern transfer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627" y="2307710"/>
            <a:ext cx="34290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74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18693" t="50138" r="5669" b="26264"/>
          <a:stretch/>
        </p:blipFill>
        <p:spPr>
          <a:xfrm>
            <a:off x="3079524" y="4902222"/>
            <a:ext cx="5230443" cy="182125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770981" y="354045"/>
            <a:ext cx="3847528" cy="584775"/>
          </a:xfrm>
          <a:prstGeom prst="rect">
            <a:avLst/>
          </a:prstGeom>
          <a:solidFill>
            <a:srgbClr val="FAF49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sz="3200" dirty="0" err="1" smtClean="0"/>
              <a:t>Surface</a:t>
            </a:r>
            <a:r>
              <a:rPr lang="tr-TR" sz="3200" dirty="0" smtClean="0"/>
              <a:t> </a:t>
            </a:r>
            <a:r>
              <a:rPr lang="tr-TR" sz="3200" dirty="0" err="1" smtClean="0"/>
              <a:t>Roughening</a:t>
            </a:r>
            <a:endParaRPr lang="tr-TR" sz="32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794326" y="1537838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Chemical</a:t>
            </a:r>
            <a:r>
              <a:rPr lang="tr-TR" b="1" dirty="0" smtClean="0"/>
              <a:t> </a:t>
            </a:r>
            <a:r>
              <a:rPr lang="tr-TR" sz="2000" b="1" dirty="0" err="1" smtClean="0"/>
              <a:t>Etching</a:t>
            </a:r>
            <a:endParaRPr lang="tr-TR" sz="20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92725" y="1588654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Reactive</a:t>
            </a:r>
            <a:r>
              <a:rPr lang="tr-TR" b="1" dirty="0" smtClean="0"/>
              <a:t> </a:t>
            </a:r>
            <a:r>
              <a:rPr lang="tr-TR" b="1" dirty="0" err="1" smtClean="0"/>
              <a:t>Ion</a:t>
            </a:r>
            <a:r>
              <a:rPr lang="tr-TR" b="1" dirty="0" smtClean="0"/>
              <a:t> </a:t>
            </a:r>
            <a:r>
              <a:rPr lang="tr-TR" b="1" dirty="0" err="1" smtClean="0"/>
              <a:t>Etching</a:t>
            </a:r>
            <a:endParaRPr lang="tr-TR" sz="20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765579" y="2111874"/>
            <a:ext cx="2698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C</a:t>
            </a:r>
            <a:r>
              <a:rPr lang="en-US" dirty="0" err="1" smtClean="0"/>
              <a:t>hemical</a:t>
            </a:r>
            <a:r>
              <a:rPr lang="en-US" dirty="0" smtClean="0"/>
              <a:t> </a:t>
            </a:r>
            <a:r>
              <a:rPr lang="en-US" dirty="0"/>
              <a:t>etching relies on </a:t>
            </a:r>
            <a:r>
              <a:rPr lang="en-US" dirty="0" smtClean="0"/>
              <a:t>chemical</a:t>
            </a:r>
            <a:r>
              <a:rPr lang="tr-TR" dirty="0" smtClean="0"/>
              <a:t> </a:t>
            </a:r>
            <a:r>
              <a:rPr lang="en-US" dirty="0" smtClean="0"/>
              <a:t>reactions </a:t>
            </a:r>
            <a:r>
              <a:rPr lang="en-US" dirty="0"/>
              <a:t>between etchants and substrate surfaces to </a:t>
            </a:r>
            <a:r>
              <a:rPr lang="en-US" dirty="0" smtClean="0"/>
              <a:t>be</a:t>
            </a:r>
            <a:r>
              <a:rPr lang="tr-TR" dirty="0" smtClean="0"/>
              <a:t> </a:t>
            </a:r>
            <a:r>
              <a:rPr lang="en-US" dirty="0" smtClean="0"/>
              <a:t>processed </a:t>
            </a:r>
            <a:r>
              <a:rPr lang="en-US" dirty="0"/>
              <a:t>to remove materials from the surfaces. 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7924930" y="1957986"/>
            <a:ext cx="381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During</a:t>
            </a:r>
            <a:r>
              <a:rPr lang="tr-TR" dirty="0" smtClean="0"/>
              <a:t> </a:t>
            </a:r>
            <a:r>
              <a:rPr lang="tr-TR" dirty="0"/>
              <a:t>RIE </a:t>
            </a:r>
            <a:r>
              <a:rPr lang="tr-TR" dirty="0" err="1"/>
              <a:t>etching</a:t>
            </a:r>
            <a:r>
              <a:rPr lang="tr-TR" dirty="0"/>
              <a:t> on </a:t>
            </a:r>
            <a:r>
              <a:rPr lang="tr-TR" dirty="0" err="1"/>
              <a:t>glass</a:t>
            </a:r>
            <a:r>
              <a:rPr lang="tr-TR" dirty="0"/>
              <a:t> </a:t>
            </a:r>
            <a:r>
              <a:rPr lang="tr-TR" dirty="0" err="1"/>
              <a:t>surfaces</a:t>
            </a:r>
            <a:r>
              <a:rPr lang="tr-TR" dirty="0"/>
              <a:t>, </a:t>
            </a:r>
            <a:r>
              <a:rPr lang="tr-TR" dirty="0" err="1" smtClean="0"/>
              <a:t>bombardment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/>
              <a:t>reactive</a:t>
            </a:r>
            <a:r>
              <a:rPr lang="tr-TR" dirty="0"/>
              <a:t> </a:t>
            </a:r>
            <a:r>
              <a:rPr lang="tr-TR" dirty="0" err="1"/>
              <a:t>ion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 </a:t>
            </a:r>
            <a:r>
              <a:rPr lang="tr-TR" dirty="0" err="1" smtClean="0"/>
              <a:t>disrupts</a:t>
            </a:r>
            <a:r>
              <a:rPr lang="tr-TR" dirty="0" smtClean="0"/>
              <a:t> </a:t>
            </a:r>
            <a:r>
              <a:rPr lang="tr-TR" dirty="0" err="1" smtClean="0"/>
              <a:t>unreactive</a:t>
            </a:r>
            <a:r>
              <a:rPr lang="tr-TR" dirty="0" smtClean="0"/>
              <a:t> </a:t>
            </a:r>
            <a:r>
              <a:rPr lang="tr-TR" dirty="0" err="1"/>
              <a:t>glass</a:t>
            </a:r>
            <a:r>
              <a:rPr lang="tr-TR" dirty="0"/>
              <a:t> </a:t>
            </a:r>
            <a:r>
              <a:rPr lang="tr-TR" dirty="0" err="1"/>
              <a:t>substrate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causes</a:t>
            </a:r>
            <a:r>
              <a:rPr lang="tr-TR" dirty="0"/>
              <a:t> </a:t>
            </a:r>
            <a:r>
              <a:rPr lang="tr-TR" dirty="0" err="1"/>
              <a:t>damage</a:t>
            </a:r>
            <a:r>
              <a:rPr lang="tr-TR" dirty="0"/>
              <a:t> </a:t>
            </a:r>
            <a:r>
              <a:rPr lang="tr-TR" dirty="0" err="1" smtClean="0"/>
              <a:t>such</a:t>
            </a:r>
            <a:r>
              <a:rPr lang="tr-TR" dirty="0" smtClean="0"/>
              <a:t> as </a:t>
            </a:r>
            <a:r>
              <a:rPr lang="tr-TR" dirty="0" err="1"/>
              <a:t>dangling</a:t>
            </a:r>
            <a:r>
              <a:rPr lang="tr-TR" dirty="0"/>
              <a:t> </a:t>
            </a:r>
            <a:r>
              <a:rPr lang="tr-TR" dirty="0" err="1"/>
              <a:t>bonds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dislocations</a:t>
            </a:r>
            <a:r>
              <a:rPr lang="tr-TR" dirty="0"/>
              <a:t>, </a:t>
            </a:r>
            <a:r>
              <a:rPr lang="tr-TR" dirty="0" err="1"/>
              <a:t>resulting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glasssurface</a:t>
            </a:r>
            <a:r>
              <a:rPr lang="tr-TR" dirty="0"/>
              <a:t> </a:t>
            </a:r>
            <a:r>
              <a:rPr lang="tr-TR" dirty="0" err="1"/>
              <a:t>reactive</a:t>
            </a:r>
            <a:r>
              <a:rPr lang="tr-TR" dirty="0"/>
              <a:t> </a:t>
            </a:r>
            <a:r>
              <a:rPr lang="tr-TR" dirty="0" err="1"/>
              <a:t>toward</a:t>
            </a:r>
            <a:r>
              <a:rPr lang="tr-TR" dirty="0"/>
              <a:t> </a:t>
            </a:r>
            <a:r>
              <a:rPr lang="tr-TR" dirty="0" err="1"/>
              <a:t>etchant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. </a:t>
            </a:r>
          </a:p>
        </p:txBody>
      </p:sp>
      <p:pic>
        <p:nvPicPr>
          <p:cNvPr id="6146" name="Picture 2" descr="Image result for surface roughe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5113" y="1537710"/>
            <a:ext cx="3524780" cy="29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5454134" y="1718460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chemeClr val="bg1"/>
                </a:solidFill>
              </a:rPr>
              <a:t>b,c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705430" y="173789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chemeClr val="bg1"/>
                </a:solidFill>
              </a:rPr>
              <a:t>d,e</a:t>
            </a:r>
            <a:endParaRPr lang="tr-TR" dirty="0">
              <a:solidFill>
                <a:schemeClr val="bg1"/>
              </a:solidFill>
            </a:endParaRPr>
          </a:p>
        </p:txBody>
      </p:sp>
      <p:cxnSp>
        <p:nvCxnSpPr>
          <p:cNvPr id="14" name="Düz Ok Bağlayıcısı 13"/>
          <p:cNvCxnSpPr/>
          <p:nvPr/>
        </p:nvCxnSpPr>
        <p:spPr>
          <a:xfrm flipH="1">
            <a:off x="3162282" y="1069250"/>
            <a:ext cx="1289645" cy="468460"/>
          </a:xfrm>
          <a:prstGeom prst="straightConnector1">
            <a:avLst/>
          </a:prstGeom>
          <a:ln w="76200">
            <a:solidFill>
              <a:srgbClr val="FAF4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7201248" y="1101981"/>
            <a:ext cx="1447363" cy="351845"/>
          </a:xfrm>
          <a:prstGeom prst="straightConnector1">
            <a:avLst/>
          </a:prstGeom>
          <a:ln w="76200">
            <a:solidFill>
              <a:srgbClr val="FAF4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811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 Yazı Tipi">
  <a:themeElements>
    <a:clrScheme name="Sıcak Mav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Özel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Wood Type Yazı Ti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TM03090434[[fn=Tahta Yazı]]</Template>
  <TotalTime>988</TotalTime>
  <Words>577</Words>
  <Application>Microsoft Office PowerPoint</Application>
  <PresentationFormat>Özel</PresentationFormat>
  <Paragraphs>55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Wood Type Yazı Tipi</vt:lpstr>
      <vt:lpstr>Nanotopographical surfaces for stem cell fate control: Engineering mechanobiology from the bottom </vt:lpstr>
      <vt:lpstr>What is nanotopography?</vt:lpstr>
      <vt:lpstr>Introduction</vt:lpstr>
      <vt:lpstr>Slayt 4</vt:lpstr>
      <vt:lpstr>So, What is the purpose of this article?</vt:lpstr>
      <vt:lpstr>Fabrication of Nanotopographical Surfaces</vt:lpstr>
      <vt:lpstr>Slayt 7</vt:lpstr>
      <vt:lpstr>Slayt 8</vt:lpstr>
      <vt:lpstr>Slayt 9</vt:lpstr>
      <vt:lpstr>Slayt 10</vt:lpstr>
      <vt:lpstr>Slayt 11</vt:lpstr>
      <vt:lpstr>Slayt 12</vt:lpstr>
      <vt:lpstr>Slayt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Nanotopographical surfaces for stem cellfate control: Engineering mechanobiologyfrom the bottom</dc:title>
  <dc:creator>ilayda altun</dc:creator>
  <cp:lastModifiedBy>Pc Hp</cp:lastModifiedBy>
  <cp:revision>75</cp:revision>
  <dcterms:created xsi:type="dcterms:W3CDTF">2019-12-06T16:04:34Z</dcterms:created>
  <dcterms:modified xsi:type="dcterms:W3CDTF">2019-12-30T09:24:59Z</dcterms:modified>
</cp:coreProperties>
</file>