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6" r:id="rId8"/>
    <p:sldId id="267" r:id="rId9"/>
    <p:sldId id="262" r:id="rId10"/>
    <p:sldId id="263" r:id="rId11"/>
    <p:sldId id="264" r:id="rId12"/>
    <p:sldId id="265"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3/24/2019</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3/24/2019</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3/24/2019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3/24/2019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3/24/2019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3/24/2019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3/24/2019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3/24/2019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3/24/2019</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15128" y="1788454"/>
            <a:ext cx="8247775" cy="2091215"/>
          </a:xfrm>
        </p:spPr>
        <p:txBody>
          <a:bodyPr/>
          <a:lstStyle/>
          <a:p>
            <a:r>
              <a:rPr lang="tr-TR" dirty="0" smtClean="0">
                <a:latin typeface="Times New Roman" panose="02020603050405020304" pitchFamily="18" charset="0"/>
                <a:cs typeface="Times New Roman" panose="02020603050405020304" pitchFamily="18" charset="0"/>
              </a:rPr>
              <a:t>ŞİİR DİVANLARI</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65270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36914" y="346166"/>
            <a:ext cx="9470571" cy="881743"/>
          </a:xfrm>
        </p:spPr>
        <p:txBody>
          <a:bodyPr/>
          <a:lstStyle/>
          <a:p>
            <a:pPr algn="ctr"/>
            <a:r>
              <a:rPr lang="ar-KW" dirty="0" smtClean="0"/>
              <a:t>قواعد الشعر (ثعلب)</a:t>
            </a:r>
            <a:endParaRPr lang="tr-TR" dirty="0"/>
          </a:p>
        </p:txBody>
      </p:sp>
      <p:sp>
        <p:nvSpPr>
          <p:cNvPr id="3" name="İçerik Yer Tutucusu 2"/>
          <p:cNvSpPr>
            <a:spLocks noGrp="1"/>
          </p:cNvSpPr>
          <p:nvPr>
            <p:ph idx="1"/>
          </p:nvPr>
        </p:nvSpPr>
        <p:spPr>
          <a:xfrm>
            <a:off x="1371600" y="1227909"/>
            <a:ext cx="9601200" cy="4639491"/>
          </a:xfrm>
        </p:spPr>
        <p:txBody>
          <a:bodyPr/>
          <a:lstStyle/>
          <a:p>
            <a:pPr algn="just"/>
            <a:r>
              <a:rPr lang="tr-TR" dirty="0" err="1" smtClean="0">
                <a:latin typeface="Times New Roman" panose="02020603050405020304" pitchFamily="18" charset="0"/>
                <a:cs typeface="Times New Roman" panose="02020603050405020304" pitchFamily="18" charset="0"/>
              </a:rPr>
              <a:t>Kavâ’idu’ş-şi’r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Ebû’l</a:t>
            </a:r>
            <a:r>
              <a:rPr lang="tr-TR" dirty="0" smtClean="0">
                <a:latin typeface="Times New Roman" panose="02020603050405020304" pitchFamily="18" charset="0"/>
                <a:cs typeface="Times New Roman" panose="02020603050405020304" pitchFamily="18" charset="0"/>
              </a:rPr>
              <a:t>- ‘Abbâs </a:t>
            </a:r>
            <a:r>
              <a:rPr lang="tr-TR" dirty="0" err="1" smtClean="0">
                <a:latin typeface="Times New Roman" panose="02020603050405020304" pitchFamily="18" charset="0"/>
                <a:cs typeface="Times New Roman" panose="02020603050405020304" pitchFamily="18" charset="0"/>
              </a:rPr>
              <a:t>Sa’leb</a:t>
            </a:r>
            <a:r>
              <a:rPr lang="tr-TR" dirty="0" smtClean="0">
                <a:latin typeface="Times New Roman" panose="02020603050405020304" pitchFamily="18" charset="0"/>
                <a:cs typeface="Times New Roman" panose="02020603050405020304" pitchFamily="18" charset="0"/>
              </a:rPr>
              <a:t> (öl. 903) tarafından yazılan bir şiir tenkit kitabıdır.</a:t>
            </a:r>
          </a:p>
          <a:p>
            <a:pPr algn="just"/>
            <a:r>
              <a:rPr lang="tr-TR" dirty="0" smtClean="0">
                <a:latin typeface="Times New Roman" panose="02020603050405020304" pitchFamily="18" charset="0"/>
                <a:cs typeface="Times New Roman" panose="02020603050405020304" pitchFamily="18" charset="0"/>
              </a:rPr>
              <a:t>Bölümlere ayrılmış ve eserin yazımında takip edilen metot açısından bir öğretim kitabı mahiyetindedir.</a:t>
            </a:r>
          </a:p>
          <a:p>
            <a:pPr algn="just"/>
            <a:r>
              <a:rPr lang="tr-TR" dirty="0" smtClean="0">
                <a:latin typeface="Times New Roman" panose="02020603050405020304" pitchFamily="18" charset="0"/>
                <a:cs typeface="Times New Roman" panose="02020603050405020304" pitchFamily="18" charset="0"/>
              </a:rPr>
              <a:t>Eserin ilk başlangıcında </a:t>
            </a:r>
            <a:r>
              <a:rPr lang="tr-TR" dirty="0" err="1" smtClean="0">
                <a:latin typeface="Times New Roman" panose="02020603050405020304" pitchFamily="18" charset="0"/>
                <a:cs typeface="Times New Roman" panose="02020603050405020304" pitchFamily="18" charset="0"/>
              </a:rPr>
              <a:t>Sa’leb</a:t>
            </a:r>
            <a:r>
              <a:rPr lang="tr-TR" dirty="0" smtClean="0">
                <a:latin typeface="Times New Roman" panose="02020603050405020304" pitchFamily="18" charset="0"/>
                <a:cs typeface="Times New Roman" panose="02020603050405020304" pitchFamily="18" charset="0"/>
              </a:rPr>
              <a:t>, genel olarak kelam çeşitlerini ele almış, kelam çeşitlerini </a:t>
            </a:r>
            <a:r>
              <a:rPr lang="tr-TR" dirty="0" err="1" smtClean="0">
                <a:latin typeface="Times New Roman" panose="02020603050405020304" pitchFamily="18" charset="0"/>
                <a:cs typeface="Times New Roman" panose="02020603050405020304" pitchFamily="18" charset="0"/>
              </a:rPr>
              <a:t>emr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nehy</a:t>
            </a:r>
            <a:r>
              <a:rPr lang="tr-TR" dirty="0" smtClean="0">
                <a:latin typeface="Times New Roman" panose="02020603050405020304" pitchFamily="18" charset="0"/>
                <a:cs typeface="Times New Roman" panose="02020603050405020304" pitchFamily="18" charset="0"/>
              </a:rPr>
              <a:t>, haber ve </a:t>
            </a:r>
            <a:r>
              <a:rPr lang="tr-TR" dirty="0" err="1" smtClean="0">
                <a:latin typeface="Times New Roman" panose="02020603050405020304" pitchFamily="18" charset="0"/>
                <a:cs typeface="Times New Roman" panose="02020603050405020304" pitchFamily="18" charset="0"/>
              </a:rPr>
              <a:t>istihbâr</a:t>
            </a:r>
            <a:r>
              <a:rPr lang="tr-TR" dirty="0" smtClean="0">
                <a:latin typeface="Times New Roman" panose="02020603050405020304" pitchFamily="18" charset="0"/>
                <a:cs typeface="Times New Roman" panose="02020603050405020304" pitchFamily="18" charset="0"/>
              </a:rPr>
              <a:t> olarak dört bölüme ayırmıştır. Her bir grubu şiirlerle örneklendirmiştir.</a:t>
            </a:r>
          </a:p>
          <a:p>
            <a:pPr algn="just"/>
            <a:r>
              <a:rPr lang="tr-TR" dirty="0" smtClean="0">
                <a:latin typeface="Times New Roman" panose="02020603050405020304" pitchFamily="18" charset="0"/>
                <a:cs typeface="Times New Roman" panose="02020603050405020304" pitchFamily="18" charset="0"/>
              </a:rPr>
              <a:t>Bundan sonra </a:t>
            </a:r>
            <a:r>
              <a:rPr lang="tr-TR" dirty="0" err="1" smtClean="0">
                <a:latin typeface="Times New Roman" panose="02020603050405020304" pitchFamily="18" charset="0"/>
                <a:cs typeface="Times New Roman" panose="02020603050405020304" pitchFamily="18" charset="0"/>
              </a:rPr>
              <a:t>medih</a:t>
            </a:r>
            <a:r>
              <a:rPr lang="tr-TR" dirty="0" smtClean="0">
                <a:latin typeface="Times New Roman" panose="02020603050405020304" pitchFamily="18" charset="0"/>
                <a:cs typeface="Times New Roman" panose="02020603050405020304" pitchFamily="18" charset="0"/>
              </a:rPr>
              <a:t>, hiciv, mersiye gibi edebi sanatları belirterek her birini bir ya da iki beyitle örneklendirir. </a:t>
            </a:r>
          </a:p>
          <a:p>
            <a:pPr algn="just"/>
            <a:r>
              <a:rPr lang="tr-TR" dirty="0" smtClean="0">
                <a:latin typeface="Times New Roman" panose="02020603050405020304" pitchFamily="18" charset="0"/>
                <a:cs typeface="Times New Roman" panose="02020603050405020304" pitchFamily="18" charset="0"/>
              </a:rPr>
              <a:t>Yazar edebi sanatların doğru ve yanlış kullanımlarını açıklayarak, şiirle ilgili bazı terimleri izah eder.</a:t>
            </a:r>
          </a:p>
          <a:p>
            <a:pPr algn="just"/>
            <a:r>
              <a:rPr lang="tr-TR" dirty="0" smtClean="0">
                <a:latin typeface="Times New Roman" panose="02020603050405020304" pitchFamily="18" charset="0"/>
                <a:cs typeface="Times New Roman" panose="02020603050405020304" pitchFamily="18" charset="0"/>
              </a:rPr>
              <a:t>1966’da Kahire’de neşredilmiştir.</a:t>
            </a:r>
          </a:p>
          <a:p>
            <a:pPr marL="0" indent="0">
              <a:buNone/>
            </a:pPr>
            <a:endParaRPr lang="tr-TR" dirty="0" smtClean="0"/>
          </a:p>
        </p:txBody>
      </p:sp>
    </p:spTree>
    <p:extLst>
      <p:ext uri="{BB962C8B-B14F-4D97-AF65-F5344CB8AC3E}">
        <p14:creationId xmlns:p14="http://schemas.microsoft.com/office/powerpoint/2010/main" val="2550685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71600" y="718457"/>
            <a:ext cx="9601200" cy="862149"/>
          </a:xfrm>
        </p:spPr>
        <p:txBody>
          <a:bodyPr>
            <a:normAutofit/>
          </a:bodyPr>
          <a:lstStyle/>
          <a:p>
            <a:pPr algn="ctr"/>
            <a:r>
              <a:rPr lang="ar-KW" dirty="0" smtClean="0"/>
              <a:t>كتاب البديع (ابن المعتز)</a:t>
            </a:r>
            <a:endParaRPr lang="tr-TR" dirty="0"/>
          </a:p>
        </p:txBody>
      </p:sp>
      <p:sp>
        <p:nvSpPr>
          <p:cNvPr id="3" name="İçerik Yer Tutucusu 2"/>
          <p:cNvSpPr>
            <a:spLocks noGrp="1"/>
          </p:cNvSpPr>
          <p:nvPr>
            <p:ph idx="1"/>
          </p:nvPr>
        </p:nvSpPr>
        <p:spPr>
          <a:xfrm>
            <a:off x="1371600" y="1776549"/>
            <a:ext cx="9601200" cy="4090851"/>
          </a:xfrm>
        </p:spPr>
        <p:txBody>
          <a:bodyPr/>
          <a:lstStyle/>
          <a:p>
            <a:pPr algn="just"/>
            <a:r>
              <a:rPr lang="tr-TR" dirty="0" smtClean="0">
                <a:latin typeface="Times New Roman" panose="02020603050405020304" pitchFamily="18" charset="0"/>
                <a:cs typeface="Times New Roman" panose="02020603050405020304" pitchFamily="18" charset="0"/>
              </a:rPr>
              <a:t>Şair ve halife olan </a:t>
            </a:r>
            <a:r>
              <a:rPr lang="tr-TR" dirty="0" err="1" smtClean="0">
                <a:latin typeface="Times New Roman" panose="02020603050405020304" pitchFamily="18" charset="0"/>
                <a:cs typeface="Times New Roman" panose="02020603050405020304" pitchFamily="18" charset="0"/>
              </a:rPr>
              <a:t>İbnu’l-Mu’tezz’in</a:t>
            </a:r>
            <a:r>
              <a:rPr lang="tr-TR" dirty="0" smtClean="0">
                <a:latin typeface="Times New Roman" panose="02020603050405020304" pitchFamily="18" charset="0"/>
                <a:cs typeface="Times New Roman" panose="02020603050405020304" pitchFamily="18" charset="0"/>
              </a:rPr>
              <a:t> (öl.908) </a:t>
            </a:r>
            <a:r>
              <a:rPr lang="tr-TR" dirty="0" err="1" smtClean="0">
                <a:latin typeface="Times New Roman" panose="02020603050405020304" pitchFamily="18" charset="0"/>
                <a:cs typeface="Times New Roman" panose="02020603050405020304" pitchFamily="18" charset="0"/>
              </a:rPr>
              <a:t>Kitâbu’l-bedî</a:t>
            </a:r>
            <a:r>
              <a:rPr lang="tr-TR" dirty="0" smtClean="0">
                <a:latin typeface="Times New Roman" panose="02020603050405020304" pitchFamily="18" charset="0"/>
                <a:cs typeface="Times New Roman" panose="02020603050405020304" pitchFamily="18" charset="0"/>
              </a:rPr>
              <a:t>’ adlı eseri edebi tenkit ve </a:t>
            </a:r>
            <a:r>
              <a:rPr lang="tr-TR" dirty="0" err="1" smtClean="0">
                <a:latin typeface="Times New Roman" panose="02020603050405020304" pitchFamily="18" charset="0"/>
                <a:cs typeface="Times New Roman" panose="02020603050405020304" pitchFamily="18" charset="0"/>
              </a:rPr>
              <a:t>belağat</a:t>
            </a:r>
            <a:r>
              <a:rPr lang="tr-TR" dirty="0" smtClean="0">
                <a:latin typeface="Times New Roman" panose="02020603050405020304" pitchFamily="18" charset="0"/>
                <a:cs typeface="Times New Roman" panose="02020603050405020304" pitchFamily="18" charset="0"/>
              </a:rPr>
              <a:t> alanında yazılmış bir eser olup, bu alanlarda önemli bir yere sahiptir. </a:t>
            </a:r>
          </a:p>
          <a:p>
            <a:pPr algn="just"/>
            <a:r>
              <a:rPr lang="tr-TR" dirty="0" smtClean="0">
                <a:latin typeface="Times New Roman" panose="02020603050405020304" pitchFamily="18" charset="0"/>
                <a:cs typeface="Times New Roman" panose="02020603050405020304" pitchFamily="18" charset="0"/>
              </a:rPr>
              <a:t>Eserde eski ve yeni şairlerin sanat açısından mukayesesi yapılır. </a:t>
            </a:r>
          </a:p>
          <a:p>
            <a:pPr algn="just"/>
            <a:r>
              <a:rPr lang="tr-TR" dirty="0" err="1" smtClean="0">
                <a:latin typeface="Times New Roman" panose="02020603050405020304" pitchFamily="18" charset="0"/>
                <a:cs typeface="Times New Roman" panose="02020603050405020304" pitchFamily="18" charset="0"/>
              </a:rPr>
              <a:t>Belağat</a:t>
            </a:r>
            <a:r>
              <a:rPr lang="tr-TR" dirty="0" smtClean="0">
                <a:latin typeface="Times New Roman" panose="02020603050405020304" pitchFamily="18" charset="0"/>
                <a:cs typeface="Times New Roman" panose="02020603050405020304" pitchFamily="18" charset="0"/>
              </a:rPr>
              <a:t>, beyan ve </a:t>
            </a:r>
            <a:r>
              <a:rPr lang="tr-TR" dirty="0" err="1" smtClean="0">
                <a:latin typeface="Times New Roman" panose="02020603050405020304" pitchFamily="18" charset="0"/>
                <a:cs typeface="Times New Roman" panose="02020603050405020304" pitchFamily="18" charset="0"/>
              </a:rPr>
              <a:t>bedî</a:t>
            </a:r>
            <a:r>
              <a:rPr lang="tr-TR" dirty="0" smtClean="0">
                <a:latin typeface="Times New Roman" panose="02020603050405020304" pitchFamily="18" charset="0"/>
                <a:cs typeface="Times New Roman" panose="02020603050405020304" pitchFamily="18" charset="0"/>
              </a:rPr>
              <a:t> konularının derli toplu olarak ilk defa tertip edildiği bir eserdir.</a:t>
            </a:r>
          </a:p>
          <a:p>
            <a:pPr algn="just"/>
            <a:r>
              <a:rPr lang="tr-TR" dirty="0" smtClean="0">
                <a:latin typeface="Times New Roman" panose="02020603050405020304" pitchFamily="18" charset="0"/>
                <a:cs typeface="Times New Roman" panose="02020603050405020304" pitchFamily="18" charset="0"/>
              </a:rPr>
              <a:t>Eser 1935 yılında Londra’da, 1976’da Bağdat’ta, 1982 yıllarında ise Beyrut’ta ofset olarak basılmıştır.</a:t>
            </a:r>
          </a:p>
          <a:p>
            <a:pPr algn="just"/>
            <a:r>
              <a:rPr lang="tr-TR" dirty="0" smtClean="0">
                <a:latin typeface="Times New Roman" panose="02020603050405020304" pitchFamily="18" charset="0"/>
                <a:cs typeface="Times New Roman" panose="02020603050405020304" pitchFamily="18" charset="0"/>
              </a:rPr>
              <a:t>Muhammed ‘</a:t>
            </a:r>
            <a:r>
              <a:rPr lang="tr-TR" dirty="0" err="1" smtClean="0">
                <a:latin typeface="Times New Roman" panose="02020603050405020304" pitchFamily="18" charset="0"/>
                <a:cs typeface="Times New Roman" panose="02020603050405020304" pitchFamily="18" charset="0"/>
              </a:rPr>
              <a:t>Abdulmun’im</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Hafâcî</a:t>
            </a:r>
            <a:r>
              <a:rPr lang="tr-TR" dirty="0" smtClean="0">
                <a:latin typeface="Times New Roman" panose="02020603050405020304" pitchFamily="18" charset="0"/>
                <a:cs typeface="Times New Roman" panose="02020603050405020304" pitchFamily="18" charset="0"/>
              </a:rPr>
              <a:t> tarafından </a:t>
            </a:r>
            <a:r>
              <a:rPr lang="tr-TR" dirty="0" err="1" smtClean="0">
                <a:latin typeface="Times New Roman" panose="02020603050405020304" pitchFamily="18" charset="0"/>
                <a:cs typeface="Times New Roman" panose="02020603050405020304" pitchFamily="18" charset="0"/>
              </a:rPr>
              <a:t>şerhedilerek</a:t>
            </a:r>
            <a:r>
              <a:rPr lang="tr-TR" dirty="0" smtClean="0">
                <a:latin typeface="Times New Roman" panose="02020603050405020304" pitchFamily="18" charset="0"/>
                <a:cs typeface="Times New Roman" panose="02020603050405020304" pitchFamily="18" charset="0"/>
              </a:rPr>
              <a:t> 1945 yılında Kahire’de, 1990 yılında ise Beyrut’ta yayınlanmıştır.</a:t>
            </a:r>
          </a:p>
        </p:txBody>
      </p:sp>
    </p:spTree>
    <p:extLst>
      <p:ext uri="{BB962C8B-B14F-4D97-AF65-F5344CB8AC3E}">
        <p14:creationId xmlns:p14="http://schemas.microsoft.com/office/powerpoint/2010/main" val="39638736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71600" y="685800"/>
            <a:ext cx="9496697" cy="960120"/>
          </a:xfrm>
        </p:spPr>
        <p:txBody>
          <a:bodyPr/>
          <a:lstStyle/>
          <a:p>
            <a:pPr algn="ctr"/>
            <a:r>
              <a:rPr lang="ar-KW" dirty="0" smtClean="0"/>
              <a:t>نقد الشعر (قدامة بن جعفر)</a:t>
            </a:r>
            <a:endParaRPr lang="tr-TR" dirty="0"/>
          </a:p>
        </p:txBody>
      </p:sp>
      <p:sp>
        <p:nvSpPr>
          <p:cNvPr id="3" name="İçerik Yer Tutucusu 2"/>
          <p:cNvSpPr>
            <a:spLocks noGrp="1"/>
          </p:cNvSpPr>
          <p:nvPr>
            <p:ph idx="1"/>
          </p:nvPr>
        </p:nvSpPr>
        <p:spPr>
          <a:xfrm>
            <a:off x="1371600" y="1645920"/>
            <a:ext cx="10489474" cy="4637314"/>
          </a:xfrm>
        </p:spPr>
        <p:txBody>
          <a:bodyPr>
            <a:noAutofit/>
          </a:bodyPr>
          <a:lstStyle/>
          <a:p>
            <a:pPr algn="just"/>
            <a:r>
              <a:rPr lang="tr-TR" sz="2400" dirty="0" err="1" smtClean="0">
                <a:latin typeface="Times New Roman" panose="02020603050405020304" pitchFamily="18" charset="0"/>
                <a:cs typeface="Times New Roman" panose="02020603050405020304" pitchFamily="18" charset="0"/>
              </a:rPr>
              <a:t>Nakdu’ş-şi’r</a:t>
            </a:r>
            <a:r>
              <a:rPr lang="tr-TR" sz="2400"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Kudâme</a:t>
            </a:r>
            <a:r>
              <a:rPr lang="tr-TR" sz="2400" dirty="0" smtClean="0">
                <a:latin typeface="Times New Roman" panose="02020603050405020304" pitchFamily="18" charset="0"/>
                <a:cs typeface="Times New Roman" panose="02020603050405020304" pitchFamily="18" charset="0"/>
              </a:rPr>
              <a:t> b. </a:t>
            </a:r>
            <a:r>
              <a:rPr lang="tr-TR" sz="2400" dirty="0" err="1" smtClean="0">
                <a:latin typeface="Times New Roman" panose="02020603050405020304" pitchFamily="18" charset="0"/>
                <a:cs typeface="Times New Roman" panose="02020603050405020304" pitchFamily="18" charset="0"/>
              </a:rPr>
              <a:t>Ca’fer</a:t>
            </a:r>
            <a:r>
              <a:rPr lang="tr-TR" sz="2400" dirty="0" smtClean="0">
                <a:latin typeface="Times New Roman" panose="02020603050405020304" pitchFamily="18" charset="0"/>
                <a:cs typeface="Times New Roman" panose="02020603050405020304" pitchFamily="18" charset="0"/>
              </a:rPr>
              <a:t> (öl. 948) tarafından kaleme alınmıştır. Şiir tenkidi hakkındadır.</a:t>
            </a:r>
          </a:p>
          <a:p>
            <a:pPr algn="just"/>
            <a:r>
              <a:rPr lang="tr-TR" sz="2400" dirty="0" smtClean="0">
                <a:latin typeface="Times New Roman" panose="02020603050405020304" pitchFamily="18" charset="0"/>
                <a:cs typeface="Times New Roman" panose="02020603050405020304" pitchFamily="18" charset="0"/>
              </a:rPr>
              <a:t>Yunan felsefesinin tesiri altında kaleme alındığı söylenmektedir.</a:t>
            </a:r>
          </a:p>
          <a:p>
            <a:pPr algn="just"/>
            <a:r>
              <a:rPr lang="tr-TR" sz="2400" dirty="0" smtClean="0">
                <a:latin typeface="Times New Roman" panose="02020603050405020304" pitchFamily="18" charset="0"/>
                <a:cs typeface="Times New Roman" panose="02020603050405020304" pitchFamily="18" charset="0"/>
              </a:rPr>
              <a:t>Mukaddime ile başlayan eseri yazar üç bölüme ayırmıştır.</a:t>
            </a:r>
          </a:p>
          <a:p>
            <a:pPr algn="just"/>
            <a:r>
              <a:rPr lang="tr-TR" sz="2400" dirty="0" smtClean="0">
                <a:latin typeface="Times New Roman" panose="02020603050405020304" pitchFamily="18" charset="0"/>
                <a:cs typeface="Times New Roman" panose="02020603050405020304" pitchFamily="18" charset="0"/>
              </a:rPr>
              <a:t>Birinci bölümde şiir hakkında bilgi vermiş; ikinci bölümde lafız, vezin, kâfiye ve </a:t>
            </a:r>
            <a:r>
              <a:rPr lang="tr-TR" sz="2400" dirty="0" err="1" smtClean="0">
                <a:latin typeface="Times New Roman" panose="02020603050405020304" pitchFamily="18" charset="0"/>
                <a:cs typeface="Times New Roman" panose="02020603050405020304" pitchFamily="18" charset="0"/>
              </a:rPr>
              <a:t>mânâ</a:t>
            </a:r>
            <a:r>
              <a:rPr lang="tr-TR" sz="2400" dirty="0" smtClean="0">
                <a:latin typeface="Times New Roman" panose="02020603050405020304" pitchFamily="18" charset="0"/>
                <a:cs typeface="Times New Roman" panose="02020603050405020304" pitchFamily="18" charset="0"/>
              </a:rPr>
              <a:t> gibi şiirin dört temel unsurunu ve diğer unsurlarını işlemiş; üçüncü bölümde ise şiirde vezin, kâfiye, </a:t>
            </a:r>
            <a:r>
              <a:rPr lang="tr-TR" sz="2400" dirty="0" err="1" smtClean="0">
                <a:latin typeface="Times New Roman" panose="02020603050405020304" pitchFamily="18" charset="0"/>
                <a:cs typeface="Times New Roman" panose="02020603050405020304" pitchFamily="18" charset="0"/>
              </a:rPr>
              <a:t>mânâ</a:t>
            </a:r>
            <a:r>
              <a:rPr lang="tr-TR" sz="2400"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vb</a:t>
            </a:r>
            <a:r>
              <a:rPr lang="tr-TR" sz="2400" dirty="0" smtClean="0">
                <a:latin typeface="Times New Roman" panose="02020603050405020304" pitchFamily="18" charset="0"/>
                <a:cs typeface="Times New Roman" panose="02020603050405020304" pitchFamily="18" charset="0"/>
              </a:rPr>
              <a:t> diğer yönlerden kusurlarını ele almıştır.</a:t>
            </a:r>
          </a:p>
          <a:p>
            <a:pPr algn="just"/>
            <a:r>
              <a:rPr lang="tr-TR" sz="2400" dirty="0" smtClean="0">
                <a:latin typeface="Times New Roman" panose="02020603050405020304" pitchFamily="18" charset="0"/>
                <a:cs typeface="Times New Roman" panose="02020603050405020304" pitchFamily="18" charset="0"/>
              </a:rPr>
              <a:t>1956’da </a:t>
            </a:r>
            <a:r>
              <a:rPr lang="tr-TR" sz="2400" dirty="0" err="1" smtClean="0">
                <a:latin typeface="Times New Roman" panose="02020603050405020304" pitchFamily="18" charset="0"/>
                <a:cs typeface="Times New Roman" panose="02020603050405020304" pitchFamily="18" charset="0"/>
              </a:rPr>
              <a:t>Leiden’de</a:t>
            </a:r>
            <a:r>
              <a:rPr lang="tr-TR" sz="2400" dirty="0" smtClean="0">
                <a:latin typeface="Times New Roman" panose="02020603050405020304" pitchFamily="18" charset="0"/>
                <a:cs typeface="Times New Roman" panose="02020603050405020304" pitchFamily="18" charset="0"/>
              </a:rPr>
              <a:t>, 1302 yılında İstanbul’da neşredilen eserin daha sonraki dönemlere ait tahkik edilerek yayınlanmış nüshaları mevcuttur.</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90534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71600" y="685800"/>
            <a:ext cx="9457509" cy="920931"/>
          </a:xfrm>
        </p:spPr>
        <p:txBody>
          <a:bodyPr/>
          <a:lstStyle/>
          <a:p>
            <a:pPr algn="ctr"/>
            <a:r>
              <a:rPr lang="ar-KW" dirty="0" smtClean="0"/>
              <a:t>عيار الشعر (ابن طباطبا)</a:t>
            </a:r>
            <a:endParaRPr lang="tr-TR" dirty="0"/>
          </a:p>
        </p:txBody>
      </p:sp>
      <p:sp>
        <p:nvSpPr>
          <p:cNvPr id="3" name="İçerik Yer Tutucusu 2"/>
          <p:cNvSpPr>
            <a:spLocks noGrp="1"/>
          </p:cNvSpPr>
          <p:nvPr>
            <p:ph sz="half" idx="1"/>
          </p:nvPr>
        </p:nvSpPr>
        <p:spPr>
          <a:xfrm>
            <a:off x="1371600" y="1606731"/>
            <a:ext cx="5094514" cy="4180115"/>
          </a:xfrm>
        </p:spPr>
        <p:txBody>
          <a:bodyPr>
            <a:noAutofit/>
          </a:bodyPr>
          <a:lstStyle/>
          <a:p>
            <a:pPr algn="just"/>
            <a:r>
              <a:rPr lang="tr-TR" sz="2400" dirty="0" smtClean="0">
                <a:latin typeface="Times New Roman" panose="02020603050405020304" pitchFamily="18" charset="0"/>
                <a:cs typeface="Times New Roman" panose="02020603050405020304" pitchFamily="18" charset="0"/>
              </a:rPr>
              <a:t>Muhammed </a:t>
            </a:r>
            <a:r>
              <a:rPr lang="tr-TR" sz="2400" dirty="0" err="1" smtClean="0">
                <a:latin typeface="Times New Roman" panose="02020603050405020304" pitchFamily="18" charset="0"/>
                <a:cs typeface="Times New Roman" panose="02020603050405020304" pitchFamily="18" charset="0"/>
              </a:rPr>
              <a:t>Ahmed</a:t>
            </a:r>
            <a:r>
              <a:rPr lang="tr-TR" sz="2400" dirty="0" smtClean="0">
                <a:latin typeface="Times New Roman" panose="02020603050405020304" pitchFamily="18" charset="0"/>
                <a:cs typeface="Times New Roman" panose="02020603050405020304" pitchFamily="18" charset="0"/>
              </a:rPr>
              <a:t> b. </a:t>
            </a:r>
            <a:r>
              <a:rPr lang="tr-TR" sz="2400" dirty="0" err="1" smtClean="0">
                <a:latin typeface="Times New Roman" panose="02020603050405020304" pitchFamily="18" charset="0"/>
                <a:cs typeface="Times New Roman" panose="02020603050405020304" pitchFamily="18" charset="0"/>
              </a:rPr>
              <a:t>Tabâtabâ</a:t>
            </a:r>
            <a:r>
              <a:rPr lang="tr-TR" sz="2400" dirty="0" smtClean="0">
                <a:latin typeface="Times New Roman" panose="02020603050405020304" pitchFamily="18" charset="0"/>
                <a:cs typeface="Times New Roman" panose="02020603050405020304" pitchFamily="18" charset="0"/>
              </a:rPr>
              <a:t> el- ‘Alevî (öl. 933) ‘</a:t>
            </a:r>
            <a:r>
              <a:rPr lang="tr-TR" sz="2400" dirty="0" err="1" smtClean="0">
                <a:latin typeface="Times New Roman" panose="02020603050405020304" pitchFamily="18" charset="0"/>
                <a:cs typeface="Times New Roman" panose="02020603050405020304" pitchFamily="18" charset="0"/>
              </a:rPr>
              <a:t>Iyâru’ş-şi’r</a:t>
            </a:r>
            <a:r>
              <a:rPr lang="tr-TR" sz="2400" dirty="0" smtClean="0">
                <a:latin typeface="Times New Roman" panose="02020603050405020304" pitchFamily="18" charset="0"/>
                <a:cs typeface="Times New Roman" panose="02020603050405020304" pitchFamily="18" charset="0"/>
              </a:rPr>
              <a:t> adlı eserinde şiir sanatı ve </a:t>
            </a:r>
            <a:r>
              <a:rPr lang="tr-TR" sz="2400" dirty="0" err="1" smtClean="0">
                <a:latin typeface="Times New Roman" panose="02020603050405020304" pitchFamily="18" charset="0"/>
                <a:cs typeface="Times New Roman" panose="02020603050405020304" pitchFamily="18" charset="0"/>
              </a:rPr>
              <a:t>belağat</a:t>
            </a:r>
            <a:r>
              <a:rPr lang="tr-TR" sz="2400" dirty="0" smtClean="0">
                <a:latin typeface="Times New Roman" panose="02020603050405020304" pitchFamily="18" charset="0"/>
                <a:cs typeface="Times New Roman" panose="02020603050405020304" pitchFamily="18" charset="0"/>
              </a:rPr>
              <a:t> ölçülerini açıklamıştır.</a:t>
            </a:r>
          </a:p>
          <a:p>
            <a:pPr algn="just"/>
            <a:r>
              <a:rPr lang="tr-TR" sz="2400" dirty="0" smtClean="0">
                <a:latin typeface="Times New Roman" panose="02020603050405020304" pitchFamily="18" charset="0"/>
                <a:cs typeface="Times New Roman" panose="02020603050405020304" pitchFamily="18" charset="0"/>
              </a:rPr>
              <a:t>Şiir, şiir sanatı, </a:t>
            </a:r>
            <a:r>
              <a:rPr lang="tr-TR" sz="2400" dirty="0" err="1" smtClean="0">
                <a:latin typeface="Times New Roman" panose="02020603050405020304" pitchFamily="18" charset="0"/>
                <a:cs typeface="Times New Roman" panose="02020603050405020304" pitchFamily="18" charset="0"/>
              </a:rPr>
              <a:t>mânâ</a:t>
            </a:r>
            <a:r>
              <a:rPr lang="tr-TR" sz="2400" dirty="0" smtClean="0">
                <a:latin typeface="Times New Roman" panose="02020603050405020304" pitchFamily="18" charset="0"/>
                <a:cs typeface="Times New Roman" panose="02020603050405020304" pitchFamily="18" charset="0"/>
              </a:rPr>
              <a:t> ve lafız, </a:t>
            </a:r>
            <a:r>
              <a:rPr lang="tr-TR" sz="2400" dirty="0" err="1" smtClean="0">
                <a:latin typeface="Times New Roman" panose="02020603050405020304" pitchFamily="18" charset="0"/>
                <a:cs typeface="Times New Roman" panose="02020603050405020304" pitchFamily="18" charset="0"/>
              </a:rPr>
              <a:t>müvelled</a:t>
            </a:r>
            <a:r>
              <a:rPr lang="tr-TR" sz="2400" dirty="0" smtClean="0">
                <a:latin typeface="Times New Roman" panose="02020603050405020304" pitchFamily="18" charset="0"/>
                <a:cs typeface="Times New Roman" panose="02020603050405020304" pitchFamily="18" charset="0"/>
              </a:rPr>
              <a:t> şairlerin şiirlerinin değerlendirilmesi, teşbih ve teşbih çeşitleri, </a:t>
            </a:r>
            <a:r>
              <a:rPr lang="tr-TR" sz="2400" dirty="0" err="1" smtClean="0">
                <a:latin typeface="Times New Roman" panose="02020603050405020304" pitchFamily="18" charset="0"/>
                <a:cs typeface="Times New Roman" panose="02020603050405020304" pitchFamily="18" charset="0"/>
              </a:rPr>
              <a:t>medih</a:t>
            </a:r>
            <a:r>
              <a:rPr lang="tr-TR" sz="2400" dirty="0" smtClean="0">
                <a:latin typeface="Times New Roman" panose="02020603050405020304" pitchFamily="18" charset="0"/>
                <a:cs typeface="Times New Roman" panose="02020603050405020304" pitchFamily="18" charset="0"/>
              </a:rPr>
              <a:t> ve hiciv şiirlerinin yapısı, şiirin ölçütleri, edebî çalıntılar gibi hususları anlatmıştır. </a:t>
            </a:r>
          </a:p>
          <a:p>
            <a:pPr algn="just"/>
            <a:r>
              <a:rPr lang="tr-TR" sz="2400" dirty="0" smtClean="0">
                <a:latin typeface="Times New Roman" panose="02020603050405020304" pitchFamily="18" charset="0"/>
                <a:cs typeface="Times New Roman" panose="02020603050405020304" pitchFamily="18" charset="0"/>
              </a:rPr>
              <a:t>Birçok baskısı mevcuttur. </a:t>
            </a:r>
            <a:endParaRPr lang="tr-TR" sz="2400" dirty="0">
              <a:latin typeface="Times New Roman" panose="02020603050405020304" pitchFamily="18" charset="0"/>
              <a:cs typeface="Times New Roman" panose="02020603050405020304" pitchFamily="18" charset="0"/>
            </a:endParaRPr>
          </a:p>
        </p:txBody>
      </p:sp>
      <p:pic>
        <p:nvPicPr>
          <p:cNvPr id="3074" name="Picture 2" descr="Image result for â«Ø¹ÙØ§Ø± Ø§ÙØ´Ø¹Ø± (Ø§Ø¨Ù Ø·Ø¨Ø§Ø·Ø¨Ø§)â¬â"/>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877322" y="1705609"/>
            <a:ext cx="4683307" cy="34280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53170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71600" y="209006"/>
            <a:ext cx="10620102" cy="888274"/>
          </a:xfrm>
        </p:spPr>
        <p:txBody>
          <a:bodyPr/>
          <a:lstStyle/>
          <a:p>
            <a:pPr algn="ctr"/>
            <a:r>
              <a:rPr lang="ar-KW" dirty="0" smtClean="0"/>
              <a:t>الموازنة (الآمدي) </a:t>
            </a:r>
            <a:endParaRPr lang="tr-TR" dirty="0"/>
          </a:p>
        </p:txBody>
      </p:sp>
      <p:sp>
        <p:nvSpPr>
          <p:cNvPr id="3" name="İçerik Yer Tutucusu 2"/>
          <p:cNvSpPr>
            <a:spLocks noGrp="1"/>
          </p:cNvSpPr>
          <p:nvPr>
            <p:ph idx="1"/>
          </p:nvPr>
        </p:nvSpPr>
        <p:spPr>
          <a:xfrm>
            <a:off x="1371599" y="1097280"/>
            <a:ext cx="10620103" cy="5577840"/>
          </a:xfrm>
        </p:spPr>
        <p:txBody>
          <a:bodyPr>
            <a:noAutofit/>
          </a:bodyPr>
          <a:lstStyle/>
          <a:p>
            <a:pPr algn="just"/>
            <a:r>
              <a:rPr lang="tr-TR" sz="2400" dirty="0" smtClean="0">
                <a:latin typeface="Times New Roman" panose="02020603050405020304" pitchFamily="18" charset="0"/>
                <a:cs typeface="Times New Roman" panose="02020603050405020304" pitchFamily="18" charset="0"/>
              </a:rPr>
              <a:t>el-</a:t>
            </a:r>
            <a:r>
              <a:rPr lang="tr-TR" sz="2400" dirty="0" err="1" smtClean="0">
                <a:latin typeface="Times New Roman" panose="02020603050405020304" pitchFamily="18" charset="0"/>
                <a:cs typeface="Times New Roman" panose="02020603050405020304" pitchFamily="18" charset="0"/>
              </a:rPr>
              <a:t>Muvâzene</a:t>
            </a:r>
            <a:r>
              <a:rPr lang="tr-TR" sz="2400" dirty="0" smtClean="0">
                <a:latin typeface="Times New Roman" panose="02020603050405020304" pitchFamily="18" charset="0"/>
                <a:cs typeface="Times New Roman" panose="02020603050405020304" pitchFamily="18" charset="0"/>
              </a:rPr>
              <a:t> beyne </a:t>
            </a:r>
            <a:r>
              <a:rPr lang="tr-TR" sz="2400" dirty="0" err="1" smtClean="0">
                <a:latin typeface="Times New Roman" panose="02020603050405020304" pitchFamily="18" charset="0"/>
                <a:cs typeface="Times New Roman" panose="02020603050405020304" pitchFamily="18" charset="0"/>
              </a:rPr>
              <a:t>Ebû</a:t>
            </a:r>
            <a:r>
              <a:rPr lang="tr-TR" sz="2400"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Temmâm</a:t>
            </a:r>
            <a:r>
              <a:rPr lang="tr-TR" sz="2400"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ve’l-Buhturî</a:t>
            </a:r>
            <a:r>
              <a:rPr lang="tr-TR" sz="2400" dirty="0" smtClean="0">
                <a:latin typeface="Times New Roman" panose="02020603050405020304" pitchFamily="18" charset="0"/>
                <a:cs typeface="Times New Roman" panose="02020603050405020304" pitchFamily="18" charset="0"/>
              </a:rPr>
              <a:t>, el-</a:t>
            </a:r>
            <a:r>
              <a:rPr lang="tr-TR" sz="2400" dirty="0" err="1" smtClean="0">
                <a:latin typeface="Times New Roman" panose="02020603050405020304" pitchFamily="18" charset="0"/>
                <a:cs typeface="Times New Roman" panose="02020603050405020304" pitchFamily="18" charset="0"/>
              </a:rPr>
              <a:t>Âmidî’nin</a:t>
            </a:r>
            <a:r>
              <a:rPr lang="tr-TR" sz="2400" dirty="0" smtClean="0">
                <a:latin typeface="Times New Roman" panose="02020603050405020304" pitchFamily="18" charset="0"/>
                <a:cs typeface="Times New Roman" panose="02020603050405020304" pitchFamily="18" charset="0"/>
              </a:rPr>
              <a:t> (öl. 981) tarafından yazılmış, şairleri iki gruba ayıran ve bu şairler arasında mukayese yapıp, edebî özelliklerini açıklayarak edebî tenkit ilminde </a:t>
            </a:r>
            <a:r>
              <a:rPr lang="tr-TR" sz="2400" dirty="0" err="1" smtClean="0">
                <a:latin typeface="Times New Roman" panose="02020603050405020304" pitchFamily="18" charset="0"/>
                <a:cs typeface="Times New Roman" panose="02020603050405020304" pitchFamily="18" charset="0"/>
              </a:rPr>
              <a:t>ekolleşmeye</a:t>
            </a:r>
            <a:r>
              <a:rPr lang="tr-TR" sz="2400" dirty="0" smtClean="0">
                <a:latin typeface="Times New Roman" panose="02020603050405020304" pitchFamily="18" charset="0"/>
                <a:cs typeface="Times New Roman" panose="02020603050405020304" pitchFamily="18" charset="0"/>
              </a:rPr>
              <a:t> zemin hazırlayan ilk eserlerden birisidir.</a:t>
            </a:r>
          </a:p>
          <a:p>
            <a:pPr algn="just"/>
            <a:r>
              <a:rPr lang="tr-TR" sz="2400" dirty="0" smtClean="0">
                <a:latin typeface="Times New Roman" panose="02020603050405020304" pitchFamily="18" charset="0"/>
                <a:cs typeface="Times New Roman" panose="02020603050405020304" pitchFamily="18" charset="0"/>
              </a:rPr>
              <a:t>Mukaddimesinde </a:t>
            </a:r>
            <a:r>
              <a:rPr lang="tr-TR" sz="2400" dirty="0" err="1" smtClean="0">
                <a:latin typeface="Times New Roman" panose="02020603050405020304" pitchFamily="18" charset="0"/>
                <a:cs typeface="Times New Roman" panose="02020603050405020304" pitchFamily="18" charset="0"/>
              </a:rPr>
              <a:t>Ebû</a:t>
            </a:r>
            <a:r>
              <a:rPr lang="tr-TR" sz="2400"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Temmâm</a:t>
            </a:r>
            <a:r>
              <a:rPr lang="tr-TR" sz="2400" dirty="0" smtClean="0">
                <a:latin typeface="Times New Roman" panose="02020603050405020304" pitchFamily="18" charset="0"/>
                <a:cs typeface="Times New Roman" panose="02020603050405020304" pitchFamily="18" charset="0"/>
              </a:rPr>
              <a:t> ile </a:t>
            </a:r>
            <a:r>
              <a:rPr lang="tr-TR" sz="2400" dirty="0" err="1" smtClean="0">
                <a:latin typeface="Times New Roman" panose="02020603050405020304" pitchFamily="18" charset="0"/>
                <a:cs typeface="Times New Roman" panose="02020603050405020304" pitchFamily="18" charset="0"/>
              </a:rPr>
              <a:t>Buhturî’yi</a:t>
            </a:r>
            <a:r>
              <a:rPr lang="tr-TR" sz="2400" dirty="0" smtClean="0">
                <a:latin typeface="Times New Roman" panose="02020603050405020304" pitchFamily="18" charset="0"/>
                <a:cs typeface="Times New Roman" panose="02020603050405020304" pitchFamily="18" charset="0"/>
              </a:rPr>
              <a:t> ele alarak, hangisinin daha üstün bir şair olduğu hususundaki görüşleri belirtir. Daha sonra iki şaire ilişkin değerlendirme yapanların delillerini sıralar,  </a:t>
            </a:r>
            <a:r>
              <a:rPr lang="tr-TR" sz="2400" dirty="0" err="1" smtClean="0">
                <a:latin typeface="Times New Roman" panose="02020603050405020304" pitchFamily="18" charset="0"/>
                <a:cs typeface="Times New Roman" panose="02020603050405020304" pitchFamily="18" charset="0"/>
              </a:rPr>
              <a:t>sözkonusu</a:t>
            </a:r>
            <a:r>
              <a:rPr lang="tr-TR" sz="2400" dirty="0" smtClean="0">
                <a:latin typeface="Times New Roman" panose="02020603050405020304" pitchFamily="18" charset="0"/>
                <a:cs typeface="Times New Roman" panose="02020603050405020304" pitchFamily="18" charset="0"/>
              </a:rPr>
              <a:t> âlimlerin </a:t>
            </a:r>
            <a:r>
              <a:rPr lang="tr-TR" sz="2400" dirty="0" err="1" smtClean="0">
                <a:latin typeface="Times New Roman" panose="02020603050405020304" pitchFamily="18" charset="0"/>
                <a:cs typeface="Times New Roman" panose="02020603050405020304" pitchFamily="18" charset="0"/>
              </a:rPr>
              <a:t>şariler</a:t>
            </a:r>
            <a:r>
              <a:rPr lang="tr-TR" sz="2400" dirty="0" smtClean="0">
                <a:latin typeface="Times New Roman" panose="02020603050405020304" pitchFamily="18" charset="0"/>
                <a:cs typeface="Times New Roman" panose="02020603050405020304" pitchFamily="18" charset="0"/>
              </a:rPr>
              <a:t> hakkındaki görüşlerini sunar. </a:t>
            </a:r>
          </a:p>
          <a:p>
            <a:pPr algn="just"/>
            <a:r>
              <a:rPr lang="tr-TR" sz="2400" dirty="0" smtClean="0">
                <a:latin typeface="Times New Roman" panose="02020603050405020304" pitchFamily="18" charset="0"/>
                <a:cs typeface="Times New Roman" panose="02020603050405020304" pitchFamily="18" charset="0"/>
              </a:rPr>
              <a:t>İki şairin de şiirlerinde, başka şairlerden </a:t>
            </a:r>
            <a:r>
              <a:rPr lang="tr-TR" sz="2400" dirty="0" err="1" smtClean="0">
                <a:latin typeface="Times New Roman" panose="02020603050405020304" pitchFamily="18" charset="0"/>
                <a:cs typeface="Times New Roman" panose="02020603050405020304" pitchFamily="18" charset="0"/>
              </a:rPr>
              <a:t>mânâ</a:t>
            </a:r>
            <a:r>
              <a:rPr lang="tr-TR" sz="2400" dirty="0" smtClean="0">
                <a:latin typeface="Times New Roman" panose="02020603050405020304" pitchFamily="18" charset="0"/>
                <a:cs typeface="Times New Roman" panose="02020603050405020304" pitchFamily="18" charset="0"/>
              </a:rPr>
              <a:t> ve lafız açısından yaptıkları çalıntıları sıralar, edebi sanatlar açısından iki şairi değerlendirerek edebi sanatlar çerçevesinde hatalarını belirtir.</a:t>
            </a:r>
          </a:p>
          <a:p>
            <a:pPr algn="just"/>
            <a:r>
              <a:rPr lang="tr-TR" sz="2400" dirty="0" smtClean="0">
                <a:latin typeface="Times New Roman" panose="02020603050405020304" pitchFamily="18" charset="0"/>
                <a:cs typeface="Times New Roman" panose="02020603050405020304" pitchFamily="18" charset="0"/>
              </a:rPr>
              <a:t>Eserin sonunda </a:t>
            </a:r>
            <a:r>
              <a:rPr lang="tr-TR" sz="2400" dirty="0" err="1" smtClean="0">
                <a:latin typeface="Times New Roman" panose="02020603050405020304" pitchFamily="18" charset="0"/>
                <a:cs typeface="Times New Roman" panose="02020603050405020304" pitchFamily="18" charset="0"/>
              </a:rPr>
              <a:t>Ebû</a:t>
            </a:r>
            <a:r>
              <a:rPr lang="tr-TR" sz="2400"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Temmâm</a:t>
            </a:r>
            <a:r>
              <a:rPr lang="tr-TR" sz="2400" dirty="0" smtClean="0">
                <a:latin typeface="Times New Roman" panose="02020603050405020304" pitchFamily="18" charset="0"/>
                <a:cs typeface="Times New Roman" panose="02020603050405020304" pitchFamily="18" charset="0"/>
              </a:rPr>
              <a:t> ve </a:t>
            </a:r>
            <a:r>
              <a:rPr lang="tr-TR" sz="2400" dirty="0" err="1" smtClean="0">
                <a:latin typeface="Times New Roman" panose="02020603050405020304" pitchFamily="18" charset="0"/>
                <a:cs typeface="Times New Roman" panose="02020603050405020304" pitchFamily="18" charset="0"/>
              </a:rPr>
              <a:t>Buhturî’nin</a:t>
            </a:r>
            <a:r>
              <a:rPr lang="tr-TR" sz="2400" dirty="0" smtClean="0">
                <a:latin typeface="Times New Roman" panose="02020603050405020304" pitchFamily="18" charset="0"/>
                <a:cs typeface="Times New Roman" panose="02020603050405020304" pitchFamily="18" charset="0"/>
              </a:rPr>
              <a:t> beğenilen yönlerini ortaya koyarak ikisi arasında bir karşılaştırma yapar.</a:t>
            </a:r>
          </a:p>
          <a:p>
            <a:pPr algn="just"/>
            <a:r>
              <a:rPr lang="tr-TR" sz="2400" dirty="0" smtClean="0">
                <a:latin typeface="Times New Roman" panose="02020603050405020304" pitchFamily="18" charset="0"/>
                <a:cs typeface="Times New Roman" panose="02020603050405020304" pitchFamily="18" charset="0"/>
              </a:rPr>
              <a:t>Birçok baskısı mevcuttur.</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0657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71599" y="39188"/>
            <a:ext cx="10554789" cy="1018903"/>
          </a:xfrm>
        </p:spPr>
        <p:txBody>
          <a:bodyPr/>
          <a:lstStyle/>
          <a:p>
            <a:pPr algn="ctr"/>
            <a:r>
              <a:rPr lang="ar-KW" dirty="0" smtClean="0"/>
              <a:t>الوساطة ( الجرجاني )</a:t>
            </a:r>
            <a:endParaRPr lang="tr-TR" dirty="0"/>
          </a:p>
        </p:txBody>
      </p:sp>
      <p:sp>
        <p:nvSpPr>
          <p:cNvPr id="3" name="İçerik Yer Tutucusu 2"/>
          <p:cNvSpPr>
            <a:spLocks noGrp="1"/>
          </p:cNvSpPr>
          <p:nvPr>
            <p:ph idx="1"/>
          </p:nvPr>
        </p:nvSpPr>
        <p:spPr>
          <a:xfrm>
            <a:off x="901337" y="836023"/>
            <a:ext cx="11025051" cy="5865223"/>
          </a:xfrm>
        </p:spPr>
        <p:txBody>
          <a:bodyPr>
            <a:noAutofit/>
          </a:bodyPr>
          <a:lstStyle/>
          <a:p>
            <a:pPr algn="just"/>
            <a:r>
              <a:rPr lang="tr-TR" dirty="0" smtClean="0">
                <a:latin typeface="Times New Roman" panose="02020603050405020304" pitchFamily="18" charset="0"/>
                <a:cs typeface="Times New Roman" panose="02020603050405020304" pitchFamily="18" charset="0"/>
              </a:rPr>
              <a:t>el-</a:t>
            </a:r>
            <a:r>
              <a:rPr lang="tr-TR" dirty="0" err="1" smtClean="0">
                <a:latin typeface="Times New Roman" panose="02020603050405020304" pitchFamily="18" charset="0"/>
                <a:cs typeface="Times New Roman" panose="02020603050405020304" pitchFamily="18" charset="0"/>
              </a:rPr>
              <a:t>Curcânî’nin</a:t>
            </a:r>
            <a:r>
              <a:rPr lang="tr-TR" dirty="0" smtClean="0">
                <a:latin typeface="Times New Roman" panose="02020603050405020304" pitchFamily="18" charset="0"/>
                <a:cs typeface="Times New Roman" panose="02020603050405020304" pitchFamily="18" charset="0"/>
              </a:rPr>
              <a:t> (öl. 1002), el-</a:t>
            </a:r>
            <a:r>
              <a:rPr lang="tr-TR" dirty="0" err="1" smtClean="0">
                <a:latin typeface="Times New Roman" panose="02020603050405020304" pitchFamily="18" charset="0"/>
                <a:cs typeface="Times New Roman" panose="02020603050405020304" pitchFamily="18" charset="0"/>
              </a:rPr>
              <a:t>Vesâta</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beyne’l-Mutenebbî</a:t>
            </a:r>
            <a:r>
              <a:rPr lang="tr-TR" dirty="0" smtClean="0">
                <a:latin typeface="Times New Roman" panose="02020603050405020304" pitchFamily="18" charset="0"/>
                <a:cs typeface="Times New Roman" panose="02020603050405020304" pitchFamily="18" charset="0"/>
              </a:rPr>
              <a:t> ve </a:t>
            </a:r>
            <a:r>
              <a:rPr lang="tr-TR" dirty="0" err="1" smtClean="0">
                <a:latin typeface="Times New Roman" panose="02020603050405020304" pitchFamily="18" charset="0"/>
                <a:cs typeface="Times New Roman" panose="02020603050405020304" pitchFamily="18" charset="0"/>
              </a:rPr>
              <a:t>husûmih</a:t>
            </a:r>
            <a:r>
              <a:rPr lang="tr-TR" dirty="0" smtClean="0">
                <a:latin typeface="Times New Roman" panose="02020603050405020304" pitchFamily="18" charset="0"/>
                <a:cs typeface="Times New Roman" panose="02020603050405020304" pitchFamily="18" charset="0"/>
              </a:rPr>
              <a:t> adlı eseri edebi tenkit hakkındadır.</a:t>
            </a:r>
          </a:p>
          <a:p>
            <a:pPr algn="just"/>
            <a:r>
              <a:rPr lang="tr-TR" dirty="0" smtClean="0">
                <a:latin typeface="Times New Roman" panose="02020603050405020304" pitchFamily="18" charset="0"/>
                <a:cs typeface="Times New Roman" panose="02020603050405020304" pitchFamily="18" charset="0"/>
              </a:rPr>
              <a:t>İnsanların bazı şairlere körü körüne bağlandığını, bazılarını da haksız eleştirdiğini görmüş ve el-</a:t>
            </a:r>
            <a:r>
              <a:rPr lang="tr-TR" dirty="0" err="1" smtClean="0">
                <a:latin typeface="Times New Roman" panose="02020603050405020304" pitchFamily="18" charset="0"/>
                <a:cs typeface="Times New Roman" panose="02020603050405020304" pitchFamily="18" charset="0"/>
              </a:rPr>
              <a:t>Mutenebbî’yi</a:t>
            </a:r>
            <a:r>
              <a:rPr lang="tr-TR" dirty="0" smtClean="0">
                <a:latin typeface="Times New Roman" panose="02020603050405020304" pitchFamily="18" charset="0"/>
                <a:cs typeface="Times New Roman" panose="02020603050405020304" pitchFamily="18" charset="0"/>
              </a:rPr>
              <a:t> savunmak amacıyla bu eseri kaleme almıştır.</a:t>
            </a:r>
          </a:p>
          <a:p>
            <a:pPr algn="just"/>
            <a:r>
              <a:rPr lang="tr-TR" dirty="0" smtClean="0">
                <a:latin typeface="Times New Roman" panose="02020603050405020304" pitchFamily="18" charset="0"/>
                <a:cs typeface="Times New Roman" panose="02020603050405020304" pitchFamily="18" charset="0"/>
              </a:rPr>
              <a:t>Bu eserin yazılmasına asıl neden ise es-</a:t>
            </a:r>
            <a:r>
              <a:rPr lang="tr-TR" dirty="0" err="1" smtClean="0">
                <a:latin typeface="Times New Roman" panose="02020603050405020304" pitchFamily="18" charset="0"/>
                <a:cs typeface="Times New Roman" panose="02020603050405020304" pitchFamily="18" charset="0"/>
              </a:rPr>
              <a:t>Sâhib</a:t>
            </a:r>
            <a:r>
              <a:rPr lang="tr-TR" dirty="0" smtClean="0">
                <a:latin typeface="Times New Roman" panose="02020603050405020304" pitchFamily="18" charset="0"/>
                <a:cs typeface="Times New Roman" panose="02020603050405020304" pitchFamily="18" charset="0"/>
              </a:rPr>
              <a:t> b. ‘</a:t>
            </a:r>
            <a:r>
              <a:rPr lang="tr-TR" dirty="0" err="1" smtClean="0">
                <a:latin typeface="Times New Roman" panose="02020603050405020304" pitchFamily="18" charset="0"/>
                <a:cs typeface="Times New Roman" panose="02020603050405020304" pitchFamily="18" charset="0"/>
              </a:rPr>
              <a:t>Abbâd’ın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Mutenebbî</a:t>
            </a:r>
            <a:r>
              <a:rPr lang="tr-TR" dirty="0" smtClean="0">
                <a:latin typeface="Times New Roman" panose="02020603050405020304" pitchFamily="18" charset="0"/>
                <a:cs typeface="Times New Roman" panose="02020603050405020304" pitchFamily="18" charset="0"/>
              </a:rPr>
              <a:t> adıyla bir risale yazmış olmasıdır. </a:t>
            </a:r>
            <a:r>
              <a:rPr lang="tr-TR" dirty="0" err="1" smtClean="0">
                <a:latin typeface="Times New Roman" panose="02020603050405020304" pitchFamily="18" charset="0"/>
                <a:cs typeface="Times New Roman" panose="02020603050405020304" pitchFamily="18" charset="0"/>
              </a:rPr>
              <a:t>Sâhib</a:t>
            </a:r>
            <a:r>
              <a:rPr lang="tr-TR" dirty="0" smtClean="0">
                <a:latin typeface="Times New Roman" panose="02020603050405020304" pitchFamily="18" charset="0"/>
                <a:cs typeface="Times New Roman" panose="02020603050405020304" pitchFamily="18" charset="0"/>
              </a:rPr>
              <a:t> bu risalesinde </a:t>
            </a:r>
            <a:r>
              <a:rPr lang="tr-TR" dirty="0" err="1" smtClean="0">
                <a:latin typeface="Times New Roman" panose="02020603050405020304" pitchFamily="18" charset="0"/>
                <a:cs typeface="Times New Roman" panose="02020603050405020304" pitchFamily="18" charset="0"/>
              </a:rPr>
              <a:t>Mutenebbî’nin</a:t>
            </a:r>
            <a:r>
              <a:rPr lang="tr-TR" dirty="0" smtClean="0">
                <a:latin typeface="Times New Roman" panose="02020603050405020304" pitchFamily="18" charset="0"/>
                <a:cs typeface="Times New Roman" panose="02020603050405020304" pitchFamily="18" charset="0"/>
              </a:rPr>
              <a:t> şiirlerinin kusurlu yanlarını ele almıştır.</a:t>
            </a:r>
          </a:p>
          <a:p>
            <a:pPr algn="just"/>
            <a:r>
              <a:rPr lang="tr-TR" dirty="0" err="1" smtClean="0">
                <a:latin typeface="Times New Roman" panose="02020603050405020304" pitchFamily="18" charset="0"/>
                <a:cs typeface="Times New Roman" panose="02020603050405020304" pitchFamily="18" charset="0"/>
              </a:rPr>
              <a:t>Curcânî</a:t>
            </a:r>
            <a:r>
              <a:rPr lang="tr-TR" dirty="0" smtClean="0">
                <a:latin typeface="Times New Roman" panose="02020603050405020304" pitchFamily="18" charset="0"/>
                <a:cs typeface="Times New Roman" panose="02020603050405020304" pitchFamily="18" charset="0"/>
              </a:rPr>
              <a:t> ise bu eserinde </a:t>
            </a:r>
            <a:r>
              <a:rPr lang="tr-TR" dirty="0" err="1" smtClean="0">
                <a:latin typeface="Times New Roman" panose="02020603050405020304" pitchFamily="18" charset="0"/>
                <a:cs typeface="Times New Roman" panose="02020603050405020304" pitchFamily="18" charset="0"/>
              </a:rPr>
              <a:t>Mutenebbî’nin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Sâhib</a:t>
            </a:r>
            <a:r>
              <a:rPr lang="tr-TR" dirty="0" smtClean="0">
                <a:latin typeface="Times New Roman" panose="02020603050405020304" pitchFamily="18" charset="0"/>
                <a:cs typeface="Times New Roman" panose="02020603050405020304" pitchFamily="18" charset="0"/>
              </a:rPr>
              <a:t> ve diğer muhalifleri gibi tek taraflı ve hissi değil, son derece ilmi, makul ve mantıklı bir yol izlemiştir. </a:t>
            </a:r>
          </a:p>
          <a:p>
            <a:pPr algn="just"/>
            <a:r>
              <a:rPr lang="tr-TR" dirty="0" smtClean="0">
                <a:latin typeface="Times New Roman" panose="02020603050405020304" pitchFamily="18" charset="0"/>
                <a:cs typeface="Times New Roman" panose="02020603050405020304" pitchFamily="18" charset="0"/>
              </a:rPr>
              <a:t>Eserinde öncelikle edebî tenkit, özellikle şiir tenkiti hakkında bazı ölçüler ortaya koymuş, </a:t>
            </a:r>
            <a:r>
              <a:rPr lang="tr-TR" dirty="0" err="1" smtClean="0">
                <a:latin typeface="Times New Roman" panose="02020603050405020304" pitchFamily="18" charset="0"/>
                <a:cs typeface="Times New Roman" panose="02020603050405020304" pitchFamily="18" charset="0"/>
              </a:rPr>
              <a:t>Mutenebbî</a:t>
            </a:r>
            <a:r>
              <a:rPr lang="tr-TR" dirty="0" smtClean="0">
                <a:latin typeface="Times New Roman" panose="02020603050405020304" pitchFamily="18" charset="0"/>
                <a:cs typeface="Times New Roman" panose="02020603050405020304" pitchFamily="18" charset="0"/>
              </a:rPr>
              <a:t> ve diğer şairleri koyduğu bu ölçülere göre değerlendirmiştir.</a:t>
            </a:r>
          </a:p>
          <a:p>
            <a:pPr algn="just"/>
            <a:r>
              <a:rPr lang="tr-TR" dirty="0" smtClean="0">
                <a:latin typeface="Times New Roman" panose="02020603050405020304" pitchFamily="18" charset="0"/>
                <a:cs typeface="Times New Roman" panose="02020603050405020304" pitchFamily="18" charset="0"/>
              </a:rPr>
              <a:t>Eser </a:t>
            </a:r>
            <a:r>
              <a:rPr lang="tr-TR" dirty="0" err="1" smtClean="0">
                <a:latin typeface="Times New Roman" panose="02020603050405020304" pitchFamily="18" charset="0"/>
                <a:cs typeface="Times New Roman" panose="02020603050405020304" pitchFamily="18" charset="0"/>
              </a:rPr>
              <a:t>bab</a:t>
            </a:r>
            <a:r>
              <a:rPr lang="tr-TR" dirty="0" smtClean="0">
                <a:latin typeface="Times New Roman" panose="02020603050405020304" pitchFamily="18" charset="0"/>
                <a:cs typeface="Times New Roman" panose="02020603050405020304" pitchFamily="18" charset="0"/>
              </a:rPr>
              <a:t> ve fasıllara ayrılmış olmakla birlikte, temel olarak üç bölüm altında ele alınabilir.</a:t>
            </a:r>
          </a:p>
          <a:p>
            <a:pPr algn="just"/>
            <a:r>
              <a:rPr lang="tr-TR" dirty="0" smtClean="0">
                <a:latin typeface="Times New Roman" panose="02020603050405020304" pitchFamily="18" charset="0"/>
                <a:cs typeface="Times New Roman" panose="02020603050405020304" pitchFamily="18" charset="0"/>
              </a:rPr>
              <a:t>Birinci bölümde, edebî tenkit ile ilgili görüşlerini anlatmış; ikinci bölümde </a:t>
            </a:r>
            <a:r>
              <a:rPr lang="tr-TR" dirty="0" err="1" smtClean="0">
                <a:latin typeface="Times New Roman" panose="02020603050405020304" pitchFamily="18" charset="0"/>
                <a:cs typeface="Times New Roman" panose="02020603050405020304" pitchFamily="18" charset="0"/>
              </a:rPr>
              <a:t>Mutenebbî’yi</a:t>
            </a:r>
            <a:r>
              <a:rPr lang="tr-TR" dirty="0" smtClean="0">
                <a:latin typeface="Times New Roman" panose="02020603050405020304" pitchFamily="18" charset="0"/>
                <a:cs typeface="Times New Roman" panose="02020603050405020304" pitchFamily="18" charset="0"/>
              </a:rPr>
              <a:t> savunmuş; üçüncü bölümde ise </a:t>
            </a:r>
            <a:r>
              <a:rPr lang="tr-TR" dirty="0" err="1" smtClean="0">
                <a:latin typeface="Times New Roman" panose="02020603050405020304" pitchFamily="18" charset="0"/>
                <a:cs typeface="Times New Roman" panose="02020603050405020304" pitchFamily="18" charset="0"/>
              </a:rPr>
              <a:t>Mutenebbî’ye</a:t>
            </a:r>
            <a:r>
              <a:rPr lang="tr-TR" dirty="0" smtClean="0">
                <a:latin typeface="Times New Roman" panose="02020603050405020304" pitchFamily="18" charset="0"/>
                <a:cs typeface="Times New Roman" panose="02020603050405020304" pitchFamily="18" charset="0"/>
              </a:rPr>
              <a:t> isnat edilen kusurları ele alarak değerlendirmiştir.</a:t>
            </a:r>
          </a:p>
          <a:p>
            <a:pPr algn="just"/>
            <a:r>
              <a:rPr lang="tr-TR" dirty="0" smtClean="0">
                <a:latin typeface="Times New Roman" panose="02020603050405020304" pitchFamily="18" charset="0"/>
                <a:cs typeface="Times New Roman" panose="02020603050405020304" pitchFamily="18" charset="0"/>
              </a:rPr>
              <a:t>1945 yılında Kahire’de yayınlanmıştır.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36315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13509" y="248193"/>
            <a:ext cx="4859382" cy="1188721"/>
          </a:xfrm>
        </p:spPr>
        <p:txBody>
          <a:bodyPr/>
          <a:lstStyle/>
          <a:p>
            <a:pPr algn="ctr"/>
            <a:r>
              <a:rPr lang="ar-KW" dirty="0" smtClean="0"/>
              <a:t>المتنبّي</a:t>
            </a:r>
            <a:endParaRPr lang="tr-TR" dirty="0"/>
          </a:p>
        </p:txBody>
      </p:sp>
      <p:sp>
        <p:nvSpPr>
          <p:cNvPr id="3" name="İçerik Yer Tutucusu 2"/>
          <p:cNvSpPr>
            <a:spLocks noGrp="1"/>
          </p:cNvSpPr>
          <p:nvPr>
            <p:ph idx="1"/>
          </p:nvPr>
        </p:nvSpPr>
        <p:spPr>
          <a:xfrm>
            <a:off x="5669281" y="731519"/>
            <a:ext cx="6230982" cy="5826035"/>
          </a:xfrm>
        </p:spPr>
        <p:txBody>
          <a:bodyPr>
            <a:normAutofit fontScale="25000" lnSpcReduction="20000"/>
          </a:bodyPr>
          <a:lstStyle/>
          <a:p>
            <a:pPr algn="just"/>
            <a:r>
              <a:rPr lang="tr-TR" sz="7200" dirty="0" smtClean="0">
                <a:latin typeface="Times New Roman" panose="02020603050405020304" pitchFamily="18" charset="0"/>
                <a:cs typeface="Times New Roman" panose="02020603050405020304" pitchFamily="18" charset="0"/>
              </a:rPr>
              <a:t>Ancak </a:t>
            </a:r>
            <a:r>
              <a:rPr lang="tr-TR" sz="7200" dirty="0">
                <a:latin typeface="Times New Roman" panose="02020603050405020304" pitchFamily="18" charset="0"/>
                <a:cs typeface="Times New Roman" panose="02020603050405020304" pitchFamily="18" charset="0"/>
              </a:rPr>
              <a:t>peygamberlik iddiasına bedevîleri etkileyip nüfuz kazanmak amacıyla başvurulmuş olması da mümkündür. </a:t>
            </a:r>
            <a:endParaRPr lang="tr-TR" sz="7200" dirty="0" smtClean="0">
              <a:latin typeface="Times New Roman" panose="02020603050405020304" pitchFamily="18" charset="0"/>
              <a:cs typeface="Times New Roman" panose="02020603050405020304" pitchFamily="18" charset="0"/>
            </a:endParaRPr>
          </a:p>
          <a:p>
            <a:pPr algn="just"/>
            <a:r>
              <a:rPr lang="tr-TR" sz="7200" dirty="0" err="1" smtClean="0">
                <a:latin typeface="Times New Roman" panose="02020603050405020304" pitchFamily="18" charset="0"/>
                <a:cs typeface="Times New Roman" panose="02020603050405020304" pitchFamily="18" charset="0"/>
              </a:rPr>
              <a:t>Kûfe</a:t>
            </a:r>
            <a:r>
              <a:rPr lang="tr-TR" sz="7200" dirty="0" smtClean="0">
                <a:latin typeface="Times New Roman" panose="02020603050405020304" pitchFamily="18" charset="0"/>
                <a:cs typeface="Times New Roman" panose="02020603050405020304" pitchFamily="18" charset="0"/>
              </a:rPr>
              <a:t> dil mektebine mensuptur. </a:t>
            </a:r>
          </a:p>
          <a:p>
            <a:pPr algn="just"/>
            <a:r>
              <a:rPr lang="tr-TR" sz="7200" dirty="0" err="1" smtClean="0">
                <a:latin typeface="Times New Roman" panose="02020603050405020304" pitchFamily="18" charset="0"/>
                <a:cs typeface="Times New Roman" panose="02020603050405020304" pitchFamily="18" charset="0"/>
              </a:rPr>
              <a:t>Lugat</a:t>
            </a:r>
            <a:r>
              <a:rPr lang="tr-TR" sz="7200" dirty="0" smtClean="0">
                <a:latin typeface="Times New Roman" panose="02020603050405020304" pitchFamily="18" charset="0"/>
                <a:cs typeface="Times New Roman" panose="02020603050405020304" pitchFamily="18" charset="0"/>
              </a:rPr>
              <a:t> ve dil meselelerini yaygın bir şekilde şiirlerine yansıtmıştır.</a:t>
            </a:r>
          </a:p>
          <a:p>
            <a:pPr algn="just"/>
            <a:r>
              <a:rPr lang="tr-TR" sz="7200" dirty="0">
                <a:latin typeface="Times New Roman" panose="02020603050405020304" pitchFamily="18" charset="0"/>
                <a:cs typeface="Times New Roman" panose="02020603050405020304" pitchFamily="18" charset="0"/>
              </a:rPr>
              <a:t>İbn </a:t>
            </a:r>
            <a:r>
              <a:rPr lang="tr-TR" sz="7200" dirty="0" err="1">
                <a:latin typeface="Times New Roman" panose="02020603050405020304" pitchFamily="18" charset="0"/>
                <a:cs typeface="Times New Roman" panose="02020603050405020304" pitchFamily="18" charset="0"/>
              </a:rPr>
              <a:t>Cinnî</a:t>
            </a:r>
            <a:r>
              <a:rPr lang="tr-TR" sz="7200" dirty="0">
                <a:latin typeface="Times New Roman" panose="02020603050405020304" pitchFamily="18" charset="0"/>
                <a:cs typeface="Times New Roman" panose="02020603050405020304" pitchFamily="18" charset="0"/>
              </a:rPr>
              <a:t> ise taraftarsız ve kimsesiz kalmışlığını anlattığı </a:t>
            </a:r>
            <a:r>
              <a:rPr lang="tr-TR" sz="7200" dirty="0" err="1">
                <a:latin typeface="Times New Roman" panose="02020603050405020304" pitchFamily="18" charset="0"/>
                <a:cs typeface="Times New Roman" panose="02020603050405020304" pitchFamily="18" charset="0"/>
              </a:rPr>
              <a:t>Semûd</a:t>
            </a:r>
            <a:r>
              <a:rPr lang="tr-TR" sz="7200" dirty="0">
                <a:latin typeface="Times New Roman" panose="02020603050405020304" pitchFamily="18" charset="0"/>
                <a:cs typeface="Times New Roman" panose="02020603050405020304" pitchFamily="18" charset="0"/>
              </a:rPr>
              <a:t> arasında </a:t>
            </a:r>
            <a:r>
              <a:rPr lang="tr-TR" sz="7200" dirty="0" err="1">
                <a:latin typeface="Times New Roman" panose="02020603050405020304" pitchFamily="18" charset="0"/>
                <a:cs typeface="Times New Roman" panose="02020603050405020304" pitchFamily="18" charset="0"/>
              </a:rPr>
              <a:t>Sâlih</a:t>
            </a:r>
            <a:r>
              <a:rPr lang="tr-TR" sz="7200" dirty="0">
                <a:latin typeface="Times New Roman" panose="02020603050405020304" pitchFamily="18" charset="0"/>
                <a:cs typeface="Times New Roman" panose="02020603050405020304" pitchFamily="18" charset="0"/>
              </a:rPr>
              <a:t>, </a:t>
            </a:r>
            <a:r>
              <a:rPr lang="tr-TR" sz="7200" dirty="0" err="1">
                <a:latin typeface="Times New Roman" panose="02020603050405020304" pitchFamily="18" charset="0"/>
                <a:cs typeface="Times New Roman" panose="02020603050405020304" pitchFamily="18" charset="0"/>
              </a:rPr>
              <a:t>yahudiler</a:t>
            </a:r>
            <a:r>
              <a:rPr lang="tr-TR" sz="7200" dirty="0">
                <a:latin typeface="Times New Roman" panose="02020603050405020304" pitchFamily="18" charset="0"/>
                <a:cs typeface="Times New Roman" panose="02020603050405020304" pitchFamily="18" charset="0"/>
              </a:rPr>
              <a:t> arasında </a:t>
            </a:r>
            <a:r>
              <a:rPr lang="tr-TR" sz="7200" dirty="0" err="1">
                <a:latin typeface="Times New Roman" panose="02020603050405020304" pitchFamily="18" charset="0"/>
                <a:cs typeface="Times New Roman" panose="02020603050405020304" pitchFamily="18" charset="0"/>
              </a:rPr>
              <a:t>Îsâ</a:t>
            </a:r>
            <a:r>
              <a:rPr lang="tr-TR" sz="7200" dirty="0">
                <a:latin typeface="Times New Roman" panose="02020603050405020304" pitchFamily="18" charset="0"/>
                <a:cs typeface="Times New Roman" panose="02020603050405020304" pitchFamily="18" charset="0"/>
              </a:rPr>
              <a:t> gibi olduğunu beyan eden ve kendisini peygamberlere benzeten dizeleri sebebiyle ona </a:t>
            </a:r>
            <a:r>
              <a:rPr lang="tr-TR" sz="7200" dirty="0" err="1">
                <a:latin typeface="Times New Roman" panose="02020603050405020304" pitchFamily="18" charset="0"/>
                <a:cs typeface="Times New Roman" panose="02020603050405020304" pitchFamily="18" charset="0"/>
              </a:rPr>
              <a:t>Mutenebbî</a:t>
            </a:r>
            <a:r>
              <a:rPr lang="tr-TR" sz="7200" dirty="0">
                <a:latin typeface="Times New Roman" panose="02020603050405020304" pitchFamily="18" charset="0"/>
                <a:cs typeface="Times New Roman" panose="02020603050405020304" pitchFamily="18" charset="0"/>
              </a:rPr>
              <a:t> lakabının takıldığını ileri sürer.</a:t>
            </a:r>
          </a:p>
          <a:p>
            <a:pPr algn="just"/>
            <a:r>
              <a:rPr lang="tr-TR" sz="7200" dirty="0">
                <a:latin typeface="Times New Roman" panose="02020603050405020304" pitchFamily="18" charset="0"/>
                <a:cs typeface="Times New Roman" panose="02020603050405020304" pitchFamily="18" charset="0"/>
              </a:rPr>
              <a:t>İbn </a:t>
            </a:r>
            <a:r>
              <a:rPr lang="tr-TR" sz="7200" dirty="0" err="1">
                <a:latin typeface="Times New Roman" panose="02020603050405020304" pitchFamily="18" charset="0"/>
                <a:cs typeface="Times New Roman" panose="02020603050405020304" pitchFamily="18" charset="0"/>
              </a:rPr>
              <a:t>Reşîḳ</a:t>
            </a:r>
            <a:r>
              <a:rPr lang="tr-TR" sz="7200" dirty="0">
                <a:latin typeface="Times New Roman" panose="02020603050405020304" pitchFamily="18" charset="0"/>
                <a:cs typeface="Times New Roman" panose="02020603050405020304" pitchFamily="18" charset="0"/>
              </a:rPr>
              <a:t> de şiirlerinde ortaya koyduğu üstün başarı ve zekâ örneği dolayısıyla kendisine bu lakabın verildiğini söyler. </a:t>
            </a:r>
          </a:p>
          <a:p>
            <a:pPr algn="just"/>
            <a:r>
              <a:rPr lang="tr-TR" sz="7200" dirty="0" smtClean="0">
                <a:latin typeface="Times New Roman" panose="02020603050405020304" pitchFamily="18" charset="0"/>
                <a:cs typeface="Times New Roman" panose="02020603050405020304" pitchFamily="18" charset="0"/>
              </a:rPr>
              <a:t>Sınırsız </a:t>
            </a:r>
            <a:r>
              <a:rPr lang="tr-TR" sz="7200" dirty="0">
                <a:latin typeface="Times New Roman" panose="02020603050405020304" pitchFamily="18" charset="0"/>
                <a:cs typeface="Times New Roman" panose="02020603050405020304" pitchFamily="18" charset="0"/>
              </a:rPr>
              <a:t>bir yükselme ve iktidar hırsı taşıyan, kibir ve gurur duygusuna sahip bulunan, asla eğilmeyen, başkalarını küçük gören, dolayısıyla birçok düşman kazanan bir şahsiyetti. </a:t>
            </a:r>
            <a:endParaRPr lang="tr-TR" sz="7200" dirty="0" smtClean="0">
              <a:latin typeface="Times New Roman" panose="02020603050405020304" pitchFamily="18" charset="0"/>
              <a:cs typeface="Times New Roman" panose="02020603050405020304" pitchFamily="18" charset="0"/>
            </a:endParaRPr>
          </a:p>
          <a:p>
            <a:pPr algn="just"/>
            <a:r>
              <a:rPr lang="tr-TR" sz="7200" dirty="0" smtClean="0">
                <a:latin typeface="Times New Roman" panose="02020603050405020304" pitchFamily="18" charset="0"/>
                <a:cs typeface="Times New Roman" panose="02020603050405020304" pitchFamily="18" charset="0"/>
              </a:rPr>
              <a:t>Bunun </a:t>
            </a:r>
            <a:r>
              <a:rPr lang="tr-TR" sz="7200" dirty="0">
                <a:latin typeface="Times New Roman" panose="02020603050405020304" pitchFamily="18" charset="0"/>
                <a:cs typeface="Times New Roman" panose="02020603050405020304" pitchFamily="18" charset="0"/>
              </a:rPr>
              <a:t>yanında hayata, insanlara ve zamana karşı kötümser bir felsefenin temsilcisiydi. Mal hırsına ve cimriliğine dair bazı anekdotlar naklediliyorsa da bu husus, mal ve serveti şeref ve onurunu koruma vasıtası saydığı bir felsefeyle ilgili görülmüştür</a:t>
            </a:r>
            <a:r>
              <a:rPr lang="tr-TR" sz="7200" dirty="0" smtClean="0">
                <a:latin typeface="Times New Roman" panose="02020603050405020304" pitchFamily="18" charset="0"/>
                <a:cs typeface="Times New Roman" panose="02020603050405020304" pitchFamily="18" charset="0"/>
              </a:rPr>
              <a:t>.</a:t>
            </a:r>
          </a:p>
          <a:p>
            <a:pPr algn="just"/>
            <a:r>
              <a:rPr lang="tr-TR" sz="7200" dirty="0" smtClean="0">
                <a:latin typeface="Times New Roman" panose="02020603050405020304" pitchFamily="18" charset="0"/>
                <a:cs typeface="Times New Roman" panose="02020603050405020304" pitchFamily="18" charset="0"/>
              </a:rPr>
              <a:t>(</a:t>
            </a:r>
            <a:r>
              <a:rPr lang="tr-TR" sz="7200" dirty="0" err="1" smtClean="0">
                <a:latin typeface="Times New Roman" panose="02020603050405020304" pitchFamily="18" charset="0"/>
                <a:cs typeface="Times New Roman" panose="02020603050405020304" pitchFamily="18" charset="0"/>
              </a:rPr>
              <a:t>Hamdânîlerin</a:t>
            </a:r>
            <a:r>
              <a:rPr lang="tr-TR" sz="7200" dirty="0" smtClean="0">
                <a:latin typeface="Times New Roman" panose="02020603050405020304" pitchFamily="18" charset="0"/>
                <a:cs typeface="Times New Roman" panose="02020603050405020304" pitchFamily="18" charset="0"/>
              </a:rPr>
              <a:t> Halep kolunun kurucusu ve ilk </a:t>
            </a:r>
            <a:r>
              <a:rPr lang="tr-TR" sz="7200" dirty="0" err="1" smtClean="0">
                <a:latin typeface="Times New Roman" panose="02020603050405020304" pitchFamily="18" charset="0"/>
                <a:cs typeface="Times New Roman" panose="02020603050405020304" pitchFamily="18" charset="0"/>
              </a:rPr>
              <a:t>emîri</a:t>
            </a:r>
            <a:r>
              <a:rPr lang="tr-TR" sz="7200" dirty="0" smtClean="0">
                <a:latin typeface="Times New Roman" panose="02020603050405020304" pitchFamily="18" charset="0"/>
                <a:cs typeface="Times New Roman" panose="02020603050405020304" pitchFamily="18" charset="0"/>
              </a:rPr>
              <a:t>) </a:t>
            </a:r>
            <a:r>
              <a:rPr lang="tr-TR" sz="7200" dirty="0" err="1" smtClean="0">
                <a:latin typeface="Times New Roman" panose="02020603050405020304" pitchFamily="18" charset="0"/>
                <a:cs typeface="Times New Roman" panose="02020603050405020304" pitchFamily="18" charset="0"/>
              </a:rPr>
              <a:t>Seyfuddevle’nin</a:t>
            </a:r>
            <a:r>
              <a:rPr lang="tr-TR" sz="7200" dirty="0" smtClean="0">
                <a:latin typeface="Times New Roman" panose="02020603050405020304" pitchFamily="18" charset="0"/>
                <a:cs typeface="Times New Roman" panose="02020603050405020304" pitchFamily="18" charset="0"/>
              </a:rPr>
              <a:t> yanında uzun süre sarayda kalmıştır. </a:t>
            </a:r>
            <a:endParaRPr lang="tr-TR" sz="7200" dirty="0">
              <a:latin typeface="Times New Roman" panose="02020603050405020304" pitchFamily="18" charset="0"/>
              <a:cs typeface="Times New Roman" panose="02020603050405020304" pitchFamily="18" charset="0"/>
            </a:endParaRPr>
          </a:p>
          <a:p>
            <a:pPr marL="0" indent="0" algn="just">
              <a:buNone/>
            </a:pPr>
            <a:r>
              <a:rPr lang="tr-TR" dirty="0" smtClean="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a:p>
            <a:endParaRPr lang="tr-TR" dirty="0"/>
          </a:p>
        </p:txBody>
      </p:sp>
      <p:sp>
        <p:nvSpPr>
          <p:cNvPr id="4" name="Metin Yer Tutucusu 3"/>
          <p:cNvSpPr>
            <a:spLocks noGrp="1"/>
          </p:cNvSpPr>
          <p:nvPr>
            <p:ph type="body" sz="half" idx="2"/>
          </p:nvPr>
        </p:nvSpPr>
        <p:spPr>
          <a:xfrm>
            <a:off x="0" y="1711234"/>
            <a:ext cx="5081451" cy="5055325"/>
          </a:xfrm>
        </p:spPr>
        <p:txBody>
          <a:bodyPr>
            <a:normAutofit/>
          </a:bodyPr>
          <a:lstStyle/>
          <a:p>
            <a:pPr marL="384048" indent="-384048" algn="just">
              <a:lnSpc>
                <a:spcPct val="94000"/>
              </a:lnSpc>
              <a:spcBef>
                <a:spcPts val="1000"/>
              </a:spcBef>
              <a:spcAft>
                <a:spcPts val="200"/>
              </a:spcAft>
              <a:buFont typeface="Franklin Gothic Book" panose="020B0503020102020204" pitchFamily="34" charset="0"/>
              <a:buChar char="■"/>
            </a:pPr>
            <a:r>
              <a:rPr lang="tr-TR" sz="1900" dirty="0">
                <a:latin typeface="Times New Roman" panose="02020603050405020304" pitchFamily="18" charset="0"/>
                <a:cs typeface="Times New Roman" panose="02020603050405020304" pitchFamily="18" charset="0"/>
              </a:rPr>
              <a:t>910-955 yılları arasında </a:t>
            </a:r>
            <a:r>
              <a:rPr lang="tr-TR" sz="1900" dirty="0" err="1">
                <a:latin typeface="Times New Roman" panose="02020603050405020304" pitchFamily="18" charset="0"/>
                <a:cs typeface="Times New Roman" panose="02020603050405020304" pitchFamily="18" charset="0"/>
              </a:rPr>
              <a:t>Kufe’nin</a:t>
            </a:r>
            <a:r>
              <a:rPr lang="tr-TR" sz="1900" dirty="0">
                <a:latin typeface="Times New Roman" panose="02020603050405020304" pitchFamily="18" charset="0"/>
                <a:cs typeface="Times New Roman" panose="02020603050405020304" pitchFamily="18" charset="0"/>
              </a:rPr>
              <a:t> Ben’i Kinde mahallesinde doğmuştur.</a:t>
            </a:r>
          </a:p>
          <a:p>
            <a:pPr marL="384048" indent="-384048" algn="just">
              <a:lnSpc>
                <a:spcPct val="94000"/>
              </a:lnSpc>
              <a:spcBef>
                <a:spcPts val="1000"/>
              </a:spcBef>
              <a:spcAft>
                <a:spcPts val="200"/>
              </a:spcAft>
              <a:buFont typeface="Franklin Gothic Book" panose="020B0503020102020204" pitchFamily="34" charset="0"/>
              <a:buChar char="■"/>
            </a:pPr>
            <a:r>
              <a:rPr lang="tr-TR" sz="1900" dirty="0">
                <a:latin typeface="Times New Roman" panose="02020603050405020304" pitchFamily="18" charset="0"/>
                <a:cs typeface="Times New Roman" panose="02020603050405020304" pitchFamily="18" charset="0"/>
              </a:rPr>
              <a:t>Bedevi hayatı yaşayan Araplar arasında bir dönem kalarak dil, şiir, emsal gibi hususları öğrenme imkanı olmuştur.</a:t>
            </a:r>
          </a:p>
          <a:p>
            <a:pPr marL="384048" indent="-384048" algn="just">
              <a:lnSpc>
                <a:spcPct val="94000"/>
              </a:lnSpc>
              <a:spcBef>
                <a:spcPts val="1000"/>
              </a:spcBef>
              <a:spcAft>
                <a:spcPts val="200"/>
              </a:spcAft>
              <a:buFont typeface="Franklin Gothic Book" panose="020B0503020102020204" pitchFamily="34" charset="0"/>
              <a:buChar char="■"/>
            </a:pPr>
            <a:r>
              <a:rPr lang="tr-TR" sz="1900" dirty="0" err="1">
                <a:latin typeface="Times New Roman" panose="02020603050405020304" pitchFamily="18" charset="0"/>
                <a:cs typeface="Times New Roman" panose="02020603050405020304" pitchFamily="18" charset="0"/>
              </a:rPr>
              <a:t>Ebû</a:t>
            </a:r>
            <a:r>
              <a:rPr lang="tr-TR" sz="1900" dirty="0">
                <a:latin typeface="Times New Roman" panose="02020603050405020304" pitchFamily="18" charset="0"/>
                <a:cs typeface="Times New Roman" panose="02020603050405020304" pitchFamily="18" charset="0"/>
              </a:rPr>
              <a:t> </a:t>
            </a:r>
            <a:r>
              <a:rPr lang="tr-TR" sz="1900" dirty="0" err="1">
                <a:latin typeface="Times New Roman" panose="02020603050405020304" pitchFamily="18" charset="0"/>
                <a:cs typeface="Times New Roman" panose="02020603050405020304" pitchFamily="18" charset="0"/>
              </a:rPr>
              <a:t>Temmâm</a:t>
            </a:r>
            <a:r>
              <a:rPr lang="tr-TR" sz="1900" dirty="0">
                <a:latin typeface="Times New Roman" panose="02020603050405020304" pitchFamily="18" charset="0"/>
                <a:cs typeface="Times New Roman" panose="02020603050405020304" pitchFamily="18" charset="0"/>
              </a:rPr>
              <a:t> ve </a:t>
            </a:r>
            <a:r>
              <a:rPr lang="tr-TR" sz="1900" dirty="0" err="1">
                <a:latin typeface="Times New Roman" panose="02020603050405020304" pitchFamily="18" charset="0"/>
                <a:cs typeface="Times New Roman" panose="02020603050405020304" pitchFamily="18" charset="0"/>
              </a:rPr>
              <a:t>Buhtûri’yi</a:t>
            </a:r>
            <a:r>
              <a:rPr lang="tr-TR" sz="1900" dirty="0">
                <a:latin typeface="Times New Roman" panose="02020603050405020304" pitchFamily="18" charset="0"/>
                <a:cs typeface="Times New Roman" panose="02020603050405020304" pitchFamily="18" charset="0"/>
              </a:rPr>
              <a:t> taklit ederek ilk eserlerini vermiştir.</a:t>
            </a:r>
          </a:p>
          <a:p>
            <a:pPr marL="384048" indent="-384048" algn="just">
              <a:lnSpc>
                <a:spcPct val="94000"/>
              </a:lnSpc>
              <a:spcBef>
                <a:spcPts val="1000"/>
              </a:spcBef>
              <a:spcAft>
                <a:spcPts val="200"/>
              </a:spcAft>
              <a:buFont typeface="Franklin Gothic Book" panose="020B0503020102020204" pitchFamily="34" charset="0"/>
              <a:buChar char="■"/>
            </a:pPr>
            <a:r>
              <a:rPr lang="tr-TR" sz="1900" dirty="0" err="1">
                <a:latin typeface="Times New Roman" panose="02020603050405020304" pitchFamily="18" charset="0"/>
                <a:cs typeface="Times New Roman" panose="02020603050405020304" pitchFamily="18" charset="0"/>
              </a:rPr>
              <a:t>Ebû’l-Alâ</a:t>
            </a:r>
            <a:r>
              <a:rPr lang="tr-TR" sz="1900" dirty="0">
                <a:latin typeface="Times New Roman" panose="02020603050405020304" pitchFamily="18" charset="0"/>
                <a:cs typeface="Times New Roman" panose="02020603050405020304" pitchFamily="18" charset="0"/>
              </a:rPr>
              <a:t> el-</a:t>
            </a:r>
            <a:r>
              <a:rPr lang="tr-TR" sz="1900" dirty="0" err="1">
                <a:latin typeface="Times New Roman" panose="02020603050405020304" pitchFamily="18" charset="0"/>
                <a:cs typeface="Times New Roman" panose="02020603050405020304" pitchFamily="18" charset="0"/>
              </a:rPr>
              <a:t>Maarrî’nin</a:t>
            </a:r>
            <a:r>
              <a:rPr lang="tr-TR" sz="1900" dirty="0">
                <a:latin typeface="Times New Roman" panose="02020603050405020304" pitchFamily="18" charset="0"/>
                <a:cs typeface="Times New Roman" panose="02020603050405020304" pitchFamily="18" charset="0"/>
              </a:rPr>
              <a:t> </a:t>
            </a:r>
            <a:r>
              <a:rPr lang="tr-TR" sz="1900" dirty="0" err="1">
                <a:latin typeface="Times New Roman" panose="02020603050405020304" pitchFamily="18" charset="0"/>
                <a:cs typeface="Times New Roman" panose="02020603050405020304" pitchFamily="18" charset="0"/>
              </a:rPr>
              <a:t>Risâletü’l-gufrân’ında</a:t>
            </a:r>
            <a:r>
              <a:rPr lang="tr-TR" sz="1900" dirty="0">
                <a:latin typeface="Times New Roman" panose="02020603050405020304" pitchFamily="18" charset="0"/>
                <a:cs typeface="Times New Roman" panose="02020603050405020304" pitchFamily="18" charset="0"/>
              </a:rPr>
              <a:t> serkeş deveyi uysallaştırması, tükürüğü ile bıçak kesiğini iyileştirmesi, kendilerine havlayıp duran ve öleceğini söylediği köpeğin ölmesi, duyu ötesi olarak algılanan bazı haberleri vermesi gibi </a:t>
            </a:r>
            <a:r>
              <a:rPr lang="tr-TR" sz="1900" dirty="0" err="1">
                <a:latin typeface="Times New Roman" panose="02020603050405020304" pitchFamily="18" charset="0"/>
                <a:cs typeface="Times New Roman" panose="02020603050405020304" pitchFamily="18" charset="0"/>
              </a:rPr>
              <a:t>mûcize</a:t>
            </a:r>
            <a:r>
              <a:rPr lang="tr-TR" sz="1900" dirty="0">
                <a:latin typeface="Times New Roman" panose="02020603050405020304" pitchFamily="18" charset="0"/>
                <a:cs typeface="Times New Roman" panose="02020603050405020304" pitchFamily="18" charset="0"/>
              </a:rPr>
              <a:t>, keramet veya şathiye kabilinden anekdotlar da </a:t>
            </a:r>
            <a:r>
              <a:rPr lang="tr-TR" sz="1900" dirty="0" err="1">
                <a:latin typeface="Times New Roman" panose="02020603050405020304" pitchFamily="18" charset="0"/>
                <a:cs typeface="Times New Roman" panose="02020603050405020304" pitchFamily="18" charset="0"/>
              </a:rPr>
              <a:t>Mutenebbî</a:t>
            </a:r>
            <a:r>
              <a:rPr lang="tr-TR" sz="1900" dirty="0">
                <a:latin typeface="Times New Roman" panose="02020603050405020304" pitchFamily="18" charset="0"/>
                <a:cs typeface="Times New Roman" panose="02020603050405020304" pitchFamily="18" charset="0"/>
              </a:rPr>
              <a:t> lakabının yerleşmesi bağlamında ortaya konulmuş görünmektedir. </a:t>
            </a:r>
          </a:p>
          <a:p>
            <a:pPr marL="384048" indent="-384048" algn="just">
              <a:lnSpc>
                <a:spcPct val="74000"/>
              </a:lnSpc>
              <a:spcBef>
                <a:spcPts val="1000"/>
              </a:spcBef>
              <a:spcAft>
                <a:spcPts val="200"/>
              </a:spcAft>
              <a:buFont typeface="Franklin Gothic Book" panose="020B0503020102020204" pitchFamily="34" charset="0"/>
              <a:buChar char="■"/>
            </a:pPr>
            <a:endParaRPr lang="tr-TR" sz="1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14587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71600" y="228600"/>
            <a:ext cx="9392194" cy="894806"/>
          </a:xfrm>
        </p:spPr>
        <p:txBody>
          <a:bodyPr/>
          <a:lstStyle/>
          <a:p>
            <a:pPr algn="ctr"/>
            <a:r>
              <a:rPr lang="ar-KW" dirty="0" smtClean="0"/>
              <a:t>كتاب الصناعتين (العسكري)</a:t>
            </a:r>
            <a:endParaRPr lang="tr-TR" dirty="0"/>
          </a:p>
        </p:txBody>
      </p:sp>
      <p:sp>
        <p:nvSpPr>
          <p:cNvPr id="3" name="İçerik Yer Tutucusu 2"/>
          <p:cNvSpPr>
            <a:spLocks noGrp="1"/>
          </p:cNvSpPr>
          <p:nvPr>
            <p:ph idx="1"/>
          </p:nvPr>
        </p:nvSpPr>
        <p:spPr>
          <a:xfrm>
            <a:off x="1371600" y="1123406"/>
            <a:ext cx="9601200" cy="5512525"/>
          </a:xfrm>
        </p:spPr>
        <p:txBody>
          <a:bodyPr>
            <a:noAutofit/>
          </a:bodyPr>
          <a:lstStyle/>
          <a:p>
            <a:pPr algn="just"/>
            <a:r>
              <a:rPr lang="tr-TR" sz="2400" dirty="0" smtClean="0">
                <a:latin typeface="Times New Roman" panose="02020603050405020304" pitchFamily="18" charset="0"/>
                <a:cs typeface="Times New Roman" panose="02020603050405020304" pitchFamily="18" charset="0"/>
              </a:rPr>
              <a:t>el- </a:t>
            </a:r>
            <a:r>
              <a:rPr lang="tr-TR" sz="2400" dirty="0">
                <a:latin typeface="Times New Roman" panose="02020603050405020304" pitchFamily="18" charset="0"/>
                <a:cs typeface="Times New Roman" panose="02020603050405020304" pitchFamily="18" charset="0"/>
              </a:rPr>
              <a:t>‘</a:t>
            </a:r>
            <a:r>
              <a:rPr lang="tr-TR" sz="2400" dirty="0" err="1">
                <a:latin typeface="Times New Roman" panose="02020603050405020304" pitchFamily="18" charset="0"/>
                <a:cs typeface="Times New Roman" panose="02020603050405020304" pitchFamily="18" charset="0"/>
              </a:rPr>
              <a:t>Askerî’nin</a:t>
            </a:r>
            <a:r>
              <a:rPr lang="tr-TR" sz="2400" dirty="0">
                <a:latin typeface="Times New Roman" panose="02020603050405020304" pitchFamily="18" charset="0"/>
                <a:cs typeface="Times New Roman" panose="02020603050405020304" pitchFamily="18" charset="0"/>
              </a:rPr>
              <a:t> (öl. 1004) </a:t>
            </a:r>
            <a:r>
              <a:rPr lang="tr-TR" sz="2400" dirty="0" err="1" smtClean="0">
                <a:latin typeface="Times New Roman" panose="02020603050405020304" pitchFamily="18" charset="0"/>
                <a:cs typeface="Times New Roman" panose="02020603050405020304" pitchFamily="18" charset="0"/>
              </a:rPr>
              <a:t>Kitâbu’s-sınâ’ateyn</a:t>
            </a: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adlı eseri nesir ve nazım hakkında olup, edipler tarafından düzenli bir şekilde derlenen ilk </a:t>
            </a:r>
            <a:r>
              <a:rPr lang="tr-TR" sz="2400" dirty="0" err="1" smtClean="0">
                <a:latin typeface="Times New Roman" panose="02020603050405020304" pitchFamily="18" charset="0"/>
                <a:cs typeface="Times New Roman" panose="02020603050405020304" pitchFamily="18" charset="0"/>
              </a:rPr>
              <a:t>belağat</a:t>
            </a:r>
            <a:r>
              <a:rPr lang="tr-TR" sz="2400" dirty="0" smtClean="0">
                <a:latin typeface="Times New Roman" panose="02020603050405020304" pitchFamily="18" charset="0"/>
                <a:cs typeface="Times New Roman" panose="02020603050405020304" pitchFamily="18" charset="0"/>
              </a:rPr>
              <a:t> kitabıdır.</a:t>
            </a:r>
          </a:p>
          <a:p>
            <a:pPr algn="just"/>
            <a:r>
              <a:rPr lang="tr-TR" sz="2400" dirty="0" smtClean="0">
                <a:latin typeface="Times New Roman" panose="02020603050405020304" pitchFamily="18" charset="0"/>
                <a:cs typeface="Times New Roman" panose="02020603050405020304" pitchFamily="18" charset="0"/>
              </a:rPr>
              <a:t>el-</a:t>
            </a:r>
            <a:r>
              <a:rPr lang="tr-TR" sz="2400" dirty="0" err="1" smtClean="0">
                <a:latin typeface="Times New Roman" panose="02020603050405020304" pitchFamily="18" charset="0"/>
                <a:cs typeface="Times New Roman" panose="02020603050405020304" pitchFamily="18" charset="0"/>
              </a:rPr>
              <a:t>Câhiz</a:t>
            </a:r>
            <a:r>
              <a:rPr lang="tr-TR" sz="2400" dirty="0" smtClean="0">
                <a:latin typeface="Times New Roman" panose="02020603050405020304" pitchFamily="18" charset="0"/>
                <a:cs typeface="Times New Roman" panose="02020603050405020304" pitchFamily="18" charset="0"/>
              </a:rPr>
              <a:t> başta olmak üzere diğer yazarların edebi tenkit ve </a:t>
            </a:r>
            <a:r>
              <a:rPr lang="tr-TR" sz="2400" dirty="0" err="1" smtClean="0">
                <a:latin typeface="Times New Roman" panose="02020603050405020304" pitchFamily="18" charset="0"/>
                <a:cs typeface="Times New Roman" panose="02020603050405020304" pitchFamily="18" charset="0"/>
              </a:rPr>
              <a:t>belağat</a:t>
            </a:r>
            <a:r>
              <a:rPr lang="tr-TR" sz="2400" dirty="0" smtClean="0">
                <a:latin typeface="Times New Roman" panose="02020603050405020304" pitchFamily="18" charset="0"/>
                <a:cs typeface="Times New Roman" panose="02020603050405020304" pitchFamily="18" charset="0"/>
              </a:rPr>
              <a:t> hakkındaki görüş ve </a:t>
            </a:r>
            <a:r>
              <a:rPr lang="tr-TR" sz="2400" dirty="0" err="1" smtClean="0">
                <a:latin typeface="Times New Roman" panose="02020603050405020304" pitchFamily="18" charset="0"/>
                <a:cs typeface="Times New Roman" panose="02020603050405020304" pitchFamily="18" charset="0"/>
              </a:rPr>
              <a:t>tesbitlerini</a:t>
            </a:r>
            <a:r>
              <a:rPr lang="tr-TR" sz="2400" dirty="0" smtClean="0">
                <a:latin typeface="Times New Roman" panose="02020603050405020304" pitchFamily="18" charset="0"/>
                <a:cs typeface="Times New Roman" panose="02020603050405020304" pitchFamily="18" charset="0"/>
              </a:rPr>
              <a:t> ele almıştır.  </a:t>
            </a:r>
            <a:endParaRPr lang="tr-TR" sz="2400" dirty="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Bazı eklemeler yapan yazar, eserini 10 bölüme ayırmıştır. Birinci bölüm </a:t>
            </a:r>
            <a:r>
              <a:rPr lang="tr-TR" sz="2400" dirty="0" err="1" smtClean="0">
                <a:latin typeface="Times New Roman" panose="02020603050405020304" pitchFamily="18" charset="0"/>
                <a:cs typeface="Times New Roman" panose="02020603050405020304" pitchFamily="18" charset="0"/>
              </a:rPr>
              <a:t>belağat</a:t>
            </a:r>
            <a:r>
              <a:rPr lang="tr-TR" sz="2400" dirty="0" smtClean="0">
                <a:latin typeface="Times New Roman" panose="02020603050405020304" pitchFamily="18" charset="0"/>
                <a:cs typeface="Times New Roman" panose="02020603050405020304" pitchFamily="18" charset="0"/>
              </a:rPr>
              <a:t>, ikinci bölüm sözün beğenilen ve beğenilmeyen özelliklerinin ayrılması, üçüncü bölüm nazım ve nesir tekniği, dördüncü bölüm nesir ve nazımda beğenilen ve beğenilmeyen yönler gibi konuları içerir. Bu şekilde her bölüm altında farklı bir konuyu ele almıştır.</a:t>
            </a:r>
          </a:p>
          <a:p>
            <a:pPr algn="just"/>
            <a:r>
              <a:rPr lang="tr-TR" sz="2400" dirty="0" smtClean="0">
                <a:latin typeface="Times New Roman" panose="02020603050405020304" pitchFamily="18" charset="0"/>
                <a:cs typeface="Times New Roman" panose="02020603050405020304" pitchFamily="18" charset="0"/>
              </a:rPr>
              <a:t>Eser sonraki dönemlerde tahkik edilerek Kahire’de yayınlanmıştır.</a:t>
            </a:r>
          </a:p>
          <a:p>
            <a:pPr algn="just"/>
            <a:r>
              <a:rPr lang="tr-TR" sz="2400" dirty="0" smtClean="0">
                <a:latin typeface="Times New Roman" panose="02020603050405020304" pitchFamily="18" charset="0"/>
                <a:cs typeface="Times New Roman" panose="02020603050405020304" pitchFamily="18" charset="0"/>
              </a:rPr>
              <a:t>Eser, hem şiir hem de düz yazı hakkında yazılan ilk eser olması sebebiyle öne çıkar.</a:t>
            </a:r>
          </a:p>
        </p:txBody>
      </p:sp>
    </p:spTree>
    <p:extLst>
      <p:ext uri="{BB962C8B-B14F-4D97-AF65-F5344CB8AC3E}">
        <p14:creationId xmlns:p14="http://schemas.microsoft.com/office/powerpoint/2010/main" val="24447825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71600" y="235132"/>
            <a:ext cx="9366069" cy="992777"/>
          </a:xfrm>
        </p:spPr>
        <p:txBody>
          <a:bodyPr/>
          <a:lstStyle/>
          <a:p>
            <a:pPr algn="ctr"/>
            <a:r>
              <a:rPr lang="ar-KW" dirty="0" smtClean="0"/>
              <a:t>العمدة ( القيرواني)</a:t>
            </a:r>
            <a:endParaRPr lang="tr-TR" dirty="0"/>
          </a:p>
        </p:txBody>
      </p:sp>
      <p:sp>
        <p:nvSpPr>
          <p:cNvPr id="3" name="İçerik Yer Tutucusu 2"/>
          <p:cNvSpPr>
            <a:spLocks noGrp="1"/>
          </p:cNvSpPr>
          <p:nvPr>
            <p:ph idx="1"/>
          </p:nvPr>
        </p:nvSpPr>
        <p:spPr>
          <a:xfrm>
            <a:off x="1371599" y="1227909"/>
            <a:ext cx="10110651" cy="5277394"/>
          </a:xfrm>
        </p:spPr>
        <p:txBody>
          <a:bodyPr>
            <a:noAutofit/>
          </a:bodyPr>
          <a:lstStyle/>
          <a:p>
            <a:pPr algn="just"/>
            <a:r>
              <a:rPr lang="tr-TR" sz="2400" dirty="0">
                <a:latin typeface="Times New Roman" panose="02020603050405020304" pitchFamily="18" charset="0"/>
                <a:cs typeface="Times New Roman" panose="02020603050405020304" pitchFamily="18" charset="0"/>
              </a:rPr>
              <a:t>e</a:t>
            </a:r>
            <a:r>
              <a:rPr lang="tr-TR" sz="2400" dirty="0" smtClean="0">
                <a:latin typeface="Times New Roman" panose="02020603050405020304" pitchFamily="18" charset="0"/>
                <a:cs typeface="Times New Roman" panose="02020603050405020304" pitchFamily="18" charset="0"/>
              </a:rPr>
              <a:t>l-</a:t>
            </a:r>
            <a:r>
              <a:rPr lang="tr-TR" sz="2400" dirty="0" err="1" smtClean="0">
                <a:latin typeface="Times New Roman" panose="02020603050405020304" pitchFamily="18" charset="0"/>
                <a:cs typeface="Times New Roman" panose="02020603050405020304" pitchFamily="18" charset="0"/>
              </a:rPr>
              <a:t>Kayravânî</a:t>
            </a:r>
            <a:r>
              <a:rPr lang="tr-TR" sz="2400" dirty="0" smtClean="0">
                <a:latin typeface="Times New Roman" panose="02020603050405020304" pitchFamily="18" charset="0"/>
                <a:cs typeface="Times New Roman" panose="02020603050405020304" pitchFamily="18" charset="0"/>
              </a:rPr>
              <a:t> (öl. 1063) tarafından yazılan el- ‘Umde adlı eser özellikle Kuzey </a:t>
            </a:r>
            <a:r>
              <a:rPr lang="tr-TR" sz="2400" dirty="0" err="1" smtClean="0">
                <a:latin typeface="Times New Roman" panose="02020603050405020304" pitchFamily="18" charset="0"/>
                <a:cs typeface="Times New Roman" panose="02020603050405020304" pitchFamily="18" charset="0"/>
              </a:rPr>
              <a:t>afrika</a:t>
            </a:r>
            <a:r>
              <a:rPr lang="tr-TR" sz="2400" dirty="0" smtClean="0">
                <a:latin typeface="Times New Roman" panose="02020603050405020304" pitchFamily="18" charset="0"/>
                <a:cs typeface="Times New Roman" panose="02020603050405020304" pitchFamily="18" charset="0"/>
              </a:rPr>
              <a:t> ve Endülüs </a:t>
            </a:r>
            <a:r>
              <a:rPr lang="tr-TR" sz="2400" dirty="0" err="1" smtClean="0">
                <a:latin typeface="Times New Roman" panose="02020603050405020304" pitchFamily="18" charset="0"/>
                <a:cs typeface="Times New Roman" panose="02020603050405020304" pitchFamily="18" charset="0"/>
              </a:rPr>
              <a:t>belağatçilerine</a:t>
            </a:r>
            <a:r>
              <a:rPr lang="tr-TR" sz="2400" dirty="0" smtClean="0">
                <a:latin typeface="Times New Roman" panose="02020603050405020304" pitchFamily="18" charset="0"/>
                <a:cs typeface="Times New Roman" panose="02020603050405020304" pitchFamily="18" charset="0"/>
              </a:rPr>
              <a:t> yön veren önemli bir edebî tenkit ve </a:t>
            </a:r>
            <a:r>
              <a:rPr lang="tr-TR" sz="2400" dirty="0" err="1" smtClean="0">
                <a:latin typeface="Times New Roman" panose="02020603050405020304" pitchFamily="18" charset="0"/>
                <a:cs typeface="Times New Roman" panose="02020603050405020304" pitchFamily="18" charset="0"/>
              </a:rPr>
              <a:t>belağat</a:t>
            </a:r>
            <a:r>
              <a:rPr lang="tr-TR" sz="2400" dirty="0" smtClean="0">
                <a:latin typeface="Times New Roman" panose="02020603050405020304" pitchFamily="18" charset="0"/>
                <a:cs typeface="Times New Roman" panose="02020603050405020304" pitchFamily="18" charset="0"/>
              </a:rPr>
              <a:t> kitabıdır.</a:t>
            </a:r>
          </a:p>
          <a:p>
            <a:pPr algn="just"/>
            <a:r>
              <a:rPr lang="tr-TR" sz="2400" dirty="0" smtClean="0">
                <a:latin typeface="Times New Roman" panose="02020603050405020304" pitchFamily="18" charset="0"/>
                <a:cs typeface="Times New Roman" panose="02020603050405020304" pitchFamily="18" charset="0"/>
              </a:rPr>
              <a:t>Edebî tenkit ve </a:t>
            </a:r>
            <a:r>
              <a:rPr lang="tr-TR" sz="2400" dirty="0" err="1" smtClean="0">
                <a:latin typeface="Times New Roman" panose="02020603050405020304" pitchFamily="18" charset="0"/>
                <a:cs typeface="Times New Roman" panose="02020603050405020304" pitchFamily="18" charset="0"/>
              </a:rPr>
              <a:t>belağatla</a:t>
            </a:r>
            <a:r>
              <a:rPr lang="tr-TR" sz="2400" dirty="0" smtClean="0">
                <a:latin typeface="Times New Roman" panose="02020603050405020304" pitchFamily="18" charset="0"/>
                <a:cs typeface="Times New Roman" panose="02020603050405020304" pitchFamily="18" charset="0"/>
              </a:rPr>
              <a:t> ilgili hususlar şiirin üstünlüğü, şiiri beğenmeyen kimseye reddiye, şiirle kazanma ve bundan kaçınma gibi yaklaşık yüz bölümden oluşur.</a:t>
            </a:r>
          </a:p>
          <a:p>
            <a:pPr algn="just"/>
            <a:r>
              <a:rPr lang="tr-TR" sz="2400" dirty="0" smtClean="0">
                <a:latin typeface="Times New Roman" panose="02020603050405020304" pitchFamily="18" charset="0"/>
                <a:cs typeface="Times New Roman" panose="02020603050405020304" pitchFamily="18" charset="0"/>
              </a:rPr>
              <a:t>En önemli özelliği günümüze ulaşan ve ulaşmayan edebî tenkit ve </a:t>
            </a:r>
            <a:r>
              <a:rPr lang="tr-TR" sz="2400" dirty="0" err="1" smtClean="0">
                <a:latin typeface="Times New Roman" panose="02020603050405020304" pitchFamily="18" charset="0"/>
                <a:cs typeface="Times New Roman" panose="02020603050405020304" pitchFamily="18" charset="0"/>
              </a:rPr>
              <a:t>belağat</a:t>
            </a:r>
            <a:r>
              <a:rPr lang="tr-TR" sz="2400" dirty="0" smtClean="0">
                <a:latin typeface="Times New Roman" panose="02020603050405020304" pitchFamily="18" charset="0"/>
                <a:cs typeface="Times New Roman" panose="02020603050405020304" pitchFamily="18" charset="0"/>
              </a:rPr>
              <a:t> ile ilgili eserlerin içeriğini aktarmış olması, edebi ıstılahların gelişim süreçleri içerisindeki değişimlerini sunması ve </a:t>
            </a:r>
            <a:r>
              <a:rPr lang="tr-TR" sz="2400" dirty="0" err="1" smtClean="0">
                <a:latin typeface="Times New Roman" panose="02020603050405020304" pitchFamily="18" charset="0"/>
                <a:cs typeface="Times New Roman" panose="02020603050405020304" pitchFamily="18" charset="0"/>
              </a:rPr>
              <a:t>belağatçılara</a:t>
            </a:r>
            <a:r>
              <a:rPr lang="tr-TR" sz="2400" dirty="0" smtClean="0">
                <a:latin typeface="Times New Roman" panose="02020603050405020304" pitchFamily="18" charset="0"/>
                <a:cs typeface="Times New Roman" panose="02020603050405020304" pitchFamily="18" charset="0"/>
              </a:rPr>
              <a:t> göre kazandıkları değişik isimleri göstermiş olmasıdır.</a:t>
            </a:r>
          </a:p>
          <a:p>
            <a:pPr algn="just"/>
            <a:r>
              <a:rPr lang="tr-TR" sz="2400" dirty="0" smtClean="0">
                <a:latin typeface="Times New Roman" panose="02020603050405020304" pitchFamily="18" charset="0"/>
                <a:cs typeface="Times New Roman" panose="02020603050405020304" pitchFamily="18" charset="0"/>
              </a:rPr>
              <a:t>Edebiyat ansiklopedisi mahiyetinde olan eser, 1934’te Beyrut’ta iki cilt olarak yayınlanmıştır.</a:t>
            </a:r>
          </a:p>
          <a:p>
            <a:pPr algn="just"/>
            <a:r>
              <a:rPr lang="tr-TR" sz="2400" dirty="0" smtClean="0">
                <a:latin typeface="Times New Roman" panose="02020603050405020304" pitchFamily="18" charset="0"/>
                <a:cs typeface="Times New Roman" panose="02020603050405020304" pitchFamily="18" charset="0"/>
              </a:rPr>
              <a:t>Sonraki dönemlerde tekrar basılmıştır.</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6213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71600" y="222070"/>
            <a:ext cx="9601200" cy="914399"/>
          </a:xfrm>
        </p:spPr>
        <p:txBody>
          <a:bodyPr/>
          <a:lstStyle/>
          <a:p>
            <a:pPr algn="ctr"/>
            <a:r>
              <a:rPr lang="ar-KW" dirty="0" smtClean="0"/>
              <a:t>مفتاح العلوم ( السكاكي )</a:t>
            </a:r>
            <a:endParaRPr lang="tr-TR" dirty="0"/>
          </a:p>
        </p:txBody>
      </p:sp>
      <p:sp>
        <p:nvSpPr>
          <p:cNvPr id="3" name="İçerik Yer Tutucusu 2"/>
          <p:cNvSpPr>
            <a:spLocks noGrp="1"/>
          </p:cNvSpPr>
          <p:nvPr>
            <p:ph idx="1"/>
          </p:nvPr>
        </p:nvSpPr>
        <p:spPr>
          <a:xfrm>
            <a:off x="1371599" y="1136469"/>
            <a:ext cx="10071463" cy="5068388"/>
          </a:xfrm>
        </p:spPr>
        <p:txBody>
          <a:bodyPr/>
          <a:lstStyle/>
          <a:p>
            <a:pPr algn="just"/>
            <a:r>
              <a:rPr lang="tr-TR" dirty="0" smtClean="0"/>
              <a:t>es-</a:t>
            </a:r>
            <a:r>
              <a:rPr lang="tr-TR" dirty="0" err="1" smtClean="0"/>
              <a:t>Sekkâkî</a:t>
            </a:r>
            <a:r>
              <a:rPr lang="tr-TR" dirty="0" smtClean="0"/>
              <a:t> (öl. 1229) tarafından telif edilen </a:t>
            </a:r>
            <a:r>
              <a:rPr lang="tr-TR" dirty="0" err="1" smtClean="0"/>
              <a:t>Miftâhu’l</a:t>
            </a:r>
            <a:r>
              <a:rPr lang="tr-TR" dirty="0" smtClean="0"/>
              <a:t>- ‘ulûm temel </a:t>
            </a:r>
            <a:r>
              <a:rPr lang="tr-TR" dirty="0" err="1" smtClean="0"/>
              <a:t>belağat</a:t>
            </a:r>
            <a:r>
              <a:rPr lang="tr-TR" dirty="0" smtClean="0"/>
              <a:t> kitaplarından birisidir.</a:t>
            </a:r>
          </a:p>
          <a:p>
            <a:pPr algn="just"/>
            <a:r>
              <a:rPr lang="tr-TR" dirty="0" smtClean="0"/>
              <a:t>Yazar eserini üç bölüme ayırmış, birinci bölümde sarf, ikinci bölümde nahiv, üçüncü bölümde </a:t>
            </a:r>
            <a:r>
              <a:rPr lang="tr-TR" dirty="0" err="1" smtClean="0"/>
              <a:t>meânî</a:t>
            </a:r>
            <a:r>
              <a:rPr lang="tr-TR" dirty="0" smtClean="0"/>
              <a:t> ve </a:t>
            </a:r>
            <a:r>
              <a:rPr lang="tr-TR" dirty="0" err="1" smtClean="0"/>
              <a:t>beyân</a:t>
            </a:r>
            <a:r>
              <a:rPr lang="tr-TR" dirty="0" smtClean="0"/>
              <a:t> ilimlerini ele almıştır.</a:t>
            </a:r>
          </a:p>
          <a:p>
            <a:pPr algn="just"/>
            <a:r>
              <a:rPr lang="tr-TR" dirty="0" smtClean="0"/>
              <a:t>Üçüncü bölümünde </a:t>
            </a:r>
            <a:r>
              <a:rPr lang="tr-TR" dirty="0" err="1" smtClean="0"/>
              <a:t>belağata</a:t>
            </a:r>
            <a:r>
              <a:rPr lang="tr-TR" dirty="0" smtClean="0"/>
              <a:t> ilişkin bütün konular işlenmiş, son kısmında da aruz ilmi hakkında bilgi verilmiştir.</a:t>
            </a:r>
          </a:p>
          <a:p>
            <a:pPr algn="just"/>
            <a:r>
              <a:rPr lang="tr-TR" dirty="0" err="1" smtClean="0"/>
              <a:t>Meânî</a:t>
            </a:r>
            <a:r>
              <a:rPr lang="tr-TR" dirty="0" smtClean="0"/>
              <a:t> ve </a:t>
            </a:r>
            <a:r>
              <a:rPr lang="tr-TR" dirty="0" err="1" smtClean="0"/>
              <a:t>beyân</a:t>
            </a:r>
            <a:r>
              <a:rPr lang="tr-TR" dirty="0" smtClean="0"/>
              <a:t> kısmı </a:t>
            </a:r>
            <a:r>
              <a:rPr lang="tr-TR" b="1" dirty="0" err="1" smtClean="0"/>
              <a:t>Hatîb</a:t>
            </a:r>
            <a:r>
              <a:rPr lang="tr-TR" b="1" dirty="0" smtClean="0"/>
              <a:t> el-</a:t>
            </a:r>
            <a:r>
              <a:rPr lang="tr-TR" b="1" dirty="0" err="1" smtClean="0"/>
              <a:t>Kazvînî</a:t>
            </a:r>
            <a:r>
              <a:rPr lang="tr-TR" b="1" dirty="0" smtClean="0"/>
              <a:t> </a:t>
            </a:r>
            <a:r>
              <a:rPr lang="tr-TR" dirty="0" smtClean="0"/>
              <a:t>(öl. 1338) tarafından</a:t>
            </a:r>
            <a:r>
              <a:rPr lang="tr-TR" b="1" dirty="0" smtClean="0"/>
              <a:t> </a:t>
            </a:r>
            <a:r>
              <a:rPr lang="tr-TR" b="1" dirty="0" err="1" smtClean="0"/>
              <a:t>Telhîsu’l-miftâh</a:t>
            </a:r>
            <a:r>
              <a:rPr lang="tr-TR" b="1" dirty="0" smtClean="0"/>
              <a:t> </a:t>
            </a:r>
            <a:r>
              <a:rPr lang="tr-TR" dirty="0" smtClean="0"/>
              <a:t>adıyla ihtisar edilmiştir. Burada </a:t>
            </a:r>
            <a:r>
              <a:rPr lang="tr-TR" dirty="0" err="1" smtClean="0"/>
              <a:t>Miftâhu’l</a:t>
            </a:r>
            <a:r>
              <a:rPr lang="tr-TR" dirty="0" smtClean="0"/>
              <a:t>- ‘ulûm adlı eseri özetlemiştir. Osmanlı döneminde medreselerin </a:t>
            </a:r>
            <a:r>
              <a:rPr lang="tr-TR" dirty="0" err="1" smtClean="0"/>
              <a:t>belağat</a:t>
            </a:r>
            <a:r>
              <a:rPr lang="tr-TR" dirty="0" smtClean="0"/>
              <a:t> sahasında önemli kaynaklardan biri olan bu eserin birçok baskısı yapılmıştır. Osmanlı medreselerinde ders kitabı olarak okutulmuştur. 1932’de Kahire’de yayınlanmıştır.</a:t>
            </a:r>
          </a:p>
          <a:p>
            <a:pPr algn="just"/>
            <a:r>
              <a:rPr lang="tr-TR" dirty="0" smtClean="0"/>
              <a:t>1983 yılında </a:t>
            </a:r>
            <a:r>
              <a:rPr lang="tr-TR" dirty="0" err="1" smtClean="0"/>
              <a:t>Naîm</a:t>
            </a:r>
            <a:r>
              <a:rPr lang="tr-TR" dirty="0" smtClean="0"/>
              <a:t> </a:t>
            </a:r>
            <a:r>
              <a:rPr lang="tr-TR" dirty="0" err="1" smtClean="0"/>
              <a:t>Zerzûr</a:t>
            </a:r>
            <a:r>
              <a:rPr lang="tr-TR" dirty="0" smtClean="0"/>
              <a:t> tarafından Beyrut’ta neşredilmiştir. </a:t>
            </a:r>
          </a:p>
          <a:p>
            <a:endParaRPr lang="tr-TR" dirty="0" smtClean="0"/>
          </a:p>
        </p:txBody>
      </p:sp>
    </p:spTree>
    <p:extLst>
      <p:ext uri="{BB962C8B-B14F-4D97-AF65-F5344CB8AC3E}">
        <p14:creationId xmlns:p14="http://schemas.microsoft.com/office/powerpoint/2010/main" val="3905790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40971" y="352697"/>
            <a:ext cx="10463349" cy="5514703"/>
          </a:xfrm>
        </p:spPr>
        <p:txBody>
          <a:bodyPr>
            <a:normAutofit fontScale="92500" lnSpcReduction="10000"/>
          </a:bodyPr>
          <a:lstStyle/>
          <a:p>
            <a:pPr algn="just"/>
            <a:r>
              <a:rPr lang="tr-TR" dirty="0" smtClean="0">
                <a:latin typeface="Times New Roman" panose="02020603050405020304" pitchFamily="18" charset="0"/>
                <a:cs typeface="Times New Roman" panose="02020603050405020304" pitchFamily="18" charset="0"/>
              </a:rPr>
              <a:t>Bir şairin şiirlerini bir arada toplayan şiir mecmualarıdır.</a:t>
            </a:r>
          </a:p>
          <a:p>
            <a:pPr algn="just"/>
            <a:r>
              <a:rPr lang="tr-TR" dirty="0" smtClean="0">
                <a:latin typeface="Times New Roman" panose="02020603050405020304" pitchFamily="18" charset="0"/>
                <a:cs typeface="Times New Roman" panose="02020603050405020304" pitchFamily="18" charset="0"/>
              </a:rPr>
              <a:t>Arap şairlerin şiirlerinin derlenmesine h. İkinci ve üçüncü asırlarda başlanmıştır.</a:t>
            </a:r>
          </a:p>
          <a:p>
            <a:pPr algn="just"/>
            <a:r>
              <a:rPr lang="tr-TR" dirty="0" smtClean="0">
                <a:latin typeface="Times New Roman" panose="02020603050405020304" pitchFamily="18" charset="0"/>
                <a:cs typeface="Times New Roman" panose="02020603050405020304" pitchFamily="18" charset="0"/>
              </a:rPr>
              <a:t>Bazı âlimler belli başlı şairlerin şiirlerini bir araya getirmişler ya da </a:t>
            </a:r>
            <a:r>
              <a:rPr lang="tr-TR" dirty="0" err="1" smtClean="0">
                <a:latin typeface="Times New Roman" panose="02020603050405020304" pitchFamily="18" charset="0"/>
                <a:cs typeface="Times New Roman" panose="02020603050405020304" pitchFamily="18" charset="0"/>
              </a:rPr>
              <a:t>şerhetmişlerdir</a:t>
            </a:r>
            <a:r>
              <a:rPr lang="tr-TR" dirty="0" smtClean="0">
                <a:latin typeface="Times New Roman" panose="02020603050405020304" pitchFamily="18" charset="0"/>
                <a:cs typeface="Times New Roman" panose="02020603050405020304" pitchFamily="18" charset="0"/>
              </a:rPr>
              <a:t>.</a:t>
            </a:r>
          </a:p>
          <a:p>
            <a:pPr algn="just"/>
            <a:r>
              <a:rPr lang="tr-TR" dirty="0" smtClean="0">
                <a:latin typeface="Times New Roman" panose="02020603050405020304" pitchFamily="18" charset="0"/>
                <a:cs typeface="Times New Roman" panose="02020603050405020304" pitchFamily="18" charset="0"/>
              </a:rPr>
              <a:t>Divanların büyük bir kısmı Arap edebiyatı alanında çalışma yapan </a:t>
            </a:r>
            <a:r>
              <a:rPr lang="tr-TR" dirty="0" err="1" smtClean="0">
                <a:latin typeface="Times New Roman" panose="02020603050405020304" pitchFamily="18" charset="0"/>
                <a:cs typeface="Times New Roman" panose="02020603050405020304" pitchFamily="18" charset="0"/>
              </a:rPr>
              <a:t>orientalist</a:t>
            </a:r>
            <a:r>
              <a:rPr lang="tr-TR" dirty="0" smtClean="0">
                <a:latin typeface="Times New Roman" panose="02020603050405020304" pitchFamily="18" charset="0"/>
                <a:cs typeface="Times New Roman" panose="02020603050405020304" pitchFamily="18" charset="0"/>
              </a:rPr>
              <a:t> âlimler ile Arap âlimler tarafından temel edebiyat, dil, tarih vb. kitaplar taranmak suretiyle şiirler bir araya toplanarak divanlar oluşturulmuştur.</a:t>
            </a:r>
          </a:p>
          <a:p>
            <a:pPr algn="just"/>
            <a:r>
              <a:rPr lang="tr-TR" dirty="0" err="1" smtClean="0">
                <a:latin typeface="Times New Roman" panose="02020603050405020304" pitchFamily="18" charset="0"/>
                <a:cs typeface="Times New Roman" panose="02020603050405020304" pitchFamily="18" charset="0"/>
              </a:rPr>
              <a:t>Leiden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Kâhire</a:t>
            </a:r>
            <a:r>
              <a:rPr lang="tr-TR" dirty="0" smtClean="0">
                <a:latin typeface="Times New Roman" panose="02020603050405020304" pitchFamily="18" charset="0"/>
                <a:cs typeface="Times New Roman" panose="02020603050405020304" pitchFamily="18" charset="0"/>
              </a:rPr>
              <a:t>, Bağdat ve Beyrut olmak üzere çeşitli Avrupa ve Arap şehirlerinde yayınlanmışlardır.</a:t>
            </a:r>
          </a:p>
          <a:p>
            <a:pPr algn="just"/>
            <a:r>
              <a:rPr lang="tr-TR" dirty="0" err="1" smtClean="0">
                <a:latin typeface="Times New Roman" panose="02020603050405020304" pitchFamily="18" charset="0"/>
                <a:cs typeface="Times New Roman" panose="02020603050405020304" pitchFamily="18" charset="0"/>
              </a:rPr>
              <a:t>Sözkonusunu</a:t>
            </a:r>
            <a:r>
              <a:rPr lang="tr-TR" dirty="0" smtClean="0">
                <a:latin typeface="Times New Roman" panose="02020603050405020304" pitchFamily="18" charset="0"/>
                <a:cs typeface="Times New Roman" panose="02020603050405020304" pitchFamily="18" charset="0"/>
              </a:rPr>
              <a:t> divanlarda çoğunlukla şiirler bir bütün halinde sunulmuş ve </a:t>
            </a:r>
            <a:r>
              <a:rPr lang="tr-TR" dirty="0" err="1" smtClean="0">
                <a:latin typeface="Times New Roman" panose="02020603050405020304" pitchFamily="18" charset="0"/>
                <a:cs typeface="Times New Roman" panose="02020603050405020304" pitchFamily="18" charset="0"/>
              </a:rPr>
              <a:t>kâfiyelerine</a:t>
            </a:r>
            <a:r>
              <a:rPr lang="tr-TR" dirty="0" smtClean="0">
                <a:latin typeface="Times New Roman" panose="02020603050405020304" pitchFamily="18" charset="0"/>
                <a:cs typeface="Times New Roman" panose="02020603050405020304" pitchFamily="18" charset="0"/>
              </a:rPr>
              <a:t> göre alfabetik olarak derlenmiştir.</a:t>
            </a:r>
          </a:p>
          <a:p>
            <a:pPr algn="just"/>
            <a:r>
              <a:rPr lang="tr-TR" dirty="0" smtClean="0">
                <a:latin typeface="Times New Roman" panose="02020603050405020304" pitchFamily="18" charset="0"/>
                <a:cs typeface="Times New Roman" panose="02020603050405020304" pitchFamily="18" charset="0"/>
              </a:rPr>
              <a:t>Bu sınıflandırma da farklı usuller izlendiği için herhangi bir şairin şiirleri ile ilgili bir çalışmasında sadece şairin divanına müracaat etmekle yetinmeyip, şairle ilgili biyografik bilgiler ve şiirlerini içeren temel eserlere de bakmak gerekiyor.</a:t>
            </a:r>
          </a:p>
          <a:p>
            <a:pPr algn="just"/>
            <a:r>
              <a:rPr lang="tr-TR" dirty="0" smtClean="0">
                <a:latin typeface="Times New Roman" panose="02020603050405020304" pitchFamily="18" charset="0"/>
                <a:cs typeface="Times New Roman" panose="02020603050405020304" pitchFamily="18" charset="0"/>
              </a:rPr>
              <a:t>Eski şiiri toplayan ve şairlerin şiirlerinden divanlar oluşturan âlimler arasında es-</a:t>
            </a:r>
            <a:r>
              <a:rPr lang="tr-TR" dirty="0" err="1" smtClean="0">
                <a:latin typeface="Times New Roman" panose="02020603050405020304" pitchFamily="18" charset="0"/>
                <a:cs typeface="Times New Roman" panose="02020603050405020304" pitchFamily="18" charset="0"/>
              </a:rPr>
              <a:t>Sukkerî</a:t>
            </a:r>
            <a:r>
              <a:rPr lang="tr-TR" dirty="0" smtClean="0">
                <a:latin typeface="Times New Roman" panose="02020603050405020304" pitchFamily="18" charset="0"/>
                <a:cs typeface="Times New Roman" panose="02020603050405020304" pitchFamily="18" charset="0"/>
              </a:rPr>
              <a:t>, e-</a:t>
            </a:r>
            <a:r>
              <a:rPr lang="tr-TR" dirty="0" err="1" smtClean="0">
                <a:latin typeface="Times New Roman" panose="02020603050405020304" pitchFamily="18" charset="0"/>
                <a:cs typeface="Times New Roman" panose="02020603050405020304" pitchFamily="18" charset="0"/>
              </a:rPr>
              <a:t>Sulî</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(öl. 946), Hamza el-</a:t>
            </a:r>
            <a:r>
              <a:rPr lang="tr-TR" dirty="0" err="1" smtClean="0">
                <a:latin typeface="Times New Roman" panose="02020603050405020304" pitchFamily="18" charset="0"/>
                <a:cs typeface="Times New Roman" panose="02020603050405020304" pitchFamily="18" charset="0"/>
              </a:rPr>
              <a:t>İsfehânî</a:t>
            </a:r>
            <a:r>
              <a:rPr lang="tr-TR" dirty="0" smtClean="0">
                <a:latin typeface="Times New Roman" panose="02020603050405020304" pitchFamily="18" charset="0"/>
                <a:cs typeface="Times New Roman" panose="02020603050405020304" pitchFamily="18" charset="0"/>
              </a:rPr>
              <a:t> (öl. 970) gibi isimleri saymak mümkündür.</a:t>
            </a:r>
          </a:p>
          <a:p>
            <a:pPr algn="just"/>
            <a:r>
              <a:rPr lang="tr-TR" dirty="0" smtClean="0">
                <a:latin typeface="Times New Roman" panose="02020603050405020304" pitchFamily="18" charset="0"/>
                <a:cs typeface="Times New Roman" panose="02020603050405020304" pitchFamily="18" charset="0"/>
              </a:rPr>
              <a:t>İlk kez kendi divanını oluşturan şairler arasında ise es-</a:t>
            </a:r>
            <a:r>
              <a:rPr lang="tr-TR" dirty="0" err="1" smtClean="0">
                <a:latin typeface="Times New Roman" panose="02020603050405020304" pitchFamily="18" charset="0"/>
                <a:cs typeface="Times New Roman" panose="02020603050405020304" pitchFamily="18" charset="0"/>
              </a:rPr>
              <a:t>Serî</a:t>
            </a:r>
            <a:r>
              <a:rPr lang="tr-TR" dirty="0" smtClean="0">
                <a:latin typeface="Times New Roman" panose="02020603050405020304" pitchFamily="18" charset="0"/>
                <a:cs typeface="Times New Roman" panose="02020603050405020304" pitchFamily="18" charset="0"/>
              </a:rPr>
              <a:t> er-</a:t>
            </a:r>
            <a:r>
              <a:rPr lang="tr-TR" dirty="0" err="1" smtClean="0">
                <a:latin typeface="Times New Roman" panose="02020603050405020304" pitchFamily="18" charset="0"/>
                <a:cs typeface="Times New Roman" panose="02020603050405020304" pitchFamily="18" charset="0"/>
              </a:rPr>
              <a:t>Reffâ</a:t>
            </a:r>
            <a:r>
              <a:rPr lang="tr-TR" dirty="0" smtClean="0">
                <a:latin typeface="Times New Roman" panose="02020603050405020304" pitchFamily="18" charset="0"/>
                <a:cs typeface="Times New Roman" panose="02020603050405020304" pitchFamily="18" charset="0"/>
              </a:rPr>
              <a:t> (öl. 970), Ebu’l-’</a:t>
            </a:r>
            <a:r>
              <a:rPr lang="tr-TR" dirty="0" err="1" smtClean="0">
                <a:latin typeface="Times New Roman" panose="02020603050405020304" pitchFamily="18" charset="0"/>
                <a:cs typeface="Times New Roman" panose="02020603050405020304" pitchFamily="18" charset="0"/>
              </a:rPr>
              <a:t>Alâ</a:t>
            </a:r>
            <a:r>
              <a:rPr lang="tr-TR" dirty="0" smtClean="0">
                <a:latin typeface="Times New Roman" panose="02020603050405020304" pitchFamily="18" charset="0"/>
                <a:cs typeface="Times New Roman" panose="02020603050405020304" pitchFamily="18" charset="0"/>
              </a:rPr>
              <a:t> el-</a:t>
            </a:r>
            <a:r>
              <a:rPr lang="tr-TR" dirty="0" err="1" smtClean="0">
                <a:latin typeface="Times New Roman" panose="02020603050405020304" pitchFamily="18" charset="0"/>
                <a:cs typeface="Times New Roman" panose="02020603050405020304" pitchFamily="18" charset="0"/>
              </a:rPr>
              <a:t>Ma’arrî</a:t>
            </a:r>
            <a:r>
              <a:rPr lang="tr-TR" dirty="0" smtClean="0">
                <a:latin typeface="Times New Roman" panose="02020603050405020304" pitchFamily="18" charset="0"/>
                <a:cs typeface="Times New Roman" panose="02020603050405020304" pitchFamily="18" charset="0"/>
              </a:rPr>
              <a:t> (öl. 1057), </a:t>
            </a:r>
            <a:r>
              <a:rPr lang="tr-TR" dirty="0" err="1" smtClean="0">
                <a:latin typeface="Times New Roman" panose="02020603050405020304" pitchFamily="18" charset="0"/>
                <a:cs typeface="Times New Roman" panose="02020603050405020304" pitchFamily="18" charset="0"/>
              </a:rPr>
              <a:t>Ebû</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Firâs</a:t>
            </a:r>
            <a:r>
              <a:rPr lang="tr-TR" dirty="0" smtClean="0">
                <a:latin typeface="Times New Roman" panose="02020603050405020304" pitchFamily="18" charset="0"/>
                <a:cs typeface="Times New Roman" panose="02020603050405020304" pitchFamily="18" charset="0"/>
              </a:rPr>
              <a:t> el-</a:t>
            </a:r>
            <a:r>
              <a:rPr lang="tr-TR" dirty="0" err="1" smtClean="0">
                <a:latin typeface="Times New Roman" panose="02020603050405020304" pitchFamily="18" charset="0"/>
                <a:cs typeface="Times New Roman" panose="02020603050405020304" pitchFamily="18" charset="0"/>
              </a:rPr>
              <a:t>Hamdânî’yi</a:t>
            </a:r>
            <a:r>
              <a:rPr lang="tr-TR" dirty="0" smtClean="0">
                <a:latin typeface="Times New Roman" panose="02020603050405020304" pitchFamily="18" charset="0"/>
                <a:cs typeface="Times New Roman" panose="02020603050405020304" pitchFamily="18" charset="0"/>
              </a:rPr>
              <a:t> belirtebiliriz.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91074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71600" y="222070"/>
            <a:ext cx="9597398" cy="953588"/>
          </a:xfrm>
        </p:spPr>
        <p:txBody>
          <a:bodyPr/>
          <a:lstStyle/>
          <a:p>
            <a:pPr algn="ctr"/>
            <a:r>
              <a:rPr lang="ar-KW" dirty="0" smtClean="0"/>
              <a:t>الجرجاني </a:t>
            </a:r>
            <a:r>
              <a:rPr lang="tr-TR" dirty="0" smtClean="0"/>
              <a:t> (el-</a:t>
            </a:r>
            <a:r>
              <a:rPr lang="tr-TR" dirty="0" err="1" smtClean="0"/>
              <a:t>Curcânî</a:t>
            </a:r>
            <a:r>
              <a:rPr lang="tr-TR" dirty="0" smtClean="0"/>
              <a:t> – öl. 1078) </a:t>
            </a:r>
            <a:endParaRPr lang="tr-TR" dirty="0"/>
          </a:p>
        </p:txBody>
      </p:sp>
      <p:sp>
        <p:nvSpPr>
          <p:cNvPr id="3" name="Metin Yer Tutucusu 2"/>
          <p:cNvSpPr>
            <a:spLocks noGrp="1"/>
          </p:cNvSpPr>
          <p:nvPr>
            <p:ph type="body" idx="1"/>
          </p:nvPr>
        </p:nvSpPr>
        <p:spPr>
          <a:xfrm>
            <a:off x="1371601" y="1293223"/>
            <a:ext cx="4598126" cy="561703"/>
          </a:xfrm>
        </p:spPr>
        <p:txBody>
          <a:bodyPr/>
          <a:lstStyle/>
          <a:p>
            <a:pPr algn="ctr"/>
            <a:r>
              <a:rPr lang="ar-KW" dirty="0" smtClean="0"/>
              <a:t>أسرار البلاغة </a:t>
            </a:r>
            <a:endParaRPr lang="tr-TR" dirty="0"/>
          </a:p>
        </p:txBody>
      </p:sp>
      <p:sp>
        <p:nvSpPr>
          <p:cNvPr id="4" name="İçerik Yer Tutucusu 3"/>
          <p:cNvSpPr>
            <a:spLocks noGrp="1"/>
          </p:cNvSpPr>
          <p:nvPr>
            <p:ph sz="half" idx="2"/>
          </p:nvPr>
        </p:nvSpPr>
        <p:spPr>
          <a:xfrm>
            <a:off x="1371599" y="2233749"/>
            <a:ext cx="4454435" cy="4362994"/>
          </a:xfrm>
        </p:spPr>
        <p:txBody>
          <a:bodyPr>
            <a:noAutofit/>
          </a:bodyPr>
          <a:lstStyle/>
          <a:p>
            <a:pPr algn="just"/>
            <a:r>
              <a:rPr lang="tr-TR" sz="2400" dirty="0" smtClean="0">
                <a:latin typeface="Times New Roman" panose="02020603050405020304" pitchFamily="18" charset="0"/>
                <a:cs typeface="Times New Roman" panose="02020603050405020304" pitchFamily="18" charset="0"/>
              </a:rPr>
              <a:t>el-</a:t>
            </a:r>
            <a:r>
              <a:rPr lang="tr-TR" sz="2400" dirty="0" err="1" smtClean="0">
                <a:latin typeface="Times New Roman" panose="02020603050405020304" pitchFamily="18" charset="0"/>
                <a:cs typeface="Times New Roman" panose="02020603050405020304" pitchFamily="18" charset="0"/>
              </a:rPr>
              <a:t>Curcânî</a:t>
            </a:r>
            <a:r>
              <a:rPr lang="tr-TR" sz="2400"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Esrâru’l-belâğa</a:t>
            </a:r>
            <a:r>
              <a:rPr lang="tr-TR" sz="2400" dirty="0" smtClean="0">
                <a:latin typeface="Times New Roman" panose="02020603050405020304" pitchFamily="18" charset="0"/>
                <a:cs typeface="Times New Roman" panose="02020603050405020304" pitchFamily="18" charset="0"/>
              </a:rPr>
              <a:t> adlı eserinde </a:t>
            </a:r>
            <a:r>
              <a:rPr lang="tr-TR" sz="2400" dirty="0" err="1" smtClean="0">
                <a:latin typeface="Times New Roman" panose="02020603050405020304" pitchFamily="18" charset="0"/>
                <a:cs typeface="Times New Roman" panose="02020603050405020304" pitchFamily="18" charset="0"/>
              </a:rPr>
              <a:t>belağatin</a:t>
            </a:r>
            <a:r>
              <a:rPr lang="tr-TR" sz="2400" dirty="0" smtClean="0">
                <a:latin typeface="Times New Roman" panose="02020603050405020304" pitchFamily="18" charset="0"/>
                <a:cs typeface="Times New Roman" panose="02020603050405020304" pitchFamily="18" charset="0"/>
              </a:rPr>
              <a:t> felsefesini yapmıştır.</a:t>
            </a:r>
          </a:p>
          <a:p>
            <a:pPr algn="just"/>
            <a:r>
              <a:rPr lang="tr-TR" sz="2400" dirty="0" err="1" smtClean="0">
                <a:latin typeface="Times New Roman" panose="02020603050405020304" pitchFamily="18" charset="0"/>
                <a:cs typeface="Times New Roman" panose="02020603050405020304" pitchFamily="18" charset="0"/>
              </a:rPr>
              <a:t>İstiâre</a:t>
            </a:r>
            <a:r>
              <a:rPr lang="tr-TR" sz="2400"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mecâz</a:t>
            </a:r>
            <a:r>
              <a:rPr lang="tr-TR" sz="2400" dirty="0" smtClean="0">
                <a:latin typeface="Times New Roman" panose="02020603050405020304" pitchFamily="18" charset="0"/>
                <a:cs typeface="Times New Roman" panose="02020603050405020304" pitchFamily="18" charset="0"/>
              </a:rPr>
              <a:t>, teşbih, </a:t>
            </a:r>
            <a:r>
              <a:rPr lang="tr-TR" sz="2400" dirty="0" err="1" smtClean="0">
                <a:latin typeface="Times New Roman" panose="02020603050405020304" pitchFamily="18" charset="0"/>
                <a:cs typeface="Times New Roman" panose="02020603050405020304" pitchFamily="18" charset="0"/>
              </a:rPr>
              <a:t>kinâye</a:t>
            </a:r>
            <a:r>
              <a:rPr lang="tr-TR" sz="2400" dirty="0" smtClean="0">
                <a:latin typeface="Times New Roman" panose="02020603050405020304" pitchFamily="18" charset="0"/>
                <a:cs typeface="Times New Roman" panose="02020603050405020304" pitchFamily="18" charset="0"/>
              </a:rPr>
              <a:t> gibi </a:t>
            </a:r>
            <a:r>
              <a:rPr lang="tr-TR" sz="2400" dirty="0" err="1" smtClean="0">
                <a:latin typeface="Times New Roman" panose="02020603050405020304" pitchFamily="18" charset="0"/>
                <a:cs typeface="Times New Roman" panose="02020603050405020304" pitchFamily="18" charset="0"/>
              </a:rPr>
              <a:t>belağatla</a:t>
            </a:r>
            <a:r>
              <a:rPr lang="tr-TR" sz="2400" dirty="0" smtClean="0">
                <a:latin typeface="Times New Roman" panose="02020603050405020304" pitchFamily="18" charset="0"/>
                <a:cs typeface="Times New Roman" panose="02020603050405020304" pitchFamily="18" charset="0"/>
              </a:rPr>
              <a:t> ilgili konuları ele almıştır.</a:t>
            </a:r>
          </a:p>
          <a:p>
            <a:pPr algn="just"/>
            <a:r>
              <a:rPr lang="tr-TR" sz="2400" dirty="0" smtClean="0">
                <a:latin typeface="Times New Roman" panose="02020603050405020304" pitchFamily="18" charset="0"/>
                <a:cs typeface="Times New Roman" panose="02020603050405020304" pitchFamily="18" charset="0"/>
              </a:rPr>
              <a:t>Öğretici olmaktan ziyade </a:t>
            </a:r>
            <a:r>
              <a:rPr lang="tr-TR" sz="2400" dirty="0" err="1" smtClean="0">
                <a:latin typeface="Times New Roman" panose="02020603050405020304" pitchFamily="18" charset="0"/>
                <a:cs typeface="Times New Roman" panose="02020603050405020304" pitchFamily="18" charset="0"/>
              </a:rPr>
              <a:t>belağat</a:t>
            </a:r>
            <a:r>
              <a:rPr lang="tr-TR" sz="2400" dirty="0" smtClean="0">
                <a:latin typeface="Times New Roman" panose="02020603050405020304" pitchFamily="18" charset="0"/>
                <a:cs typeface="Times New Roman" panose="02020603050405020304" pitchFamily="18" charset="0"/>
              </a:rPr>
              <a:t> alanında araştırma yapanlar için önemli bir başvuru kitabıdır.</a:t>
            </a:r>
          </a:p>
          <a:p>
            <a:pPr algn="just"/>
            <a:r>
              <a:rPr lang="tr-TR" sz="2400" dirty="0" smtClean="0">
                <a:latin typeface="Times New Roman" panose="02020603050405020304" pitchFamily="18" charset="0"/>
                <a:cs typeface="Times New Roman" panose="02020603050405020304" pitchFamily="18" charset="0"/>
              </a:rPr>
              <a:t>Baskıları mevcuttur. </a:t>
            </a:r>
            <a:endParaRPr lang="tr-TR" sz="2400" dirty="0">
              <a:latin typeface="Times New Roman" panose="02020603050405020304" pitchFamily="18" charset="0"/>
              <a:cs typeface="Times New Roman" panose="02020603050405020304" pitchFamily="18" charset="0"/>
            </a:endParaRPr>
          </a:p>
        </p:txBody>
      </p:sp>
      <p:sp>
        <p:nvSpPr>
          <p:cNvPr id="5" name="Metin Yer Tutucusu 4"/>
          <p:cNvSpPr>
            <a:spLocks noGrp="1"/>
          </p:cNvSpPr>
          <p:nvPr>
            <p:ph type="body" sz="quarter" idx="3"/>
          </p:nvPr>
        </p:nvSpPr>
        <p:spPr>
          <a:xfrm>
            <a:off x="6525014" y="1293223"/>
            <a:ext cx="4291032" cy="561703"/>
          </a:xfrm>
        </p:spPr>
        <p:txBody>
          <a:bodyPr/>
          <a:lstStyle/>
          <a:p>
            <a:pPr algn="ctr"/>
            <a:r>
              <a:rPr lang="ar-KW" dirty="0" smtClean="0"/>
              <a:t>دلائل الاعجاز</a:t>
            </a:r>
            <a:endParaRPr lang="tr-TR" dirty="0"/>
          </a:p>
        </p:txBody>
      </p:sp>
      <p:sp>
        <p:nvSpPr>
          <p:cNvPr id="6" name="İçerik Yer Tutucusu 5"/>
          <p:cNvSpPr>
            <a:spLocks noGrp="1"/>
          </p:cNvSpPr>
          <p:nvPr>
            <p:ph sz="quarter" idx="4"/>
          </p:nvPr>
        </p:nvSpPr>
        <p:spPr>
          <a:xfrm>
            <a:off x="6100355" y="2194558"/>
            <a:ext cx="5799908" cy="4545875"/>
          </a:xfrm>
        </p:spPr>
        <p:txBody>
          <a:bodyPr>
            <a:noAutofit/>
          </a:bodyPr>
          <a:lstStyle/>
          <a:p>
            <a:pPr algn="just"/>
            <a:r>
              <a:rPr lang="tr-TR" sz="2400" dirty="0" err="1" smtClean="0">
                <a:latin typeface="Times New Roman" panose="02020603050405020304" pitchFamily="18" charset="0"/>
                <a:cs typeface="Times New Roman" panose="02020603050405020304" pitchFamily="18" charset="0"/>
              </a:rPr>
              <a:t>Delâ’ilu’l-i’câz</a:t>
            </a:r>
            <a:r>
              <a:rPr lang="tr-TR" sz="2400" dirty="0" smtClean="0">
                <a:latin typeface="Times New Roman" panose="02020603050405020304" pitchFamily="18" charset="0"/>
                <a:cs typeface="Times New Roman" panose="02020603050405020304" pitchFamily="18" charset="0"/>
              </a:rPr>
              <a:t> adlı eseri, edebî tenkit ve </a:t>
            </a:r>
            <a:r>
              <a:rPr lang="tr-TR" sz="2400" dirty="0" err="1" smtClean="0">
                <a:latin typeface="Times New Roman" panose="02020603050405020304" pitchFamily="18" charset="0"/>
                <a:cs typeface="Times New Roman" panose="02020603050405020304" pitchFamily="18" charset="0"/>
              </a:rPr>
              <a:t>belağat</a:t>
            </a:r>
            <a:r>
              <a:rPr lang="tr-TR" sz="2400" dirty="0" smtClean="0">
                <a:latin typeface="Times New Roman" panose="02020603050405020304" pitchFamily="18" charset="0"/>
                <a:cs typeface="Times New Roman" panose="02020603050405020304" pitchFamily="18" charset="0"/>
              </a:rPr>
              <a:t> hakkındadır.</a:t>
            </a:r>
          </a:p>
          <a:p>
            <a:pPr algn="just"/>
            <a:r>
              <a:rPr lang="tr-TR" sz="2400" dirty="0" smtClean="0">
                <a:latin typeface="Times New Roman" panose="02020603050405020304" pitchFamily="18" charset="0"/>
                <a:cs typeface="Times New Roman" panose="02020603050405020304" pitchFamily="18" charset="0"/>
              </a:rPr>
              <a:t>Bu alanda yapılan çalışmalar için yön gösterici olmuştur.</a:t>
            </a:r>
          </a:p>
          <a:p>
            <a:pPr algn="just"/>
            <a:r>
              <a:rPr lang="tr-TR" sz="2400" dirty="0" smtClean="0">
                <a:latin typeface="Times New Roman" panose="02020603050405020304" pitchFamily="18" charset="0"/>
                <a:cs typeface="Times New Roman" panose="02020603050405020304" pitchFamily="18" charset="0"/>
              </a:rPr>
              <a:t>Eserin yazılmasındaki amaç </a:t>
            </a:r>
            <a:r>
              <a:rPr lang="tr-TR" sz="2400" dirty="0" err="1" smtClean="0">
                <a:latin typeface="Times New Roman" panose="02020603050405020304" pitchFamily="18" charset="0"/>
                <a:cs typeface="Times New Roman" panose="02020603050405020304" pitchFamily="18" charset="0"/>
              </a:rPr>
              <a:t>i’câz</a:t>
            </a:r>
            <a:r>
              <a:rPr lang="tr-TR" sz="2400" dirty="0" smtClean="0">
                <a:latin typeface="Times New Roman" panose="02020603050405020304" pitchFamily="18" charset="0"/>
                <a:cs typeface="Times New Roman" panose="02020603050405020304" pitchFamily="18" charset="0"/>
              </a:rPr>
              <a:t> delillerini sunmaktır.</a:t>
            </a:r>
          </a:p>
          <a:p>
            <a:pPr algn="just"/>
            <a:r>
              <a:rPr lang="tr-TR" sz="2400" dirty="0" err="1" smtClean="0">
                <a:latin typeface="Times New Roman" panose="02020603050405020304" pitchFamily="18" charset="0"/>
                <a:cs typeface="Times New Roman" panose="02020603050405020304" pitchFamily="18" charset="0"/>
              </a:rPr>
              <a:t>Fesâhat</a:t>
            </a:r>
            <a:r>
              <a:rPr lang="tr-TR" sz="2400"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belâğat</a:t>
            </a:r>
            <a:r>
              <a:rPr lang="tr-TR" sz="2400"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mecâz</a:t>
            </a:r>
            <a:r>
              <a:rPr lang="tr-TR" sz="2400"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istiâre</a:t>
            </a:r>
            <a:r>
              <a:rPr lang="tr-TR" sz="2400"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kinâye</a:t>
            </a:r>
            <a:r>
              <a:rPr lang="tr-TR" sz="2400" dirty="0" smtClean="0">
                <a:latin typeface="Times New Roman" panose="02020603050405020304" pitchFamily="18" charset="0"/>
                <a:cs typeface="Times New Roman" panose="02020603050405020304" pitchFamily="18" charset="0"/>
              </a:rPr>
              <a:t>, teşbih, haber çeşitleri gibi </a:t>
            </a:r>
            <a:r>
              <a:rPr lang="tr-TR" sz="2400" dirty="0" err="1" smtClean="0">
                <a:latin typeface="Times New Roman" panose="02020603050405020304" pitchFamily="18" charset="0"/>
                <a:cs typeface="Times New Roman" panose="02020603050405020304" pitchFamily="18" charset="0"/>
              </a:rPr>
              <a:t>belağat</a:t>
            </a:r>
            <a:r>
              <a:rPr lang="tr-TR" sz="2400" dirty="0" smtClean="0">
                <a:latin typeface="Times New Roman" panose="02020603050405020304" pitchFamily="18" charset="0"/>
                <a:cs typeface="Times New Roman" panose="02020603050405020304" pitchFamily="18" charset="0"/>
              </a:rPr>
              <a:t> ilminin temel konularını ele almıştır.</a:t>
            </a:r>
          </a:p>
          <a:p>
            <a:pPr algn="just"/>
            <a:r>
              <a:rPr lang="tr-TR" sz="2400" dirty="0" err="1" smtClean="0">
                <a:latin typeface="Times New Roman" panose="02020603050405020304" pitchFamily="18" charset="0"/>
                <a:cs typeface="Times New Roman" panose="02020603050405020304" pitchFamily="18" charset="0"/>
              </a:rPr>
              <a:t>Mahmûd</a:t>
            </a:r>
            <a:r>
              <a:rPr lang="tr-TR" sz="2400" dirty="0" smtClean="0">
                <a:latin typeface="Times New Roman" panose="02020603050405020304" pitchFamily="18" charset="0"/>
                <a:cs typeface="Times New Roman" panose="02020603050405020304" pitchFamily="18" charset="0"/>
              </a:rPr>
              <a:t> Muhammed Şâkir tarafından tahkik edilerek 1984’te basılmıştır.</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9314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71599" y="418011"/>
            <a:ext cx="10411098" cy="1985555"/>
          </a:xfrm>
        </p:spPr>
        <p:txBody>
          <a:bodyPr>
            <a:normAutofit/>
          </a:bodyPr>
          <a:lstStyle/>
          <a:p>
            <a:pPr algn="ctr"/>
            <a:r>
              <a:rPr lang="tr-TR" dirty="0" smtClean="0">
                <a:latin typeface="Times New Roman" panose="02020603050405020304" pitchFamily="18" charset="0"/>
                <a:cs typeface="Times New Roman" panose="02020603050405020304" pitchFamily="18" charset="0"/>
              </a:rPr>
              <a:t>ARAP EDEBİYATINDA </a:t>
            </a:r>
            <a:r>
              <a:rPr lang="tr-TR" b="1" dirty="0" smtClean="0">
                <a:latin typeface="Times New Roman" panose="02020603050405020304" pitchFamily="18" charset="0"/>
                <a:cs typeface="Times New Roman" panose="02020603050405020304" pitchFamily="18" charset="0"/>
              </a:rPr>
              <a:t>EDEBÎ TENKİT </a:t>
            </a:r>
            <a:r>
              <a:rPr lang="tr-TR" dirty="0" smtClean="0">
                <a:latin typeface="Times New Roman" panose="02020603050405020304" pitchFamily="18" charset="0"/>
                <a:cs typeface="Times New Roman" panose="02020603050405020304" pitchFamily="18" charset="0"/>
              </a:rPr>
              <a:t>İLMİNİN GELİŞİMİ VE BU ALANDA YAPILAN ÇALIŞMALAR </a:t>
            </a:r>
            <a:endParaRPr lang="tr-TR" dirty="0">
              <a:latin typeface="Times New Roman" panose="02020603050405020304" pitchFamily="18" charset="0"/>
              <a:cs typeface="Times New Roman" panose="02020603050405020304" pitchFamily="18" charset="0"/>
            </a:endParaRPr>
          </a:p>
        </p:txBody>
      </p:sp>
      <p:pic>
        <p:nvPicPr>
          <p:cNvPr id="1026" name="Picture 2" descr="Image result for EDEBÄ° TENKÄ°T"/>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225833" y="3048035"/>
            <a:ext cx="4637314" cy="30392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859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71599" y="548639"/>
            <a:ext cx="10097589" cy="5590903"/>
          </a:xfrm>
        </p:spPr>
        <p:txBody>
          <a:bodyPr>
            <a:noAutofit/>
          </a:bodyPr>
          <a:lstStyle/>
          <a:p>
            <a:pPr algn="just"/>
            <a:r>
              <a:rPr lang="tr-TR" dirty="0" err="1">
                <a:latin typeface="Times New Roman" panose="02020603050405020304" pitchFamily="18" charset="0"/>
                <a:cs typeface="Times New Roman" panose="02020603050405020304" pitchFamily="18" charset="0"/>
              </a:rPr>
              <a:t>Cahilliye</a:t>
            </a:r>
            <a:r>
              <a:rPr lang="tr-TR" dirty="0">
                <a:latin typeface="Times New Roman" panose="02020603050405020304" pitchFamily="18" charset="0"/>
                <a:cs typeface="Times New Roman" panose="02020603050405020304" pitchFamily="18" charset="0"/>
              </a:rPr>
              <a:t> devrinde zevke dayanan bir değerlendirme vardı. Bu dönemde eleştir anlayışı, zevkine, bilgisine ve kanaatine güvenilir şahsiyetlerin bu konuda kendilerine yöneltilen sorulara verdikleri basit ve öz yanıtlardan oluşmaktaydı. Cahiliye döneminden bize ulaşan en eski tenkit örneği </a:t>
            </a:r>
            <a:r>
              <a:rPr lang="tr-TR" dirty="0" err="1">
                <a:latin typeface="Times New Roman" panose="02020603050405020304" pitchFamily="18" charset="0"/>
                <a:cs typeface="Times New Roman" panose="02020603050405020304" pitchFamily="18" charset="0"/>
              </a:rPr>
              <a:t>İmrul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Kays</a:t>
            </a:r>
            <a:r>
              <a:rPr lang="tr-TR" dirty="0">
                <a:latin typeface="Times New Roman" panose="02020603050405020304" pitchFamily="18" charset="0"/>
                <a:cs typeface="Times New Roman" panose="02020603050405020304" pitchFamily="18" charset="0"/>
              </a:rPr>
              <a:t> ile </a:t>
            </a:r>
            <a:r>
              <a:rPr lang="tr-TR" dirty="0" err="1">
                <a:latin typeface="Times New Roman" panose="02020603050405020304" pitchFamily="18" charset="0"/>
                <a:cs typeface="Times New Roman" panose="02020603050405020304" pitchFamily="18" charset="0"/>
              </a:rPr>
              <a:t>Alkame</a:t>
            </a:r>
            <a:r>
              <a:rPr lang="tr-TR" dirty="0">
                <a:latin typeface="Times New Roman" panose="02020603050405020304" pitchFamily="18" charset="0"/>
                <a:cs typeface="Times New Roman" panose="02020603050405020304" pitchFamily="18" charset="0"/>
              </a:rPr>
              <a:t> el-</a:t>
            </a:r>
            <a:r>
              <a:rPr lang="tr-TR" dirty="0" err="1">
                <a:latin typeface="Times New Roman" panose="02020603050405020304" pitchFamily="18" charset="0"/>
                <a:cs typeface="Times New Roman" panose="02020603050405020304" pitchFamily="18" charset="0"/>
              </a:rPr>
              <a:t>Fahl’ın</a:t>
            </a:r>
            <a:r>
              <a:rPr lang="tr-TR" dirty="0">
                <a:latin typeface="Times New Roman" panose="02020603050405020304" pitchFamily="18" charset="0"/>
                <a:cs typeface="Times New Roman" panose="02020603050405020304" pitchFamily="18" charset="0"/>
              </a:rPr>
              <a:t> aralarında kimin en büyük şair olduğu hususunda geçen tartışmalardan oluşan, </a:t>
            </a:r>
            <a:r>
              <a:rPr lang="tr-TR" dirty="0" err="1">
                <a:latin typeface="Times New Roman" panose="02020603050405020304" pitchFamily="18" charset="0"/>
                <a:cs typeface="Times New Roman" panose="02020603050405020304" pitchFamily="18" charset="0"/>
              </a:rPr>
              <a:t>İmrul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Kays’ın</a:t>
            </a:r>
            <a:r>
              <a:rPr lang="tr-TR" dirty="0">
                <a:latin typeface="Times New Roman" panose="02020603050405020304" pitchFamily="18" charset="0"/>
                <a:cs typeface="Times New Roman" panose="02020603050405020304" pitchFamily="18" charset="0"/>
              </a:rPr>
              <a:t> karısı </a:t>
            </a:r>
            <a:r>
              <a:rPr lang="tr-TR" dirty="0" err="1">
                <a:latin typeface="Times New Roman" panose="02020603050405020304" pitchFamily="18" charset="0"/>
                <a:cs typeface="Times New Roman" panose="02020603050405020304" pitchFamily="18" charset="0"/>
              </a:rPr>
              <a:t>Ummu</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Cundeb’i</a:t>
            </a:r>
            <a:r>
              <a:rPr lang="tr-TR" dirty="0">
                <a:latin typeface="Times New Roman" panose="02020603050405020304" pitchFamily="18" charset="0"/>
                <a:cs typeface="Times New Roman" panose="02020603050405020304" pitchFamily="18" charset="0"/>
              </a:rPr>
              <a:t> aralarında hakem tayin ederek hüküm vermelerini istemesi ve onun da </a:t>
            </a:r>
            <a:r>
              <a:rPr lang="tr-TR" dirty="0" err="1">
                <a:latin typeface="Times New Roman" panose="02020603050405020304" pitchFamily="18" charset="0"/>
                <a:cs typeface="Times New Roman" panose="02020603050405020304" pitchFamily="18" charset="0"/>
              </a:rPr>
              <a:t>Alkame</a:t>
            </a:r>
            <a:r>
              <a:rPr lang="tr-TR" dirty="0">
                <a:latin typeface="Times New Roman" panose="02020603050405020304" pitchFamily="18" charset="0"/>
                <a:cs typeface="Times New Roman" panose="02020603050405020304" pitchFamily="18" charset="0"/>
              </a:rPr>
              <a:t> el-</a:t>
            </a:r>
            <a:r>
              <a:rPr lang="tr-TR" dirty="0" err="1">
                <a:latin typeface="Times New Roman" panose="02020603050405020304" pitchFamily="18" charset="0"/>
                <a:cs typeface="Times New Roman" panose="02020603050405020304" pitchFamily="18" charset="0"/>
              </a:rPr>
              <a:t>Fahl’ın</a:t>
            </a:r>
            <a:r>
              <a:rPr lang="tr-TR" dirty="0">
                <a:latin typeface="Times New Roman" panose="02020603050405020304" pitchFamily="18" charset="0"/>
                <a:cs typeface="Times New Roman" panose="02020603050405020304" pitchFamily="18" charset="0"/>
              </a:rPr>
              <a:t> kasidesini </a:t>
            </a:r>
            <a:r>
              <a:rPr lang="tr-TR" dirty="0" err="1">
                <a:latin typeface="Times New Roman" panose="02020603050405020304" pitchFamily="18" charset="0"/>
                <a:cs typeface="Times New Roman" panose="02020603050405020304" pitchFamily="18" charset="0"/>
              </a:rPr>
              <a:t>İmrul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Kays’ın</a:t>
            </a:r>
            <a:r>
              <a:rPr lang="tr-TR" dirty="0">
                <a:latin typeface="Times New Roman" panose="02020603050405020304" pitchFamily="18" charset="0"/>
                <a:cs typeface="Times New Roman" panose="02020603050405020304" pitchFamily="18" charset="0"/>
              </a:rPr>
              <a:t> kasidesinden üstün bulmasıdır. </a:t>
            </a:r>
          </a:p>
          <a:p>
            <a:pPr algn="just"/>
            <a:r>
              <a:rPr lang="tr-TR" dirty="0">
                <a:latin typeface="Times New Roman" panose="02020603050405020304" pitchFamily="18" charset="0"/>
                <a:cs typeface="Times New Roman" panose="02020603050405020304" pitchFamily="18" charset="0"/>
              </a:rPr>
              <a:t> Ayrıca yine bu dönem en-</a:t>
            </a:r>
            <a:r>
              <a:rPr lang="tr-TR" dirty="0" err="1">
                <a:latin typeface="Times New Roman" panose="02020603050405020304" pitchFamily="18" charset="0"/>
                <a:cs typeface="Times New Roman" panose="02020603050405020304" pitchFamily="18" charset="0"/>
              </a:rPr>
              <a:t>Nabiğa</a:t>
            </a:r>
            <a:r>
              <a:rPr lang="tr-TR" dirty="0">
                <a:latin typeface="Times New Roman" panose="02020603050405020304" pitchFamily="18" charset="0"/>
                <a:cs typeface="Times New Roman" panose="02020603050405020304" pitchFamily="18" charset="0"/>
              </a:rPr>
              <a:t> ez-</a:t>
            </a:r>
            <a:r>
              <a:rPr lang="tr-TR" dirty="0" err="1">
                <a:latin typeface="Times New Roman" panose="02020603050405020304" pitchFamily="18" charset="0"/>
                <a:cs typeface="Times New Roman" panose="02020603050405020304" pitchFamily="18" charset="0"/>
              </a:rPr>
              <a:t>Zubyani</a:t>
            </a:r>
            <a:r>
              <a:rPr lang="tr-TR" dirty="0">
                <a:latin typeface="Times New Roman" panose="02020603050405020304" pitchFamily="18" charset="0"/>
                <a:cs typeface="Times New Roman" panose="02020603050405020304" pitchFamily="18" charset="0"/>
              </a:rPr>
              <a:t> başkanlığında kurulan şiir meclisleri, </a:t>
            </a:r>
            <a:r>
              <a:rPr lang="tr-TR" dirty="0" err="1">
                <a:latin typeface="Times New Roman" panose="02020603050405020304" pitchFamily="18" charset="0"/>
                <a:cs typeface="Times New Roman" panose="02020603050405020304" pitchFamily="18" charset="0"/>
              </a:rPr>
              <a:t>Ukaz</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Panayırı’nda</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Nabiğa’nın</a:t>
            </a:r>
            <a:r>
              <a:rPr lang="tr-TR" dirty="0">
                <a:latin typeface="Times New Roman" panose="02020603050405020304" pitchFamily="18" charset="0"/>
                <a:cs typeface="Times New Roman" panose="02020603050405020304" pitchFamily="18" charset="0"/>
              </a:rPr>
              <a:t> burada kendisine şiir okuyan şairleri değerlendirmesiyle bu dönem edebi tenkitine örnek teşkil eder.</a:t>
            </a:r>
          </a:p>
          <a:p>
            <a:pPr algn="just"/>
            <a:r>
              <a:rPr lang="tr-TR" dirty="0" err="1">
                <a:latin typeface="Times New Roman" panose="02020603050405020304" pitchFamily="18" charset="0"/>
                <a:cs typeface="Times New Roman" panose="02020603050405020304" pitchFamily="18" charset="0"/>
              </a:rPr>
              <a:t>Sadrul</a:t>
            </a:r>
            <a:r>
              <a:rPr lang="tr-TR" dirty="0">
                <a:latin typeface="Times New Roman" panose="02020603050405020304" pitchFamily="18" charset="0"/>
                <a:cs typeface="Times New Roman" panose="02020603050405020304" pitchFamily="18" charset="0"/>
              </a:rPr>
              <a:t> İslam döneminde ise gerek din (Kuran) gerek Hz Peygamber edebi tenkit yapan makam olarak yer almıştır.</a:t>
            </a:r>
          </a:p>
          <a:p>
            <a:pPr algn="just"/>
            <a:r>
              <a:rPr lang="tr-TR" dirty="0" err="1">
                <a:latin typeface="Times New Roman" panose="02020603050405020304" pitchFamily="18" charset="0"/>
                <a:cs typeface="Times New Roman" panose="02020603050405020304" pitchFamily="18" charset="0"/>
              </a:rPr>
              <a:t>Emevi</a:t>
            </a:r>
            <a:r>
              <a:rPr lang="tr-TR" dirty="0">
                <a:latin typeface="Times New Roman" panose="02020603050405020304" pitchFamily="18" charset="0"/>
                <a:cs typeface="Times New Roman" panose="02020603050405020304" pitchFamily="18" charset="0"/>
              </a:rPr>
              <a:t> döneminde edebi tenkit henüz yabancı kültürlerle tanışılmadığı için Cahili dönem gelenekleri çerçevesinde bir seyir izlemiş, </a:t>
            </a:r>
            <a:r>
              <a:rPr lang="tr-TR" dirty="0" err="1">
                <a:latin typeface="Times New Roman" panose="02020603050405020304" pitchFamily="18" charset="0"/>
                <a:cs typeface="Times New Roman" panose="02020603050405020304" pitchFamily="18" charset="0"/>
              </a:rPr>
              <a:t>sözkonusu</a:t>
            </a:r>
            <a:r>
              <a:rPr lang="tr-TR" dirty="0">
                <a:latin typeface="Times New Roman" panose="02020603050405020304" pitchFamily="18" charset="0"/>
                <a:cs typeface="Times New Roman" panose="02020603050405020304" pitchFamily="18" charset="0"/>
              </a:rPr>
              <a:t> tenkitler de tenkit eden kişilerin görüşlerine, zevklerine dayanmıştır. Bu dönemdeki edebi tenkit şiirin lafız ve üslupları hakkında değil, sabit dil kurallarının henüz oluşmamış olması sebebiyle manaları </a:t>
            </a:r>
            <a:r>
              <a:rPr lang="tr-TR" dirty="0" smtClean="0">
                <a:latin typeface="Times New Roman" panose="02020603050405020304" pitchFamily="18" charset="0"/>
                <a:cs typeface="Times New Roman" panose="02020603050405020304" pitchFamily="18" charset="0"/>
              </a:rPr>
              <a:t>üzerinedir.</a:t>
            </a:r>
            <a:endParaRPr lang="tr-TR" dirty="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6376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71600" y="117565"/>
            <a:ext cx="10058400" cy="6544491"/>
          </a:xfrm>
        </p:spPr>
        <p:txBody>
          <a:bodyPr>
            <a:noAutofit/>
          </a:bodyPr>
          <a:lstStyle/>
          <a:p>
            <a:pPr algn="just"/>
            <a:r>
              <a:rPr lang="tr-TR" dirty="0">
                <a:latin typeface="Times New Roman" panose="02020603050405020304" pitchFamily="18" charset="0"/>
                <a:cs typeface="Times New Roman" panose="02020603050405020304" pitchFamily="18" charset="0"/>
              </a:rPr>
              <a:t>Edebiyat eleştirisi bu dönemde, Cahili ve </a:t>
            </a:r>
            <a:r>
              <a:rPr lang="tr-TR" dirty="0" err="1">
                <a:latin typeface="Times New Roman" panose="02020603050405020304" pitchFamily="18" charset="0"/>
                <a:cs typeface="Times New Roman" panose="02020603050405020304" pitchFamily="18" charset="0"/>
              </a:rPr>
              <a:t>Sadrul</a:t>
            </a:r>
            <a:r>
              <a:rPr lang="tr-TR" dirty="0">
                <a:latin typeface="Times New Roman" panose="02020603050405020304" pitchFamily="18" charset="0"/>
                <a:cs typeface="Times New Roman" panose="02020603050405020304" pitchFamily="18" charset="0"/>
              </a:rPr>
              <a:t>-İslam dönemlerine nazaran bazı konularda biraz gelişme göstermiştir. Bu dönem Arap toplumsal hayatında yaşanan genel siyasi değişim (çünkü şiir ilk dönemlerine dönmüş, şiire kaynaklık eden konular artmış ve daha da gelişmiştir) edebiyatın anlamsal olarak ciddiyet kazanmasını, kullanılan lafızların üslubunu yumuşatmıştır.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Şairler </a:t>
            </a:r>
            <a:r>
              <a:rPr lang="tr-TR" dirty="0">
                <a:latin typeface="Times New Roman" panose="02020603050405020304" pitchFamily="18" charset="0"/>
                <a:cs typeface="Times New Roman" panose="02020603050405020304" pitchFamily="18" charset="0"/>
              </a:rPr>
              <a:t>arasında yaşanan rekabet, Kuran üslubunun etkisiyle birlikte (şairler Kuran’a bakıp, hitabet üslubunu Kuran’dan almaya çalışmışlar) </a:t>
            </a:r>
            <a:r>
              <a:rPr lang="tr-TR" dirty="0" err="1">
                <a:latin typeface="Times New Roman" panose="02020603050405020304" pitchFamily="18" charset="0"/>
                <a:cs typeface="Times New Roman" panose="02020603050405020304" pitchFamily="18" charset="0"/>
              </a:rPr>
              <a:t>sözkonusu</a:t>
            </a:r>
            <a:r>
              <a:rPr lang="tr-TR" dirty="0">
                <a:latin typeface="Times New Roman" panose="02020603050405020304" pitchFamily="18" charset="0"/>
                <a:cs typeface="Times New Roman" panose="02020603050405020304" pitchFamily="18" charset="0"/>
              </a:rPr>
              <a:t> değişimi hızlandırmıştır. Bu dönemdeki eleştiri mercek altına alınırken farklı bölgelerde yaşayan mezheplerin görüşleri çerçevesinde, edebi eleştirinin farklılaştığı da görülmüştür. Şairler arasında karşılaştırma yapılırken iki şairi birbirine bağlayan şiir sanatı veya şairin mensubu olduğu mezhep dikkate alınarak bir karşılaştırma yapılabilirdi. Değinilen konulara bağlı olarak, iki kasidenin konusu, vezni, anlatılışı az veya çok benzerlik göstermektedir.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Ayrıca </a:t>
            </a:r>
            <a:r>
              <a:rPr lang="tr-TR" dirty="0">
                <a:latin typeface="Times New Roman" panose="02020603050405020304" pitchFamily="18" charset="0"/>
                <a:cs typeface="Times New Roman" panose="02020603050405020304" pitchFamily="18" charset="0"/>
              </a:rPr>
              <a:t>aynı konu hakkında söylenmiş iki beyitten birisinin meşhur olması, diğerinin de tanınmamış olması, şairin konumu gibi unsurlar belirleyicidir. </a:t>
            </a:r>
            <a:r>
              <a:rPr lang="tr-TR" dirty="0" err="1">
                <a:latin typeface="Times New Roman" panose="02020603050405020304" pitchFamily="18" charset="0"/>
                <a:cs typeface="Times New Roman" panose="02020603050405020304" pitchFamily="18" charset="0"/>
              </a:rPr>
              <a:t>Emevi</a:t>
            </a:r>
            <a:r>
              <a:rPr lang="tr-TR" dirty="0">
                <a:latin typeface="Times New Roman" panose="02020603050405020304" pitchFamily="18" charset="0"/>
                <a:cs typeface="Times New Roman" panose="02020603050405020304" pitchFamily="18" charset="0"/>
              </a:rPr>
              <a:t> döneminde edebi eleştiri sadece edebiyat panayırlarında, meclislerde ya da yarışmalarda ortaya çıkmamıştır. </a:t>
            </a:r>
            <a:r>
              <a:rPr lang="tr-TR" dirty="0" err="1">
                <a:latin typeface="Times New Roman" panose="02020603050405020304" pitchFamily="18" charset="0"/>
                <a:cs typeface="Times New Roman" panose="02020603050405020304" pitchFamily="18" charset="0"/>
              </a:rPr>
              <a:t>Sözkonusu</a:t>
            </a:r>
            <a:r>
              <a:rPr lang="tr-TR" dirty="0">
                <a:latin typeface="Times New Roman" panose="02020603050405020304" pitchFamily="18" charset="0"/>
                <a:cs typeface="Times New Roman" panose="02020603050405020304" pitchFamily="18" charset="0"/>
              </a:rPr>
              <a:t> meclisler seçilmiş, konularında bilgili ve görüş sahibi kişilerden oluşurdu. </a:t>
            </a:r>
            <a:r>
              <a:rPr lang="tr-TR" dirty="0">
                <a:latin typeface="Times New Roman" panose="02020603050405020304" pitchFamily="18" charset="0"/>
                <a:cs typeface="Times New Roman" panose="02020603050405020304" pitchFamily="18" charset="0"/>
              </a:rPr>
              <a:t>Meclislerde sunulan eserleri (genellikle şiirleri) dinleyerek, eleştirerek, karşılaştırma yaparlardı. </a:t>
            </a:r>
          </a:p>
        </p:txBody>
      </p:sp>
    </p:spTree>
    <p:extLst>
      <p:ext uri="{BB962C8B-B14F-4D97-AF65-F5344CB8AC3E}">
        <p14:creationId xmlns:p14="http://schemas.microsoft.com/office/powerpoint/2010/main" val="4098591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71600" y="222069"/>
            <a:ext cx="9601200" cy="5645331"/>
          </a:xfrm>
        </p:spPr>
        <p:txBody>
          <a:bodyPr>
            <a:normAutofit/>
          </a:bodyPr>
          <a:lstStyle/>
          <a:p>
            <a:pPr algn="just"/>
            <a:r>
              <a:rPr lang="tr-TR" dirty="0" smtClean="0">
                <a:latin typeface="Times New Roman" panose="02020603050405020304" pitchFamily="18" charset="0"/>
                <a:cs typeface="Times New Roman" panose="02020603050405020304" pitchFamily="18" charset="0"/>
              </a:rPr>
              <a:t>Bu </a:t>
            </a:r>
            <a:r>
              <a:rPr lang="tr-TR" dirty="0">
                <a:latin typeface="Times New Roman" panose="02020603050405020304" pitchFamily="18" charset="0"/>
                <a:cs typeface="Times New Roman" panose="02020603050405020304" pitchFamily="18" charset="0"/>
              </a:rPr>
              <a:t>dönemde edebi tenkit ortamı Hicaz, Irak ve Şam olmak üzere üç bölgede yürütülmüştür. Irak’ta bu dönemde birçok şairin bir araya geldiği ve şiir yarışmalarının düzenlendiği el-</a:t>
            </a:r>
            <a:r>
              <a:rPr lang="tr-TR" dirty="0" err="1">
                <a:latin typeface="Times New Roman" panose="02020603050405020304" pitchFamily="18" charset="0"/>
                <a:cs typeface="Times New Roman" panose="02020603050405020304" pitchFamily="18" charset="0"/>
              </a:rPr>
              <a:t>Mirbed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câhiliye</a:t>
            </a:r>
            <a:r>
              <a:rPr lang="tr-TR" dirty="0">
                <a:latin typeface="Times New Roman" panose="02020603050405020304" pitchFamily="18" charset="0"/>
                <a:cs typeface="Times New Roman" panose="02020603050405020304" pitchFamily="18" charset="0"/>
              </a:rPr>
              <a:t> dönemindeki ‘</a:t>
            </a:r>
            <a:r>
              <a:rPr lang="tr-TR" dirty="0" err="1">
                <a:latin typeface="Times New Roman" panose="02020603050405020304" pitchFamily="18" charset="0"/>
                <a:cs typeface="Times New Roman" panose="02020603050405020304" pitchFamily="18" charset="0"/>
              </a:rPr>
              <a:t>Ukâz</a:t>
            </a:r>
            <a:r>
              <a:rPr lang="tr-TR" dirty="0">
                <a:latin typeface="Times New Roman" panose="02020603050405020304" pitchFamily="18" charset="0"/>
                <a:cs typeface="Times New Roman" panose="02020603050405020304" pitchFamily="18" charset="0"/>
              </a:rPr>
              <a:t> panayırının görevini üstlenmiştir. Zamanla bu bölgelerde yürütülen edebi eleştiri çalışmaları </a:t>
            </a:r>
            <a:r>
              <a:rPr lang="tr-TR" dirty="0" err="1">
                <a:latin typeface="Times New Roman" panose="02020603050405020304" pitchFamily="18" charset="0"/>
                <a:cs typeface="Times New Roman" panose="02020603050405020304" pitchFamily="18" charset="0"/>
              </a:rPr>
              <a:t>ekolleşerek</a:t>
            </a:r>
            <a:r>
              <a:rPr lang="tr-TR" dirty="0">
                <a:latin typeface="Times New Roman" panose="02020603050405020304" pitchFamily="18" charset="0"/>
                <a:cs typeface="Times New Roman" panose="02020603050405020304" pitchFamily="18" charset="0"/>
              </a:rPr>
              <a:t>, bölge isimleriyle anılmıştır. </a:t>
            </a:r>
            <a:r>
              <a:rPr lang="tr-TR" dirty="0" err="1">
                <a:latin typeface="Times New Roman" panose="02020603050405020304" pitchFamily="18" charset="0"/>
                <a:cs typeface="Times New Roman" panose="02020603050405020304" pitchFamily="18" charset="0"/>
              </a:rPr>
              <a:t>Emevi</a:t>
            </a:r>
            <a:r>
              <a:rPr lang="tr-TR" dirty="0">
                <a:latin typeface="Times New Roman" panose="02020603050405020304" pitchFamily="18" charset="0"/>
                <a:cs typeface="Times New Roman" panose="02020603050405020304" pitchFamily="18" charset="0"/>
              </a:rPr>
              <a:t> döneminde, üç ekolün Arap edebiyatı için sosyal durum ve çevrenin etkisi altında gelişen kendine has özellikleri </a:t>
            </a:r>
            <a:r>
              <a:rPr lang="tr-TR" dirty="0" smtClean="0">
                <a:latin typeface="Times New Roman" panose="02020603050405020304" pitchFamily="18" charset="0"/>
                <a:cs typeface="Times New Roman" panose="02020603050405020304" pitchFamily="18" charset="0"/>
              </a:rPr>
              <a:t>vardır</a:t>
            </a:r>
          </a:p>
          <a:p>
            <a:pPr algn="just"/>
            <a:r>
              <a:rPr lang="tr-TR" dirty="0">
                <a:latin typeface="Times New Roman" panose="02020603050405020304" pitchFamily="18" charset="0"/>
                <a:cs typeface="Times New Roman" panose="02020603050405020304" pitchFamily="18" charset="0"/>
              </a:rPr>
              <a:t>Abbâsilerin ilk döneminde ise edebî tenkit, daha önceki dönemlere göre büyük bir aşama kaydetmiştir.</a:t>
            </a:r>
          </a:p>
          <a:p>
            <a:pPr algn="just"/>
            <a:r>
              <a:rPr lang="tr-TR" dirty="0" smtClean="0">
                <a:latin typeface="Times New Roman" panose="02020603050405020304" pitchFamily="18" charset="0"/>
                <a:cs typeface="Times New Roman" panose="02020603050405020304" pitchFamily="18" charset="0"/>
              </a:rPr>
              <a:t>Arap edebiyat tarihinde edebî tenkitin ilk defa </a:t>
            </a:r>
            <a:r>
              <a:rPr lang="tr-TR" dirty="0" err="1" smtClean="0">
                <a:latin typeface="Times New Roman" panose="02020603050405020304" pitchFamily="18" charset="0"/>
                <a:cs typeface="Times New Roman" panose="02020603050405020304" pitchFamily="18" charset="0"/>
              </a:rPr>
              <a:t>Emeviler</a:t>
            </a:r>
            <a:r>
              <a:rPr lang="tr-TR" dirty="0" smtClean="0">
                <a:latin typeface="Times New Roman" panose="02020603050405020304" pitchFamily="18" charset="0"/>
                <a:cs typeface="Times New Roman" panose="02020603050405020304" pitchFamily="18" charset="0"/>
              </a:rPr>
              <a:t> döneminin sonlarında ve I </a:t>
            </a:r>
            <a:r>
              <a:rPr lang="tr-TR" dirty="0" err="1" smtClean="0">
                <a:latin typeface="Times New Roman" panose="02020603050405020304" pitchFamily="18" charset="0"/>
                <a:cs typeface="Times New Roman" panose="02020603050405020304" pitchFamily="18" charset="0"/>
              </a:rPr>
              <a:t>Abbâsi</a:t>
            </a:r>
            <a:r>
              <a:rPr lang="tr-TR" dirty="0" smtClean="0">
                <a:latin typeface="Times New Roman" panose="02020603050405020304" pitchFamily="18" charset="0"/>
                <a:cs typeface="Times New Roman" panose="02020603050405020304" pitchFamily="18" charset="0"/>
              </a:rPr>
              <a:t> asrının başlarında dil, nahiv ve aruz açısından yapıldığını görürüz.</a:t>
            </a:r>
          </a:p>
          <a:p>
            <a:pPr algn="just"/>
            <a:r>
              <a:rPr lang="tr-TR" dirty="0" smtClean="0">
                <a:latin typeface="Times New Roman" panose="02020603050405020304" pitchFamily="18" charset="0"/>
                <a:cs typeface="Times New Roman" panose="02020603050405020304" pitchFamily="18" charset="0"/>
              </a:rPr>
              <a:t>Bunu da başlatanlar </a:t>
            </a:r>
            <a:r>
              <a:rPr lang="tr-TR" dirty="0" err="1" smtClean="0">
                <a:latin typeface="Times New Roman" panose="02020603050405020304" pitchFamily="18" charset="0"/>
                <a:cs typeface="Times New Roman" panose="02020603050405020304" pitchFamily="18" charset="0"/>
              </a:rPr>
              <a:t>Yahyâ</a:t>
            </a:r>
            <a:r>
              <a:rPr lang="tr-TR" dirty="0" smtClean="0">
                <a:latin typeface="Times New Roman" panose="02020603050405020304" pitchFamily="18" charset="0"/>
                <a:cs typeface="Times New Roman" panose="02020603050405020304" pitchFamily="18" charset="0"/>
              </a:rPr>
              <a:t> b. </a:t>
            </a:r>
            <a:r>
              <a:rPr lang="tr-TR" dirty="0" err="1" smtClean="0">
                <a:latin typeface="Times New Roman" panose="02020603050405020304" pitchFamily="18" charset="0"/>
                <a:cs typeface="Times New Roman" panose="02020603050405020304" pitchFamily="18" charset="0"/>
              </a:rPr>
              <a:t>Ya’mer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İsâ</a:t>
            </a:r>
            <a:r>
              <a:rPr lang="tr-TR" dirty="0" smtClean="0">
                <a:latin typeface="Times New Roman" panose="02020603050405020304" pitchFamily="18" charset="0"/>
                <a:cs typeface="Times New Roman" panose="02020603050405020304" pitchFamily="18" charset="0"/>
              </a:rPr>
              <a:t> b. ‘</a:t>
            </a:r>
            <a:r>
              <a:rPr lang="tr-TR" dirty="0" err="1" smtClean="0">
                <a:latin typeface="Times New Roman" panose="02020603050405020304" pitchFamily="18" charset="0"/>
                <a:cs typeface="Times New Roman" panose="02020603050405020304" pitchFamily="18" charset="0"/>
              </a:rPr>
              <a:t>Umer</a:t>
            </a:r>
            <a:r>
              <a:rPr lang="tr-TR" dirty="0" smtClean="0">
                <a:latin typeface="Times New Roman" panose="02020603050405020304" pitchFamily="18" charset="0"/>
                <a:cs typeface="Times New Roman" panose="02020603050405020304" pitchFamily="18" charset="0"/>
              </a:rPr>
              <a:t> es-</a:t>
            </a:r>
            <a:r>
              <a:rPr lang="tr-TR" dirty="0" err="1" smtClean="0">
                <a:latin typeface="Times New Roman" panose="02020603050405020304" pitchFamily="18" charset="0"/>
                <a:cs typeface="Times New Roman" panose="02020603050405020304" pitchFamily="18" charset="0"/>
              </a:rPr>
              <a:t>Sekafî</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Ebû</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amr</a:t>
            </a:r>
            <a:r>
              <a:rPr lang="tr-TR" dirty="0" smtClean="0">
                <a:latin typeface="Times New Roman" panose="02020603050405020304" pitchFamily="18" charset="0"/>
                <a:cs typeface="Times New Roman" panose="02020603050405020304" pitchFamily="18" charset="0"/>
              </a:rPr>
              <a:t> b. el- ‘Ala gibi </a:t>
            </a:r>
            <a:r>
              <a:rPr lang="tr-TR" dirty="0" err="1" smtClean="0">
                <a:latin typeface="Times New Roman" panose="02020603050405020304" pitchFamily="18" charset="0"/>
                <a:cs typeface="Times New Roman" panose="02020603050405020304" pitchFamily="18" charset="0"/>
              </a:rPr>
              <a:t>arap</a:t>
            </a:r>
            <a:r>
              <a:rPr lang="tr-TR" dirty="0" smtClean="0">
                <a:latin typeface="Times New Roman" panose="02020603050405020304" pitchFamily="18" charset="0"/>
                <a:cs typeface="Times New Roman" panose="02020603050405020304" pitchFamily="18" charset="0"/>
              </a:rPr>
              <a:t> dilinin ilk büyük âlimleridir. </a:t>
            </a:r>
          </a:p>
          <a:p>
            <a:pPr algn="just"/>
            <a:r>
              <a:rPr lang="tr-TR" dirty="0" smtClean="0">
                <a:latin typeface="Times New Roman" panose="02020603050405020304" pitchFamily="18" charset="0"/>
                <a:cs typeface="Times New Roman" panose="02020603050405020304" pitchFamily="18" charset="0"/>
              </a:rPr>
              <a:t>Böylece tenkit ilmi bağımsız bir kimlik kazanmıştır.</a:t>
            </a:r>
          </a:p>
          <a:p>
            <a:pPr algn="just"/>
            <a:r>
              <a:rPr lang="tr-TR" dirty="0" smtClean="0">
                <a:latin typeface="Times New Roman" panose="02020603050405020304" pitchFamily="18" charset="0"/>
                <a:cs typeface="Times New Roman" panose="02020603050405020304" pitchFamily="18" charset="0"/>
              </a:rPr>
              <a:t>İlk defa İbn </a:t>
            </a:r>
            <a:r>
              <a:rPr lang="tr-TR" dirty="0" err="1" smtClean="0">
                <a:latin typeface="Times New Roman" panose="02020603050405020304" pitchFamily="18" charset="0"/>
                <a:cs typeface="Times New Roman" panose="02020603050405020304" pitchFamily="18" charset="0"/>
              </a:rPr>
              <a:t>Sellâm</a:t>
            </a:r>
            <a:r>
              <a:rPr lang="tr-TR" dirty="0" smtClean="0">
                <a:latin typeface="Times New Roman" panose="02020603050405020304" pitchFamily="18" charset="0"/>
                <a:cs typeface="Times New Roman" panose="02020603050405020304" pitchFamily="18" charset="0"/>
              </a:rPr>
              <a:t> el-</a:t>
            </a:r>
            <a:r>
              <a:rPr lang="tr-TR" dirty="0" err="1" smtClean="0">
                <a:latin typeface="Times New Roman" panose="02020603050405020304" pitchFamily="18" charset="0"/>
                <a:cs typeface="Times New Roman" panose="02020603050405020304" pitchFamily="18" charset="0"/>
              </a:rPr>
              <a:t>Cumahî</a:t>
            </a:r>
            <a:r>
              <a:rPr lang="tr-TR" dirty="0" smtClean="0">
                <a:latin typeface="Times New Roman" panose="02020603050405020304" pitchFamily="18" charset="0"/>
                <a:cs typeface="Times New Roman" panose="02020603050405020304" pitchFamily="18" charset="0"/>
              </a:rPr>
              <a:t> (öl.846) </a:t>
            </a:r>
            <a:r>
              <a:rPr lang="tr-TR" dirty="0" err="1" smtClean="0">
                <a:latin typeface="Times New Roman" panose="02020603050405020304" pitchFamily="18" charset="0"/>
                <a:cs typeface="Times New Roman" panose="02020603050405020304" pitchFamily="18" charset="0"/>
              </a:rPr>
              <a:t>Tabakâtu</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fuhûli’ş-şu’arâ</a:t>
            </a:r>
            <a:r>
              <a:rPr lang="tr-TR" dirty="0" smtClean="0">
                <a:latin typeface="Times New Roman" panose="02020603050405020304" pitchFamily="18" charset="0"/>
                <a:cs typeface="Times New Roman" panose="02020603050405020304" pitchFamily="18" charset="0"/>
              </a:rPr>
              <a:t> adlı eserinin giriş bölümünde verdiği bilgilerle edebi eleştiriyi sistemsel olarak başlatarak, bu alandaki görüşlerin yazıya aktarılmasında öncü olmuştur.</a:t>
            </a:r>
          </a:p>
          <a:p>
            <a:endParaRPr lang="tr-TR" dirty="0" smtClean="0"/>
          </a:p>
          <a:p>
            <a:endParaRPr lang="tr-TR" dirty="0"/>
          </a:p>
        </p:txBody>
      </p:sp>
    </p:spTree>
    <p:extLst>
      <p:ext uri="{BB962C8B-B14F-4D97-AF65-F5344CB8AC3E}">
        <p14:creationId xmlns:p14="http://schemas.microsoft.com/office/powerpoint/2010/main" val="995172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71600" y="391886"/>
            <a:ext cx="9601200" cy="5475514"/>
          </a:xfrm>
        </p:spPr>
        <p:txBody>
          <a:bodyPr>
            <a:normAutofit fontScale="92500" lnSpcReduction="10000"/>
          </a:bodyPr>
          <a:lstStyle/>
          <a:p>
            <a:pPr algn="just"/>
            <a:r>
              <a:rPr lang="tr-TR" dirty="0" smtClean="0">
                <a:latin typeface="Times New Roman" panose="02020603050405020304" pitchFamily="18" charset="0"/>
                <a:cs typeface="Times New Roman" panose="02020603050405020304" pitchFamily="18" charset="0"/>
              </a:rPr>
              <a:t>Bir fikrin sözlü ya da yazılı olarak yerinde, yeterince ve zamanında ifade edilmesi anlamına gelen ve Batı dillerinde </a:t>
            </a:r>
            <a:r>
              <a:rPr lang="tr-TR" dirty="0" err="1" smtClean="0">
                <a:latin typeface="Times New Roman" panose="02020603050405020304" pitchFamily="18" charset="0"/>
                <a:cs typeface="Times New Roman" panose="02020603050405020304" pitchFamily="18" charset="0"/>
              </a:rPr>
              <a:t>rhetorique</a:t>
            </a:r>
            <a:r>
              <a:rPr lang="tr-TR" dirty="0" smtClean="0">
                <a:latin typeface="Times New Roman" panose="02020603050405020304" pitchFamily="18" charset="0"/>
                <a:cs typeface="Times New Roman" panose="02020603050405020304" pitchFamily="18" charset="0"/>
              </a:rPr>
              <a:t> kelimesinde anlamını bulan </a:t>
            </a:r>
            <a:r>
              <a:rPr lang="tr-TR" b="1" u="sng" dirty="0" err="1" smtClean="0">
                <a:solidFill>
                  <a:srgbClr val="C00000"/>
                </a:solidFill>
                <a:latin typeface="Times New Roman" panose="02020603050405020304" pitchFamily="18" charset="0"/>
                <a:cs typeface="Times New Roman" panose="02020603050405020304" pitchFamily="18" charset="0"/>
              </a:rPr>
              <a:t>belağat</a:t>
            </a:r>
            <a:r>
              <a:rPr lang="tr-TR" dirty="0" smtClean="0">
                <a:latin typeface="Times New Roman" panose="02020603050405020304" pitchFamily="18" charset="0"/>
                <a:cs typeface="Times New Roman" panose="02020603050405020304" pitchFamily="18" charset="0"/>
              </a:rPr>
              <a:t> ise Arap edebiyatında önce edebî tenkit şeklinde başlamış, </a:t>
            </a:r>
            <a:r>
              <a:rPr lang="tr-TR" dirty="0" err="1" smtClean="0">
                <a:latin typeface="Times New Roman" panose="02020603050405020304" pitchFamily="18" charset="0"/>
                <a:cs typeface="Times New Roman" panose="02020603050405020304" pitchFamily="18" charset="0"/>
              </a:rPr>
              <a:t>islâmî</a:t>
            </a:r>
            <a:r>
              <a:rPr lang="tr-TR" dirty="0" smtClean="0">
                <a:latin typeface="Times New Roman" panose="02020603050405020304" pitchFamily="18" charset="0"/>
                <a:cs typeface="Times New Roman" panose="02020603050405020304" pitchFamily="18" charset="0"/>
              </a:rPr>
              <a:t> dönemde ise hem Kuran-ı Kerim’in </a:t>
            </a:r>
            <a:r>
              <a:rPr lang="tr-TR" dirty="0" err="1" smtClean="0">
                <a:latin typeface="Times New Roman" panose="02020603050405020304" pitchFamily="18" charset="0"/>
                <a:cs typeface="Times New Roman" panose="02020603050405020304" pitchFamily="18" charset="0"/>
              </a:rPr>
              <a:t>icâzı</a:t>
            </a:r>
            <a:r>
              <a:rPr lang="tr-TR" dirty="0" smtClean="0">
                <a:latin typeface="Times New Roman" panose="02020603050405020304" pitchFamily="18" charset="0"/>
                <a:cs typeface="Times New Roman" panose="02020603050405020304" pitchFamily="18" charset="0"/>
              </a:rPr>
              <a:t> üzerindeki çalışmalar hem de edebî tenkit alanındaki çalışmalar sebebiyle hızlı bir şekilde çalışılmaya devam edilmiştir.</a:t>
            </a:r>
          </a:p>
          <a:p>
            <a:pPr algn="just"/>
            <a:r>
              <a:rPr lang="tr-TR" dirty="0" smtClean="0">
                <a:latin typeface="Times New Roman" panose="02020603050405020304" pitchFamily="18" charset="0"/>
                <a:cs typeface="Times New Roman" panose="02020603050405020304" pitchFamily="18" charset="0"/>
              </a:rPr>
              <a:t>Bu çerçevede </a:t>
            </a:r>
            <a:r>
              <a:rPr lang="tr-TR" dirty="0" err="1" smtClean="0">
                <a:latin typeface="Times New Roman" panose="02020603050405020304" pitchFamily="18" charset="0"/>
                <a:cs typeface="Times New Roman" panose="02020603050405020304" pitchFamily="18" charset="0"/>
              </a:rPr>
              <a:t>belağat</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konusu, 10.yy’ın sonlarına kadar edebî tenkitle birlikte işlenmiştir. İbn </a:t>
            </a:r>
            <a:r>
              <a:rPr lang="tr-TR" dirty="0" err="1" smtClean="0">
                <a:latin typeface="Times New Roman" panose="02020603050405020304" pitchFamily="18" charset="0"/>
                <a:cs typeface="Times New Roman" panose="02020603050405020304" pitchFamily="18" charset="0"/>
              </a:rPr>
              <a:t>Sellâm</a:t>
            </a:r>
            <a:r>
              <a:rPr lang="tr-TR" dirty="0" smtClean="0">
                <a:latin typeface="Times New Roman" panose="02020603050405020304" pitchFamily="18" charset="0"/>
                <a:cs typeface="Times New Roman" panose="02020603050405020304" pitchFamily="18" charset="0"/>
              </a:rPr>
              <a:t> el-</a:t>
            </a:r>
            <a:r>
              <a:rPr lang="tr-TR" dirty="0" err="1" smtClean="0">
                <a:latin typeface="Times New Roman" panose="02020603050405020304" pitchFamily="18" charset="0"/>
                <a:cs typeface="Times New Roman" panose="02020603050405020304" pitchFamily="18" charset="0"/>
              </a:rPr>
              <a:t>Cumahî</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(öl. 846) </a:t>
            </a:r>
            <a:r>
              <a:rPr lang="tr-TR" b="1" dirty="0" err="1" smtClean="0">
                <a:latin typeface="Times New Roman" panose="02020603050405020304" pitchFamily="18" charset="0"/>
                <a:cs typeface="Times New Roman" panose="02020603050405020304" pitchFamily="18" charset="0"/>
              </a:rPr>
              <a:t>Tabakâtu</a:t>
            </a:r>
            <a:r>
              <a:rPr lang="tr-TR" b="1" dirty="0" smtClean="0">
                <a:latin typeface="Times New Roman" panose="02020603050405020304" pitchFamily="18" charset="0"/>
                <a:cs typeface="Times New Roman" panose="02020603050405020304" pitchFamily="18" charset="0"/>
              </a:rPr>
              <a:t> </a:t>
            </a:r>
            <a:r>
              <a:rPr lang="tr-TR" b="1" dirty="0" err="1" smtClean="0">
                <a:latin typeface="Times New Roman" panose="02020603050405020304" pitchFamily="18" charset="0"/>
                <a:cs typeface="Times New Roman" panose="02020603050405020304" pitchFamily="18" charset="0"/>
              </a:rPr>
              <a:t>fuhûli’ş-şu’arâ</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İbn </a:t>
            </a:r>
            <a:r>
              <a:rPr lang="tr-TR" dirty="0" err="1" smtClean="0">
                <a:latin typeface="Times New Roman" panose="02020603050405020304" pitchFamily="18" charset="0"/>
                <a:cs typeface="Times New Roman" panose="02020603050405020304" pitchFamily="18" charset="0"/>
              </a:rPr>
              <a:t>Kuteybe’nin</a:t>
            </a:r>
            <a:r>
              <a:rPr lang="tr-TR" dirty="0" smtClean="0">
                <a:latin typeface="Times New Roman" panose="02020603050405020304" pitchFamily="18" charset="0"/>
                <a:cs typeface="Times New Roman" panose="02020603050405020304" pitchFamily="18" charset="0"/>
              </a:rPr>
              <a:t> (öl. 889) </a:t>
            </a:r>
            <a:r>
              <a:rPr lang="tr-TR" b="1" dirty="0" smtClean="0">
                <a:latin typeface="Times New Roman" panose="02020603050405020304" pitchFamily="18" charset="0"/>
                <a:cs typeface="Times New Roman" panose="02020603050405020304" pitchFamily="18" charset="0"/>
              </a:rPr>
              <a:t>eş-</a:t>
            </a:r>
            <a:r>
              <a:rPr lang="tr-TR" b="1" dirty="0" err="1" smtClean="0">
                <a:latin typeface="Times New Roman" panose="02020603050405020304" pitchFamily="18" charset="0"/>
                <a:cs typeface="Times New Roman" panose="02020603050405020304" pitchFamily="18" charset="0"/>
              </a:rPr>
              <a:t>Şi’r</a:t>
            </a:r>
            <a:r>
              <a:rPr lang="tr-TR" b="1" dirty="0" smtClean="0">
                <a:latin typeface="Times New Roman" panose="02020603050405020304" pitchFamily="18" charset="0"/>
                <a:cs typeface="Times New Roman" panose="02020603050405020304" pitchFamily="18" charset="0"/>
              </a:rPr>
              <a:t> </a:t>
            </a:r>
            <a:r>
              <a:rPr lang="tr-TR" b="1" dirty="0" err="1" smtClean="0">
                <a:latin typeface="Times New Roman" panose="02020603050405020304" pitchFamily="18" charset="0"/>
                <a:cs typeface="Times New Roman" panose="02020603050405020304" pitchFamily="18" charset="0"/>
              </a:rPr>
              <a:t>ve’şu’arâ</a:t>
            </a:r>
            <a:r>
              <a:rPr lang="tr-TR" b="1"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İbnu’l-Mu’tezz</a:t>
            </a:r>
            <a:r>
              <a:rPr lang="tr-TR" dirty="0" smtClean="0">
                <a:latin typeface="Times New Roman" panose="02020603050405020304" pitchFamily="18" charset="0"/>
                <a:cs typeface="Times New Roman" panose="02020603050405020304" pitchFamily="18" charset="0"/>
              </a:rPr>
              <a:t> (öl. 908)</a:t>
            </a:r>
            <a:r>
              <a:rPr lang="tr-TR" b="1" dirty="0" smtClean="0">
                <a:latin typeface="Times New Roman" panose="02020603050405020304" pitchFamily="18" charset="0"/>
                <a:cs typeface="Times New Roman" panose="02020603050405020304" pitchFamily="18" charset="0"/>
              </a:rPr>
              <a:t> </a:t>
            </a:r>
            <a:r>
              <a:rPr lang="tr-TR" b="1" dirty="0" err="1" smtClean="0">
                <a:latin typeface="Times New Roman" panose="02020603050405020304" pitchFamily="18" charset="0"/>
                <a:cs typeface="Times New Roman" panose="02020603050405020304" pitchFamily="18" charset="0"/>
              </a:rPr>
              <a:t>Tabakâtu’ş-şu’arâ</a:t>
            </a:r>
            <a:r>
              <a:rPr lang="tr-TR" b="1"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Ebu’l-Ferec</a:t>
            </a:r>
            <a:r>
              <a:rPr lang="tr-TR" dirty="0" smtClean="0">
                <a:latin typeface="Times New Roman" panose="02020603050405020304" pitchFamily="18" charset="0"/>
                <a:cs typeface="Times New Roman" panose="02020603050405020304" pitchFamily="18" charset="0"/>
              </a:rPr>
              <a:t> el-</a:t>
            </a:r>
            <a:r>
              <a:rPr lang="tr-TR" dirty="0" err="1" smtClean="0">
                <a:latin typeface="Times New Roman" panose="02020603050405020304" pitchFamily="18" charset="0"/>
                <a:cs typeface="Times New Roman" panose="02020603050405020304" pitchFamily="18" charset="0"/>
              </a:rPr>
              <a:t>İsfehânî</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(öl. 967) el-</a:t>
            </a:r>
            <a:r>
              <a:rPr lang="tr-TR" b="1" dirty="0" err="1" smtClean="0">
                <a:latin typeface="Times New Roman" panose="02020603050405020304" pitchFamily="18" charset="0"/>
                <a:cs typeface="Times New Roman" panose="02020603050405020304" pitchFamily="18" charset="0"/>
              </a:rPr>
              <a:t>Ağanî</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gibi eserler bu dönem kaleme alınan önemli eserlere örnek teşkil eder.</a:t>
            </a:r>
          </a:p>
          <a:p>
            <a:pPr algn="just"/>
            <a:r>
              <a:rPr lang="tr-TR" dirty="0" smtClean="0">
                <a:latin typeface="Times New Roman" panose="02020603050405020304" pitchFamily="18" charset="0"/>
                <a:cs typeface="Times New Roman" panose="02020603050405020304" pitchFamily="18" charset="0"/>
              </a:rPr>
              <a:t>10.yy sonları ile 14.yy sonları arasında geçen dönemde </a:t>
            </a:r>
            <a:r>
              <a:rPr lang="tr-TR" dirty="0" err="1" smtClean="0">
                <a:latin typeface="Times New Roman" panose="02020603050405020304" pitchFamily="18" charset="0"/>
                <a:cs typeface="Times New Roman" panose="02020603050405020304" pitchFamily="18" charset="0"/>
              </a:rPr>
              <a:t>belağat</a:t>
            </a:r>
            <a:r>
              <a:rPr lang="tr-TR" dirty="0" smtClean="0">
                <a:latin typeface="Times New Roman" panose="02020603050405020304" pitchFamily="18" charset="0"/>
                <a:cs typeface="Times New Roman" panose="02020603050405020304" pitchFamily="18" charset="0"/>
              </a:rPr>
              <a:t> müstakil bir ilim halinde oluşmaya ve terimlerini belirlemeye başlamıştır.  el- ‘Askeri </a:t>
            </a:r>
            <a:r>
              <a:rPr lang="tr-TR" b="1" dirty="0" err="1" smtClean="0">
                <a:latin typeface="Times New Roman" panose="02020603050405020304" pitchFamily="18" charset="0"/>
                <a:cs typeface="Times New Roman" panose="02020603050405020304" pitchFamily="18" charset="0"/>
              </a:rPr>
              <a:t>Kitâbu’s-sınâ’ateyn</a:t>
            </a:r>
            <a:r>
              <a:rPr lang="tr-TR" dirty="0" smtClean="0">
                <a:latin typeface="Times New Roman" panose="02020603050405020304" pitchFamily="18" charset="0"/>
                <a:cs typeface="Times New Roman" panose="02020603050405020304" pitchFamily="18" charset="0"/>
              </a:rPr>
              <a:t>; İbn </a:t>
            </a:r>
            <a:r>
              <a:rPr lang="tr-TR" dirty="0" err="1" smtClean="0">
                <a:latin typeface="Times New Roman" panose="02020603050405020304" pitchFamily="18" charset="0"/>
                <a:cs typeface="Times New Roman" panose="02020603050405020304" pitchFamily="18" charset="0"/>
              </a:rPr>
              <a:t>Reşîk</a:t>
            </a:r>
            <a:r>
              <a:rPr lang="tr-TR" dirty="0" smtClean="0">
                <a:latin typeface="Times New Roman" panose="02020603050405020304" pitchFamily="18" charset="0"/>
                <a:cs typeface="Times New Roman" panose="02020603050405020304" pitchFamily="18" charset="0"/>
              </a:rPr>
              <a:t> (öl. 1070) </a:t>
            </a:r>
            <a:r>
              <a:rPr lang="tr-TR" b="1" dirty="0" smtClean="0">
                <a:latin typeface="Times New Roman" panose="02020603050405020304" pitchFamily="18" charset="0"/>
                <a:cs typeface="Times New Roman" panose="02020603050405020304" pitchFamily="18" charset="0"/>
              </a:rPr>
              <a:t>el-’Umde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Abdulkâhir</a:t>
            </a:r>
            <a:r>
              <a:rPr lang="tr-TR" dirty="0" smtClean="0">
                <a:latin typeface="Times New Roman" panose="02020603050405020304" pitchFamily="18" charset="0"/>
                <a:cs typeface="Times New Roman" panose="02020603050405020304" pitchFamily="18" charset="0"/>
              </a:rPr>
              <a:t> el-</a:t>
            </a:r>
            <a:r>
              <a:rPr lang="tr-TR" dirty="0" err="1" smtClean="0">
                <a:latin typeface="Times New Roman" panose="02020603050405020304" pitchFamily="18" charset="0"/>
                <a:cs typeface="Times New Roman" panose="02020603050405020304" pitchFamily="18" charset="0"/>
              </a:rPr>
              <a:t>Curcânî</a:t>
            </a:r>
            <a:r>
              <a:rPr lang="tr-TR" dirty="0" smtClean="0">
                <a:latin typeface="Times New Roman" panose="02020603050405020304" pitchFamily="18" charset="0"/>
                <a:cs typeface="Times New Roman" panose="02020603050405020304" pitchFamily="18" charset="0"/>
              </a:rPr>
              <a:t> (öl. 1078) </a:t>
            </a:r>
            <a:r>
              <a:rPr lang="tr-TR" b="1" dirty="0" err="1" smtClean="0">
                <a:latin typeface="Times New Roman" panose="02020603050405020304" pitchFamily="18" charset="0"/>
                <a:cs typeface="Times New Roman" panose="02020603050405020304" pitchFamily="18" charset="0"/>
              </a:rPr>
              <a:t>Esrâru’l-belâğa</a:t>
            </a:r>
            <a:r>
              <a:rPr lang="tr-TR" b="1" dirty="0" smtClean="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 es-</a:t>
            </a:r>
            <a:r>
              <a:rPr lang="tr-TR" dirty="0" err="1" smtClean="0">
                <a:latin typeface="Times New Roman" panose="02020603050405020304" pitchFamily="18" charset="0"/>
                <a:cs typeface="Times New Roman" panose="02020603050405020304" pitchFamily="18" charset="0"/>
              </a:rPr>
              <a:t>Sekkâki</a:t>
            </a:r>
            <a:r>
              <a:rPr lang="tr-TR" dirty="0" smtClean="0">
                <a:latin typeface="Times New Roman" panose="02020603050405020304" pitchFamily="18" charset="0"/>
                <a:cs typeface="Times New Roman" panose="02020603050405020304" pitchFamily="18" charset="0"/>
              </a:rPr>
              <a:t> (öl. 1229) </a:t>
            </a:r>
            <a:r>
              <a:rPr lang="tr-TR" b="1" dirty="0" err="1" smtClean="0">
                <a:latin typeface="Times New Roman" panose="02020603050405020304" pitchFamily="18" charset="0"/>
                <a:cs typeface="Times New Roman" panose="02020603050405020304" pitchFamily="18" charset="0"/>
              </a:rPr>
              <a:t>Miftâhu’l</a:t>
            </a:r>
            <a:r>
              <a:rPr lang="tr-TR" b="1" dirty="0" smtClean="0">
                <a:latin typeface="Times New Roman" panose="02020603050405020304" pitchFamily="18" charset="0"/>
                <a:cs typeface="Times New Roman" panose="02020603050405020304" pitchFamily="18" charset="0"/>
              </a:rPr>
              <a:t>-’ulum</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İbnu’l</a:t>
            </a:r>
            <a:r>
              <a:rPr lang="tr-TR" dirty="0" smtClean="0">
                <a:latin typeface="Times New Roman" panose="02020603050405020304" pitchFamily="18" charset="0"/>
                <a:cs typeface="Times New Roman" panose="02020603050405020304" pitchFamily="18" charset="0"/>
              </a:rPr>
              <a:t>-Esîr </a:t>
            </a:r>
            <a:r>
              <a:rPr lang="tr-TR" b="1" dirty="0" smtClean="0">
                <a:latin typeface="Times New Roman" panose="02020603050405020304" pitchFamily="18" charset="0"/>
                <a:cs typeface="Times New Roman" panose="02020603050405020304" pitchFamily="18" charset="0"/>
              </a:rPr>
              <a:t>el-</a:t>
            </a:r>
            <a:r>
              <a:rPr lang="tr-TR" b="1" dirty="0" err="1" smtClean="0">
                <a:latin typeface="Times New Roman" panose="02020603050405020304" pitchFamily="18" charset="0"/>
                <a:cs typeface="Times New Roman" panose="02020603050405020304" pitchFamily="18" charset="0"/>
              </a:rPr>
              <a:t>Meselu’s</a:t>
            </a:r>
            <a:r>
              <a:rPr lang="tr-TR" b="1" dirty="0" smtClean="0">
                <a:latin typeface="Times New Roman" panose="02020603050405020304" pitchFamily="18" charset="0"/>
                <a:cs typeface="Times New Roman" panose="02020603050405020304" pitchFamily="18" charset="0"/>
              </a:rPr>
              <a:t>-</a:t>
            </a:r>
            <a:r>
              <a:rPr lang="tr-TR" b="1" dirty="0" err="1" smtClean="0">
                <a:latin typeface="Times New Roman" panose="02020603050405020304" pitchFamily="18" charset="0"/>
                <a:cs typeface="Times New Roman" panose="02020603050405020304" pitchFamily="18" charset="0"/>
              </a:rPr>
              <a:t>sâ’ir</a:t>
            </a:r>
            <a:r>
              <a:rPr lang="tr-TR" b="1" dirty="0" smtClean="0">
                <a:latin typeface="Times New Roman" panose="02020603050405020304" pitchFamily="18" charset="0"/>
                <a:cs typeface="Times New Roman" panose="02020603050405020304" pitchFamily="18" charset="0"/>
              </a:rPr>
              <a:t>. </a:t>
            </a:r>
          </a:p>
          <a:p>
            <a:pPr algn="just"/>
            <a:r>
              <a:rPr lang="tr-TR" dirty="0" smtClean="0">
                <a:latin typeface="Times New Roman" panose="02020603050405020304" pitchFamily="18" charset="0"/>
                <a:cs typeface="Times New Roman" panose="02020603050405020304" pitchFamily="18" charset="0"/>
              </a:rPr>
              <a:t>14.yy ortalarından 19.yy sonlarına kadar geçen dönemde yazılan </a:t>
            </a:r>
            <a:r>
              <a:rPr lang="tr-TR" dirty="0" err="1" smtClean="0">
                <a:latin typeface="Times New Roman" panose="02020603050405020304" pitchFamily="18" charset="0"/>
                <a:cs typeface="Times New Roman" panose="02020603050405020304" pitchFamily="18" charset="0"/>
              </a:rPr>
              <a:t>belağat</a:t>
            </a:r>
            <a:r>
              <a:rPr lang="tr-TR" dirty="0" smtClean="0">
                <a:latin typeface="Times New Roman" panose="02020603050405020304" pitchFamily="18" charset="0"/>
                <a:cs typeface="Times New Roman" panose="02020603050405020304" pitchFamily="18" charset="0"/>
              </a:rPr>
              <a:t> kitapları ise daha önceden yazılmış </a:t>
            </a:r>
            <a:r>
              <a:rPr lang="tr-TR" dirty="0" err="1" smtClean="0">
                <a:latin typeface="Times New Roman" panose="02020603050405020304" pitchFamily="18" charset="0"/>
                <a:cs typeface="Times New Roman" panose="02020603050405020304" pitchFamily="18" charset="0"/>
              </a:rPr>
              <a:t>belağat</a:t>
            </a:r>
            <a:r>
              <a:rPr lang="tr-TR" dirty="0" smtClean="0">
                <a:latin typeface="Times New Roman" panose="02020603050405020304" pitchFamily="18" charset="0"/>
                <a:cs typeface="Times New Roman" panose="02020603050405020304" pitchFamily="18" charset="0"/>
              </a:rPr>
              <a:t> kitaplarına şerh, haşiye ve </a:t>
            </a:r>
            <a:r>
              <a:rPr lang="tr-TR" dirty="0" err="1" smtClean="0">
                <a:latin typeface="Times New Roman" panose="02020603050405020304" pitchFamily="18" charset="0"/>
                <a:cs typeface="Times New Roman" panose="02020603050405020304" pitchFamily="18" charset="0"/>
              </a:rPr>
              <a:t>ta’likler</a:t>
            </a:r>
            <a:r>
              <a:rPr lang="tr-TR" dirty="0" smtClean="0">
                <a:latin typeface="Times New Roman" panose="02020603050405020304" pitchFamily="18" charset="0"/>
                <a:cs typeface="Times New Roman" panose="02020603050405020304" pitchFamily="18" charset="0"/>
              </a:rPr>
              <a:t> kaleme alınması şeklinde olmuştur.</a:t>
            </a:r>
          </a:p>
          <a:p>
            <a:pPr algn="just"/>
            <a:r>
              <a:rPr lang="tr-TR" dirty="0" smtClean="0">
                <a:latin typeface="Times New Roman" panose="02020603050405020304" pitchFamily="18" charset="0"/>
                <a:cs typeface="Times New Roman" panose="02020603050405020304" pitchFamily="18" charset="0"/>
              </a:rPr>
              <a:t>19.yy sonlarından itibaren bazı âlimler klasik </a:t>
            </a:r>
            <a:r>
              <a:rPr lang="tr-TR" dirty="0" err="1" smtClean="0">
                <a:latin typeface="Times New Roman" panose="02020603050405020304" pitchFamily="18" charset="0"/>
                <a:cs typeface="Times New Roman" panose="02020603050405020304" pitchFamily="18" charset="0"/>
              </a:rPr>
              <a:t>belağat</a:t>
            </a:r>
            <a:r>
              <a:rPr lang="tr-TR" dirty="0" smtClean="0">
                <a:latin typeface="Times New Roman" panose="02020603050405020304" pitchFamily="18" charset="0"/>
                <a:cs typeface="Times New Roman" panose="02020603050405020304" pitchFamily="18" charset="0"/>
              </a:rPr>
              <a:t> çalışmalarına bağlı kalmışlar, bazıları da bu ilme modern bir görünüm kazandırmak istemişlerdir. Bu çerçevede çalışmalar yapmışlardır.</a:t>
            </a:r>
            <a:endParaRPr lang="tr-TR" dirty="0"/>
          </a:p>
        </p:txBody>
      </p:sp>
    </p:spTree>
    <p:extLst>
      <p:ext uri="{BB962C8B-B14F-4D97-AF65-F5344CB8AC3E}">
        <p14:creationId xmlns:p14="http://schemas.microsoft.com/office/powerpoint/2010/main" val="1173359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71600" y="104504"/>
            <a:ext cx="10071463" cy="770708"/>
          </a:xfrm>
        </p:spPr>
        <p:txBody>
          <a:bodyPr/>
          <a:lstStyle/>
          <a:p>
            <a:pPr algn="ctr"/>
            <a:r>
              <a:rPr lang="ar-KW" dirty="0" smtClean="0"/>
              <a:t>فن الشعر (أرسطوطاليس)</a:t>
            </a:r>
            <a:endParaRPr lang="tr-TR" dirty="0"/>
          </a:p>
        </p:txBody>
      </p:sp>
      <p:sp>
        <p:nvSpPr>
          <p:cNvPr id="3" name="İçerik Yer Tutucusu 2"/>
          <p:cNvSpPr>
            <a:spLocks noGrp="1"/>
          </p:cNvSpPr>
          <p:nvPr>
            <p:ph idx="1"/>
          </p:nvPr>
        </p:nvSpPr>
        <p:spPr>
          <a:xfrm>
            <a:off x="1489166" y="875212"/>
            <a:ext cx="6740434" cy="5120640"/>
          </a:xfrm>
        </p:spPr>
        <p:txBody>
          <a:bodyPr>
            <a:normAutofit/>
          </a:bodyPr>
          <a:lstStyle/>
          <a:p>
            <a:pPr algn="just"/>
            <a:r>
              <a:rPr lang="tr-TR" dirty="0" err="1" smtClean="0">
                <a:latin typeface="Times New Roman" panose="02020603050405020304" pitchFamily="18" charset="0"/>
                <a:cs typeface="Times New Roman" panose="02020603050405020304" pitchFamily="18" charset="0"/>
              </a:rPr>
              <a:t>Fennu’ş-şi’r</a:t>
            </a:r>
            <a:r>
              <a:rPr lang="tr-TR" dirty="0" smtClean="0">
                <a:latin typeface="Times New Roman" panose="02020603050405020304" pitchFamily="18" charset="0"/>
                <a:cs typeface="Times New Roman" panose="02020603050405020304" pitchFamily="18" charset="0"/>
              </a:rPr>
              <a:t>, Aristo’nun orijinal adı </a:t>
            </a:r>
            <a:r>
              <a:rPr lang="tr-TR" dirty="0" err="1" smtClean="0">
                <a:latin typeface="Times New Roman" panose="02020603050405020304" pitchFamily="18" charset="0"/>
                <a:cs typeface="Times New Roman" panose="02020603050405020304" pitchFamily="18" charset="0"/>
              </a:rPr>
              <a:t>poetika</a:t>
            </a:r>
            <a:r>
              <a:rPr lang="tr-TR" dirty="0" smtClean="0">
                <a:latin typeface="Times New Roman" panose="02020603050405020304" pitchFamily="18" charset="0"/>
                <a:cs typeface="Times New Roman" panose="02020603050405020304" pitchFamily="18" charset="0"/>
              </a:rPr>
              <a:t> olan, şiir sanatı hakkındaki eserinin Arapçaya çevirisidir.</a:t>
            </a:r>
          </a:p>
          <a:p>
            <a:pPr algn="just"/>
            <a:r>
              <a:rPr lang="tr-TR" dirty="0" smtClean="0">
                <a:latin typeface="Times New Roman" panose="02020603050405020304" pitchFamily="18" charset="0"/>
                <a:cs typeface="Times New Roman" panose="02020603050405020304" pitchFamily="18" charset="0"/>
              </a:rPr>
              <a:t>Arap </a:t>
            </a:r>
            <a:r>
              <a:rPr lang="tr-TR" dirty="0" err="1" smtClean="0">
                <a:latin typeface="Times New Roman" panose="02020603050405020304" pitchFamily="18" charset="0"/>
                <a:cs typeface="Times New Roman" panose="02020603050405020304" pitchFamily="18" charset="0"/>
              </a:rPr>
              <a:t>belağatinin</a:t>
            </a:r>
            <a:r>
              <a:rPr lang="tr-TR" dirty="0" smtClean="0">
                <a:latin typeface="Times New Roman" panose="02020603050405020304" pitchFamily="18" charset="0"/>
                <a:cs typeface="Times New Roman" panose="02020603050405020304" pitchFamily="18" charset="0"/>
              </a:rPr>
              <a:t> bir ilim olarak gelişmesinde büyük katkısı olduğu düşünülen </a:t>
            </a:r>
            <a:r>
              <a:rPr lang="tr-TR" dirty="0" err="1" smtClean="0">
                <a:latin typeface="Times New Roman" panose="02020603050405020304" pitchFamily="18" charset="0"/>
                <a:cs typeface="Times New Roman" panose="02020603050405020304" pitchFamily="18" charset="0"/>
              </a:rPr>
              <a:t>Poetika</a:t>
            </a:r>
            <a:r>
              <a:rPr lang="tr-TR" dirty="0" smtClean="0">
                <a:latin typeface="Times New Roman" panose="02020603050405020304" pitchFamily="18" charset="0"/>
                <a:cs typeface="Times New Roman" panose="02020603050405020304" pitchFamily="18" charset="0"/>
              </a:rPr>
              <a:t> ilk defa Filozof el-</a:t>
            </a:r>
            <a:r>
              <a:rPr lang="tr-TR" dirty="0" err="1" smtClean="0">
                <a:latin typeface="Times New Roman" panose="02020603050405020304" pitchFamily="18" charset="0"/>
                <a:cs typeface="Times New Roman" panose="02020603050405020304" pitchFamily="18" charset="0"/>
              </a:rPr>
              <a:t>Kindî</a:t>
            </a:r>
            <a:r>
              <a:rPr lang="tr-TR" dirty="0" smtClean="0">
                <a:latin typeface="Times New Roman" panose="02020603050405020304" pitchFamily="18" charset="0"/>
                <a:cs typeface="Times New Roman" panose="02020603050405020304" pitchFamily="18" charset="0"/>
              </a:rPr>
              <a:t> (öl. 866) tarafından Arapçaya özet şeklinde tercüme edilmiştir.</a:t>
            </a:r>
          </a:p>
          <a:p>
            <a:pPr algn="just"/>
            <a:r>
              <a:rPr lang="tr-TR" dirty="0" smtClean="0">
                <a:latin typeface="Times New Roman" panose="02020603050405020304" pitchFamily="18" charset="0"/>
                <a:cs typeface="Times New Roman" panose="02020603050405020304" pitchFamily="18" charset="0"/>
              </a:rPr>
              <a:t>Daha sonra </a:t>
            </a:r>
            <a:r>
              <a:rPr lang="tr-TR" dirty="0" err="1" smtClean="0">
                <a:latin typeface="Times New Roman" panose="02020603050405020304" pitchFamily="18" charset="0"/>
                <a:cs typeface="Times New Roman" panose="02020603050405020304" pitchFamily="18" charset="0"/>
              </a:rPr>
              <a:t>Ebû</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Bişr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Mettâ</a:t>
            </a:r>
            <a:r>
              <a:rPr lang="tr-TR" dirty="0" smtClean="0">
                <a:latin typeface="Times New Roman" panose="02020603050405020304" pitchFamily="18" charset="0"/>
                <a:cs typeface="Times New Roman" panose="02020603050405020304" pitchFamily="18" charset="0"/>
              </a:rPr>
              <a:t> b. </a:t>
            </a:r>
            <a:r>
              <a:rPr lang="tr-TR" dirty="0" err="1" smtClean="0">
                <a:latin typeface="Times New Roman" panose="02020603050405020304" pitchFamily="18" charset="0"/>
                <a:cs typeface="Times New Roman" panose="02020603050405020304" pitchFamily="18" charset="0"/>
              </a:rPr>
              <a:t>Yûnus</a:t>
            </a:r>
            <a:r>
              <a:rPr lang="tr-TR" dirty="0" smtClean="0">
                <a:latin typeface="Times New Roman" panose="02020603050405020304" pitchFamily="18" charset="0"/>
                <a:cs typeface="Times New Roman" panose="02020603050405020304" pitchFamily="18" charset="0"/>
              </a:rPr>
              <a:t> (öl. 939) tarafından </a:t>
            </a:r>
            <a:r>
              <a:rPr lang="tr-TR" b="1" u="sng" dirty="0" err="1" smtClean="0">
                <a:latin typeface="Times New Roman" panose="02020603050405020304" pitchFamily="18" charset="0"/>
                <a:cs typeface="Times New Roman" panose="02020603050405020304" pitchFamily="18" charset="0"/>
              </a:rPr>
              <a:t>Kitâbu</a:t>
            </a:r>
            <a:r>
              <a:rPr lang="tr-TR" b="1" u="sng" dirty="0" smtClean="0">
                <a:latin typeface="Times New Roman" panose="02020603050405020304" pitchFamily="18" charset="0"/>
                <a:cs typeface="Times New Roman" panose="02020603050405020304" pitchFamily="18" charset="0"/>
              </a:rPr>
              <a:t> </a:t>
            </a:r>
            <a:r>
              <a:rPr lang="tr-TR" b="1" u="sng" dirty="0" err="1" smtClean="0">
                <a:latin typeface="Times New Roman" panose="02020603050405020304" pitchFamily="18" charset="0"/>
                <a:cs typeface="Times New Roman" panose="02020603050405020304" pitchFamily="18" charset="0"/>
              </a:rPr>
              <a:t>Aristotales</a:t>
            </a:r>
            <a:r>
              <a:rPr lang="tr-TR" b="1" u="sng" dirty="0" smtClean="0">
                <a:latin typeface="Times New Roman" panose="02020603050405020304" pitchFamily="18" charset="0"/>
                <a:cs typeface="Times New Roman" panose="02020603050405020304" pitchFamily="18" charset="0"/>
              </a:rPr>
              <a:t> </a:t>
            </a:r>
            <a:r>
              <a:rPr lang="tr-TR" b="1" u="sng" dirty="0" err="1" smtClean="0">
                <a:latin typeface="Times New Roman" panose="02020603050405020304" pitchFamily="18" charset="0"/>
                <a:cs typeface="Times New Roman" panose="02020603050405020304" pitchFamily="18" charset="0"/>
              </a:rPr>
              <a:t>fi’ş-şi’r</a:t>
            </a:r>
            <a:r>
              <a:rPr lang="tr-TR" b="1" u="sng"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adıyla; el-</a:t>
            </a:r>
            <a:r>
              <a:rPr lang="tr-TR" dirty="0" err="1" smtClean="0">
                <a:latin typeface="Times New Roman" panose="02020603050405020304" pitchFamily="18" charset="0"/>
                <a:cs typeface="Times New Roman" panose="02020603050405020304" pitchFamily="18" charset="0"/>
              </a:rPr>
              <a:t>Fârâbî</a:t>
            </a:r>
            <a:r>
              <a:rPr lang="tr-TR" dirty="0" smtClean="0">
                <a:latin typeface="Times New Roman" panose="02020603050405020304" pitchFamily="18" charset="0"/>
                <a:cs typeface="Times New Roman" panose="02020603050405020304" pitchFamily="18" charset="0"/>
              </a:rPr>
              <a:t> (öl. 950) tarafından </a:t>
            </a:r>
            <a:r>
              <a:rPr lang="tr-TR" b="1" u="sng" dirty="0" smtClean="0">
                <a:latin typeface="Times New Roman" panose="02020603050405020304" pitchFamily="18" charset="0"/>
                <a:cs typeface="Times New Roman" panose="02020603050405020304" pitchFamily="18" charset="0"/>
              </a:rPr>
              <a:t>Risâle fi </a:t>
            </a:r>
            <a:r>
              <a:rPr lang="tr-TR" b="1" u="sng" dirty="0" err="1" smtClean="0">
                <a:latin typeface="Times New Roman" panose="02020603050405020304" pitchFamily="18" charset="0"/>
                <a:cs typeface="Times New Roman" panose="02020603050405020304" pitchFamily="18" charset="0"/>
              </a:rPr>
              <a:t>kavânîni</a:t>
            </a:r>
            <a:r>
              <a:rPr lang="tr-TR" b="1" u="sng" dirty="0" smtClean="0">
                <a:latin typeface="Times New Roman" panose="02020603050405020304" pitchFamily="18" charset="0"/>
                <a:cs typeface="Times New Roman" panose="02020603050405020304" pitchFamily="18" charset="0"/>
              </a:rPr>
              <a:t> </a:t>
            </a:r>
            <a:r>
              <a:rPr lang="tr-TR" b="1" u="sng" dirty="0" err="1" smtClean="0">
                <a:latin typeface="Times New Roman" panose="02020603050405020304" pitchFamily="18" charset="0"/>
                <a:cs typeface="Times New Roman" panose="02020603050405020304" pitchFamily="18" charset="0"/>
              </a:rPr>
              <a:t>sınâ’ati’ş-şu’arâ</a:t>
            </a:r>
            <a:r>
              <a:rPr lang="tr-TR" b="1" u="sng"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adıyla; İbn </a:t>
            </a:r>
            <a:r>
              <a:rPr lang="tr-TR" dirty="0" err="1" smtClean="0">
                <a:latin typeface="Times New Roman" panose="02020603050405020304" pitchFamily="18" charset="0"/>
                <a:cs typeface="Times New Roman" panose="02020603050405020304" pitchFamily="18" charset="0"/>
              </a:rPr>
              <a:t>Sînâ’nın</a:t>
            </a:r>
            <a:r>
              <a:rPr lang="tr-TR" dirty="0" smtClean="0">
                <a:latin typeface="Times New Roman" panose="02020603050405020304" pitchFamily="18" charset="0"/>
                <a:cs typeface="Times New Roman" panose="02020603050405020304" pitchFamily="18" charset="0"/>
              </a:rPr>
              <a:t> (öl. 1036) </a:t>
            </a:r>
            <a:r>
              <a:rPr lang="tr-TR" b="1" u="sng" dirty="0" smtClean="0">
                <a:latin typeface="Times New Roman" panose="02020603050405020304" pitchFamily="18" charset="0"/>
                <a:cs typeface="Times New Roman" panose="02020603050405020304" pitchFamily="18" charset="0"/>
              </a:rPr>
              <a:t>eş-</a:t>
            </a:r>
            <a:r>
              <a:rPr lang="tr-TR" b="1" u="sng" dirty="0" err="1" smtClean="0">
                <a:latin typeface="Times New Roman" panose="02020603050405020304" pitchFamily="18" charset="0"/>
                <a:cs typeface="Times New Roman" panose="02020603050405020304" pitchFamily="18" charset="0"/>
              </a:rPr>
              <a:t>Şifâ</a:t>
            </a:r>
            <a:r>
              <a:rPr lang="tr-TR" b="1" u="sng"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adlı eserinde </a:t>
            </a:r>
            <a:r>
              <a:rPr lang="tr-TR" b="1" u="sng" dirty="0" err="1" smtClean="0">
                <a:latin typeface="Times New Roman" panose="02020603050405020304" pitchFamily="18" charset="0"/>
                <a:cs typeface="Times New Roman" panose="02020603050405020304" pitchFamily="18" charset="0"/>
              </a:rPr>
              <a:t>Fennu’ş-şi’r</a:t>
            </a:r>
            <a:r>
              <a:rPr lang="tr-TR" dirty="0" smtClean="0">
                <a:latin typeface="Times New Roman" panose="02020603050405020304" pitchFamily="18" charset="0"/>
                <a:cs typeface="Times New Roman" panose="02020603050405020304" pitchFamily="18" charset="0"/>
              </a:rPr>
              <a:t> başlığı altında; İbn </a:t>
            </a:r>
            <a:r>
              <a:rPr lang="tr-TR" dirty="0" err="1" smtClean="0">
                <a:latin typeface="Times New Roman" panose="02020603050405020304" pitchFamily="18" charset="0"/>
                <a:cs typeface="Times New Roman" panose="02020603050405020304" pitchFamily="18" charset="0"/>
              </a:rPr>
              <a:t>Rüşd</a:t>
            </a:r>
            <a:r>
              <a:rPr lang="tr-TR" dirty="0" smtClean="0">
                <a:latin typeface="Times New Roman" panose="02020603050405020304" pitchFamily="18" charset="0"/>
                <a:cs typeface="Times New Roman" panose="02020603050405020304" pitchFamily="18" charset="0"/>
              </a:rPr>
              <a:t> (öl. 1198)  tarafından </a:t>
            </a:r>
            <a:r>
              <a:rPr lang="tr-TR" b="1" u="sng" dirty="0" err="1" smtClean="0">
                <a:latin typeface="Times New Roman" panose="02020603050405020304" pitchFamily="18" charset="0"/>
                <a:cs typeface="Times New Roman" panose="02020603050405020304" pitchFamily="18" charset="0"/>
              </a:rPr>
              <a:t>Telhîsu</a:t>
            </a:r>
            <a:r>
              <a:rPr lang="tr-TR" b="1" u="sng" dirty="0" smtClean="0">
                <a:latin typeface="Times New Roman" panose="02020603050405020304" pitchFamily="18" charset="0"/>
                <a:cs typeface="Times New Roman" panose="02020603050405020304" pitchFamily="18" charset="0"/>
              </a:rPr>
              <a:t> </a:t>
            </a:r>
            <a:r>
              <a:rPr lang="tr-TR" b="1" u="sng" dirty="0" err="1" smtClean="0">
                <a:latin typeface="Times New Roman" panose="02020603050405020304" pitchFamily="18" charset="0"/>
                <a:cs typeface="Times New Roman" panose="02020603050405020304" pitchFamily="18" charset="0"/>
              </a:rPr>
              <a:t>kitâbi</a:t>
            </a:r>
            <a:r>
              <a:rPr lang="tr-TR" b="1" u="sng" dirty="0" smtClean="0">
                <a:latin typeface="Times New Roman" panose="02020603050405020304" pitchFamily="18" charset="0"/>
                <a:cs typeface="Times New Roman" panose="02020603050405020304" pitchFamily="18" charset="0"/>
              </a:rPr>
              <a:t> </a:t>
            </a:r>
            <a:r>
              <a:rPr lang="tr-TR" b="1" u="sng" dirty="0" err="1" smtClean="0">
                <a:latin typeface="Times New Roman" panose="02020603050405020304" pitchFamily="18" charset="0"/>
                <a:cs typeface="Times New Roman" panose="02020603050405020304" pitchFamily="18" charset="0"/>
              </a:rPr>
              <a:t>Aristotales</a:t>
            </a:r>
            <a:r>
              <a:rPr lang="tr-TR" b="1" u="sng" dirty="0" smtClean="0">
                <a:latin typeface="Times New Roman" panose="02020603050405020304" pitchFamily="18" charset="0"/>
                <a:cs typeface="Times New Roman" panose="02020603050405020304" pitchFamily="18" charset="0"/>
              </a:rPr>
              <a:t> </a:t>
            </a:r>
            <a:r>
              <a:rPr lang="tr-TR" b="1" u="sng" dirty="0" err="1" smtClean="0">
                <a:latin typeface="Times New Roman" panose="02020603050405020304" pitchFamily="18" charset="0"/>
                <a:cs typeface="Times New Roman" panose="02020603050405020304" pitchFamily="18" charset="0"/>
              </a:rPr>
              <a:t>fi’ş-şi’r</a:t>
            </a:r>
            <a:r>
              <a:rPr lang="tr-TR" b="1" u="sng"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adıyla Arapçaya çevrilmiştir.</a:t>
            </a:r>
          </a:p>
          <a:p>
            <a:pPr algn="just"/>
            <a:r>
              <a:rPr lang="tr-TR" dirty="0" smtClean="0">
                <a:latin typeface="Times New Roman" panose="02020603050405020304" pitchFamily="18" charset="0"/>
                <a:cs typeface="Times New Roman" panose="02020603050405020304" pitchFamily="18" charset="0"/>
              </a:rPr>
              <a:t>Yakın dönemde ‘Abdurrahmân Bedevî  kendisinden önce yapılan tercümeleri (el-</a:t>
            </a:r>
            <a:r>
              <a:rPr lang="tr-TR" dirty="0" err="1" smtClean="0">
                <a:latin typeface="Times New Roman" panose="02020603050405020304" pitchFamily="18" charset="0"/>
                <a:cs typeface="Times New Roman" panose="02020603050405020304" pitchFamily="18" charset="0"/>
              </a:rPr>
              <a:t>Kindî’nin</a:t>
            </a:r>
            <a:r>
              <a:rPr lang="tr-TR" dirty="0" smtClean="0">
                <a:latin typeface="Times New Roman" panose="02020603050405020304" pitchFamily="18" charset="0"/>
                <a:cs typeface="Times New Roman" panose="02020603050405020304" pitchFamily="18" charset="0"/>
              </a:rPr>
              <a:t> tercümesi hariç) bir araya getirerek kendi tercümesiyle birlikte </a:t>
            </a:r>
            <a:r>
              <a:rPr lang="tr-TR" b="1" u="sng" dirty="0" err="1" smtClean="0">
                <a:latin typeface="Times New Roman" panose="02020603050405020304" pitchFamily="18" charset="0"/>
                <a:cs typeface="Times New Roman" panose="02020603050405020304" pitchFamily="18" charset="0"/>
              </a:rPr>
              <a:t>Fennu’ş-şi’r</a:t>
            </a:r>
            <a:r>
              <a:rPr lang="tr-TR" b="1" u="sng"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adı altında 1973’te Beyrut’ta yayınlamıştır.</a:t>
            </a:r>
            <a:endParaRPr lang="tr-TR" dirty="0">
              <a:latin typeface="Times New Roman" panose="02020603050405020304" pitchFamily="18" charset="0"/>
              <a:cs typeface="Times New Roman" panose="02020603050405020304" pitchFamily="18" charset="0"/>
            </a:endParaRPr>
          </a:p>
        </p:txBody>
      </p:sp>
      <p:pic>
        <p:nvPicPr>
          <p:cNvPr id="2050" name="Picture 2" descr="Image result for aristoteles poetik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9678" y="1384663"/>
            <a:ext cx="3305175"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0699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71600" y="685800"/>
            <a:ext cx="9940834" cy="933994"/>
          </a:xfrm>
        </p:spPr>
        <p:txBody>
          <a:bodyPr/>
          <a:lstStyle/>
          <a:p>
            <a:pPr algn="ctr"/>
            <a:r>
              <a:rPr lang="ar-KW" dirty="0" smtClean="0"/>
              <a:t>كتاب فحولة الشعراء(الأسمعي)</a:t>
            </a:r>
            <a:endParaRPr lang="tr-TR" dirty="0"/>
          </a:p>
        </p:txBody>
      </p:sp>
      <p:sp>
        <p:nvSpPr>
          <p:cNvPr id="3" name="İçerik Yer Tutucusu 2"/>
          <p:cNvSpPr>
            <a:spLocks noGrp="1"/>
          </p:cNvSpPr>
          <p:nvPr>
            <p:ph sz="half" idx="1"/>
          </p:nvPr>
        </p:nvSpPr>
        <p:spPr>
          <a:xfrm>
            <a:off x="1371600" y="1619795"/>
            <a:ext cx="4447786" cy="4247606"/>
          </a:xfrm>
        </p:spPr>
        <p:txBody>
          <a:bodyPr/>
          <a:lstStyle/>
          <a:p>
            <a:pPr algn="just"/>
            <a:r>
              <a:rPr lang="tr-TR" dirty="0" smtClean="0"/>
              <a:t>‘</a:t>
            </a:r>
            <a:r>
              <a:rPr lang="tr-TR" dirty="0" err="1" smtClean="0">
                <a:latin typeface="Times New Roman" panose="02020603050405020304" pitchFamily="18" charset="0"/>
                <a:cs typeface="Times New Roman" panose="02020603050405020304" pitchFamily="18" charset="0"/>
              </a:rPr>
              <a:t>Abdulmelik</a:t>
            </a:r>
            <a:r>
              <a:rPr lang="tr-TR" dirty="0" smtClean="0">
                <a:latin typeface="Times New Roman" panose="02020603050405020304" pitchFamily="18" charset="0"/>
                <a:cs typeface="Times New Roman" panose="02020603050405020304" pitchFamily="18" charset="0"/>
              </a:rPr>
              <a:t> b. </a:t>
            </a:r>
            <a:r>
              <a:rPr lang="tr-TR" dirty="0" err="1" smtClean="0">
                <a:latin typeface="Times New Roman" panose="02020603050405020304" pitchFamily="18" charset="0"/>
                <a:cs typeface="Times New Roman" panose="02020603050405020304" pitchFamily="18" charset="0"/>
              </a:rPr>
              <a:t>Kurayb</a:t>
            </a:r>
            <a:r>
              <a:rPr lang="tr-TR" dirty="0" smtClean="0">
                <a:latin typeface="Times New Roman" panose="02020603050405020304" pitchFamily="18" charset="0"/>
                <a:cs typeface="Times New Roman" panose="02020603050405020304" pitchFamily="18" charset="0"/>
              </a:rPr>
              <a:t> el-</a:t>
            </a:r>
            <a:r>
              <a:rPr lang="tr-TR" dirty="0" err="1" smtClean="0">
                <a:latin typeface="Times New Roman" panose="02020603050405020304" pitchFamily="18" charset="0"/>
                <a:cs typeface="Times New Roman" panose="02020603050405020304" pitchFamily="18" charset="0"/>
              </a:rPr>
              <a:t>Esma’î</a:t>
            </a:r>
            <a:r>
              <a:rPr lang="tr-TR" dirty="0" smtClean="0">
                <a:latin typeface="Times New Roman" panose="02020603050405020304" pitchFamily="18" charset="0"/>
                <a:cs typeface="Times New Roman" panose="02020603050405020304" pitchFamily="18" charset="0"/>
              </a:rPr>
              <a:t> (öl. 831) tarafından yazılan </a:t>
            </a:r>
            <a:r>
              <a:rPr lang="tr-TR" dirty="0" err="1" smtClean="0">
                <a:latin typeface="Times New Roman" panose="02020603050405020304" pitchFamily="18" charset="0"/>
                <a:cs typeface="Times New Roman" panose="02020603050405020304" pitchFamily="18" charset="0"/>
              </a:rPr>
              <a:t>Kitâbu</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fuhûletu’ş-şu’arâ</a:t>
            </a:r>
            <a:r>
              <a:rPr lang="tr-TR" dirty="0" smtClean="0">
                <a:latin typeface="Times New Roman" panose="02020603050405020304" pitchFamily="18" charset="0"/>
                <a:cs typeface="Times New Roman" panose="02020603050405020304" pitchFamily="18" charset="0"/>
              </a:rPr>
              <a:t> adlı eser, içerisinde şiir, şairler hakkında görüş ve hüküm ifade eden eserlerin en eskisi kabul edilir.</a:t>
            </a:r>
          </a:p>
          <a:p>
            <a:pPr algn="just"/>
            <a:r>
              <a:rPr lang="tr-TR" dirty="0" smtClean="0">
                <a:latin typeface="Times New Roman" panose="02020603050405020304" pitchFamily="18" charset="0"/>
                <a:cs typeface="Times New Roman" panose="02020603050405020304" pitchFamily="18" charset="0"/>
              </a:rPr>
              <a:t>Hacim olarak küçük bir kitap olmakla birlikte Arap edebiyatında edebî tenkit ilminin gelişmesinde bir basamak oluşturur.</a:t>
            </a:r>
          </a:p>
          <a:p>
            <a:pPr algn="just"/>
            <a:r>
              <a:rPr lang="tr-TR" dirty="0" smtClean="0">
                <a:latin typeface="Times New Roman" panose="02020603050405020304" pitchFamily="18" charset="0"/>
                <a:cs typeface="Times New Roman" panose="02020603050405020304" pitchFamily="18" charset="0"/>
              </a:rPr>
              <a:t>Yazarın şiir konusunda bir uzman olması eserin ilmi değerini arttırır.</a:t>
            </a:r>
            <a:endParaRPr lang="tr-TR" dirty="0">
              <a:latin typeface="Times New Roman" panose="02020603050405020304" pitchFamily="18" charset="0"/>
              <a:cs typeface="Times New Roman" panose="02020603050405020304" pitchFamily="18" charset="0"/>
            </a:endParaRPr>
          </a:p>
        </p:txBody>
      </p:sp>
      <p:sp>
        <p:nvSpPr>
          <p:cNvPr id="4" name="İçerik Yer Tutucusu 3"/>
          <p:cNvSpPr>
            <a:spLocks noGrp="1"/>
          </p:cNvSpPr>
          <p:nvPr>
            <p:ph sz="half" idx="2"/>
          </p:nvPr>
        </p:nvSpPr>
        <p:spPr>
          <a:xfrm>
            <a:off x="6525403" y="1619795"/>
            <a:ext cx="4447786" cy="4247606"/>
          </a:xfrm>
        </p:spPr>
        <p:txBody>
          <a:bodyPr/>
          <a:lstStyle/>
          <a:p>
            <a:pPr algn="just"/>
            <a:r>
              <a:rPr lang="tr-TR" dirty="0" smtClean="0">
                <a:latin typeface="Times New Roman" panose="02020603050405020304" pitchFamily="18" charset="0"/>
                <a:cs typeface="Times New Roman" panose="02020603050405020304" pitchFamily="18" charset="0"/>
              </a:rPr>
              <a:t>Yüzeysel bir değerlendirme </a:t>
            </a:r>
            <a:r>
              <a:rPr lang="tr-TR" dirty="0" err="1" smtClean="0">
                <a:latin typeface="Times New Roman" panose="02020603050405020304" pitchFamily="18" charset="0"/>
                <a:cs typeface="Times New Roman" panose="02020603050405020304" pitchFamily="18" charset="0"/>
              </a:rPr>
              <a:t>sözkonusudur</a:t>
            </a:r>
            <a:r>
              <a:rPr lang="tr-TR" dirty="0" smtClean="0">
                <a:latin typeface="Times New Roman" panose="02020603050405020304" pitchFamily="18" charset="0"/>
                <a:cs typeface="Times New Roman" panose="02020603050405020304" pitchFamily="18" charset="0"/>
              </a:rPr>
              <a:t>.</a:t>
            </a:r>
          </a:p>
          <a:p>
            <a:pPr algn="just"/>
            <a:r>
              <a:rPr lang="tr-TR" dirty="0" smtClean="0">
                <a:latin typeface="Times New Roman" panose="02020603050405020304" pitchFamily="18" charset="0"/>
                <a:cs typeface="Times New Roman" panose="02020603050405020304" pitchFamily="18" charset="0"/>
              </a:rPr>
              <a:t>Yazar eserinde şairler hakkındaki değerlendirmesini </a:t>
            </a:r>
            <a:r>
              <a:rPr lang="tr-TR" sz="3600" dirty="0" smtClean="0">
                <a:latin typeface="Times New Roman" panose="02020603050405020304" pitchFamily="18" charset="0"/>
                <a:cs typeface="Times New Roman" panose="02020603050405020304" pitchFamily="18" charset="0"/>
              </a:rPr>
              <a:t>«</a:t>
            </a:r>
            <a:r>
              <a:rPr lang="ar-KW" sz="3600" dirty="0" smtClean="0">
                <a:latin typeface="Times New Roman" panose="02020603050405020304" pitchFamily="18" charset="0"/>
                <a:cs typeface="Times New Roman" panose="02020603050405020304" pitchFamily="18" charset="0"/>
              </a:rPr>
              <a:t>هو فحل أم هو ليس بفحل</a:t>
            </a:r>
            <a:r>
              <a:rPr lang="tr-TR" sz="3600"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o, seçkin bir şairdir ya da değildir şeklinde belirtmiştir.</a:t>
            </a:r>
          </a:p>
          <a:p>
            <a:pPr algn="just"/>
            <a:r>
              <a:rPr lang="tr-TR" dirty="0" smtClean="0">
                <a:latin typeface="Times New Roman" panose="02020603050405020304" pitchFamily="18" charset="0"/>
                <a:cs typeface="Times New Roman" panose="02020603050405020304" pitchFamily="18" charset="0"/>
              </a:rPr>
              <a:t>İngilizceye de tercüme edilen eser, mukaddimesiyle birlikte 1971 yılında Beyrut’ta basılmıştır.</a:t>
            </a:r>
          </a:p>
          <a:p>
            <a:endParaRPr lang="tr-TR" dirty="0"/>
          </a:p>
        </p:txBody>
      </p:sp>
    </p:spTree>
    <p:extLst>
      <p:ext uri="{BB962C8B-B14F-4D97-AF65-F5344CB8AC3E}">
        <p14:creationId xmlns:p14="http://schemas.microsoft.com/office/powerpoint/2010/main" val="3398999647"/>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TM10001105[[fn=kırpılmış]]</Template>
  <TotalTime>278</TotalTime>
  <Words>2357</Words>
  <Application>Microsoft Office PowerPoint</Application>
  <PresentationFormat>Geniş ekran</PresentationFormat>
  <Paragraphs>123</Paragraphs>
  <Slides>20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20</vt:i4>
      </vt:variant>
    </vt:vector>
  </HeadingPairs>
  <TitlesOfParts>
    <vt:vector size="25" baseType="lpstr">
      <vt:lpstr>Arial</vt:lpstr>
      <vt:lpstr>Franklin Gothic Book</vt:lpstr>
      <vt:lpstr>Tahoma</vt:lpstr>
      <vt:lpstr>Times New Roman</vt:lpstr>
      <vt:lpstr>Crop</vt:lpstr>
      <vt:lpstr>ŞİİR DİVANLARI</vt:lpstr>
      <vt:lpstr>PowerPoint Sunusu</vt:lpstr>
      <vt:lpstr>ARAP EDEBİYATINDA EDEBÎ TENKİT İLMİNİN GELİŞİMİ VE BU ALANDA YAPILAN ÇALIŞMALAR </vt:lpstr>
      <vt:lpstr>PowerPoint Sunusu</vt:lpstr>
      <vt:lpstr>PowerPoint Sunusu</vt:lpstr>
      <vt:lpstr>PowerPoint Sunusu</vt:lpstr>
      <vt:lpstr>PowerPoint Sunusu</vt:lpstr>
      <vt:lpstr>فن الشعر (أرسطوطاليس)</vt:lpstr>
      <vt:lpstr>كتاب فحولة الشعراء(الأسمعي)</vt:lpstr>
      <vt:lpstr>قواعد الشعر (ثعلب)</vt:lpstr>
      <vt:lpstr>كتاب البديع (ابن المعتز)</vt:lpstr>
      <vt:lpstr>نقد الشعر (قدامة بن جعفر)</vt:lpstr>
      <vt:lpstr>عيار الشعر (ابن طباطبا)</vt:lpstr>
      <vt:lpstr>الموازنة (الآمدي) </vt:lpstr>
      <vt:lpstr>الوساطة ( الجرجاني )</vt:lpstr>
      <vt:lpstr>المتنبّي</vt:lpstr>
      <vt:lpstr>كتاب الصناعتين (العسكري)</vt:lpstr>
      <vt:lpstr>العمدة ( القيرواني)</vt:lpstr>
      <vt:lpstr>مفتاح العلوم ( السكاكي )</vt:lpstr>
      <vt:lpstr>الجرجاني  (el-Curcânî – öl. 1078)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ŞİİR DİVANLARI</dc:title>
  <dc:creator>zuhal kazar</dc:creator>
  <cp:lastModifiedBy>zuhal kazar</cp:lastModifiedBy>
  <cp:revision>39</cp:revision>
  <dcterms:created xsi:type="dcterms:W3CDTF">2019-03-24T16:52:54Z</dcterms:created>
  <dcterms:modified xsi:type="dcterms:W3CDTF">2019-03-24T21:31:22Z</dcterms:modified>
</cp:coreProperties>
</file>