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9" r:id="rId3"/>
    <p:sldId id="261" r:id="rId4"/>
    <p:sldId id="262" r:id="rId5"/>
    <p:sldId id="263" r:id="rId6"/>
    <p:sldId id="266"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2" d="100"/>
          <a:sy n="62" d="100"/>
        </p:scale>
        <p:origin x="102" y="2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72411DB7-BC74-40F1-A1BD-30E81C657DEA}" type="datetimeFigureOut">
              <a:rPr lang="tr-TR" smtClean="0"/>
              <a:t>28.04.2020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EE3BAC0-0EBD-4D88-836B-9201C7AA2CED}" type="slidenum">
              <a:rPr lang="tr-TR" smtClean="0"/>
              <a:t>‹#›</a:t>
            </a:fld>
            <a:endParaRPr lang="tr-TR"/>
          </a:p>
        </p:txBody>
      </p:sp>
    </p:spTree>
    <p:extLst>
      <p:ext uri="{BB962C8B-B14F-4D97-AF65-F5344CB8AC3E}">
        <p14:creationId xmlns:p14="http://schemas.microsoft.com/office/powerpoint/2010/main" val="3852298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72411DB7-BC74-40F1-A1BD-30E81C657DEA}" type="datetimeFigureOut">
              <a:rPr lang="tr-TR" smtClean="0"/>
              <a:t>28.04.2020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EE3BAC0-0EBD-4D88-836B-9201C7AA2CED}" type="slidenum">
              <a:rPr lang="tr-TR" smtClean="0"/>
              <a:t>‹#›</a:t>
            </a:fld>
            <a:endParaRPr lang="tr-TR"/>
          </a:p>
        </p:txBody>
      </p:sp>
    </p:spTree>
    <p:extLst>
      <p:ext uri="{BB962C8B-B14F-4D97-AF65-F5344CB8AC3E}">
        <p14:creationId xmlns:p14="http://schemas.microsoft.com/office/powerpoint/2010/main" val="1683997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72411DB7-BC74-40F1-A1BD-30E81C657DEA}" type="datetimeFigureOut">
              <a:rPr lang="tr-TR" smtClean="0"/>
              <a:t>28.04.2020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EE3BAC0-0EBD-4D88-836B-9201C7AA2CED}"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794707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72411DB7-BC74-40F1-A1BD-30E81C657DEA}" type="datetimeFigureOut">
              <a:rPr lang="tr-TR" smtClean="0"/>
              <a:t>28.04.2020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EE3BAC0-0EBD-4D88-836B-9201C7AA2CED}" type="slidenum">
              <a:rPr lang="tr-TR" smtClean="0"/>
              <a:t>‹#›</a:t>
            </a:fld>
            <a:endParaRPr lang="tr-TR"/>
          </a:p>
        </p:txBody>
      </p:sp>
    </p:spTree>
    <p:extLst>
      <p:ext uri="{BB962C8B-B14F-4D97-AF65-F5344CB8AC3E}">
        <p14:creationId xmlns:p14="http://schemas.microsoft.com/office/powerpoint/2010/main" val="13424625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72411DB7-BC74-40F1-A1BD-30E81C657DEA}" type="datetimeFigureOut">
              <a:rPr lang="tr-TR" smtClean="0"/>
              <a:t>28.04.2020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EE3BAC0-0EBD-4D88-836B-9201C7AA2CED}"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071814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72411DB7-BC74-40F1-A1BD-30E81C657DEA}" type="datetimeFigureOut">
              <a:rPr lang="tr-TR" smtClean="0"/>
              <a:t>28.04.2020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EE3BAC0-0EBD-4D88-836B-9201C7AA2CED}" type="slidenum">
              <a:rPr lang="tr-TR" smtClean="0"/>
              <a:t>‹#›</a:t>
            </a:fld>
            <a:endParaRPr lang="tr-TR"/>
          </a:p>
        </p:txBody>
      </p:sp>
    </p:spTree>
    <p:extLst>
      <p:ext uri="{BB962C8B-B14F-4D97-AF65-F5344CB8AC3E}">
        <p14:creationId xmlns:p14="http://schemas.microsoft.com/office/powerpoint/2010/main" val="39519181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2411DB7-BC74-40F1-A1BD-30E81C657DEA}" type="datetimeFigureOut">
              <a:rPr lang="tr-TR" smtClean="0"/>
              <a:t>28.04.2020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EE3BAC0-0EBD-4D88-836B-9201C7AA2CED}" type="slidenum">
              <a:rPr lang="tr-TR" smtClean="0"/>
              <a:t>‹#›</a:t>
            </a:fld>
            <a:endParaRPr lang="tr-TR"/>
          </a:p>
        </p:txBody>
      </p:sp>
    </p:spTree>
    <p:extLst>
      <p:ext uri="{BB962C8B-B14F-4D97-AF65-F5344CB8AC3E}">
        <p14:creationId xmlns:p14="http://schemas.microsoft.com/office/powerpoint/2010/main" val="9867570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2411DB7-BC74-40F1-A1BD-30E81C657DEA}" type="datetimeFigureOut">
              <a:rPr lang="tr-TR" smtClean="0"/>
              <a:t>28.04.2020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EE3BAC0-0EBD-4D88-836B-9201C7AA2CED}" type="slidenum">
              <a:rPr lang="tr-TR" smtClean="0"/>
              <a:t>‹#›</a:t>
            </a:fld>
            <a:endParaRPr lang="tr-TR"/>
          </a:p>
        </p:txBody>
      </p:sp>
    </p:spTree>
    <p:extLst>
      <p:ext uri="{BB962C8B-B14F-4D97-AF65-F5344CB8AC3E}">
        <p14:creationId xmlns:p14="http://schemas.microsoft.com/office/powerpoint/2010/main" val="12387150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2411DB7-BC74-40F1-A1BD-30E81C657DEA}" type="datetimeFigureOut">
              <a:rPr lang="tr-TR" smtClean="0"/>
              <a:t>28.04.2020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EE3BAC0-0EBD-4D88-836B-9201C7AA2CED}" type="slidenum">
              <a:rPr lang="tr-TR" smtClean="0"/>
              <a:t>‹#›</a:t>
            </a:fld>
            <a:endParaRPr lang="tr-TR"/>
          </a:p>
        </p:txBody>
      </p:sp>
    </p:spTree>
    <p:extLst>
      <p:ext uri="{BB962C8B-B14F-4D97-AF65-F5344CB8AC3E}">
        <p14:creationId xmlns:p14="http://schemas.microsoft.com/office/powerpoint/2010/main" val="2918652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72411DB7-BC74-40F1-A1BD-30E81C657DEA}" type="datetimeFigureOut">
              <a:rPr lang="tr-TR" smtClean="0"/>
              <a:t>28.04.2020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EE3BAC0-0EBD-4D88-836B-9201C7AA2CED}" type="slidenum">
              <a:rPr lang="tr-TR" smtClean="0"/>
              <a:t>‹#›</a:t>
            </a:fld>
            <a:endParaRPr lang="tr-TR"/>
          </a:p>
        </p:txBody>
      </p:sp>
    </p:spTree>
    <p:extLst>
      <p:ext uri="{BB962C8B-B14F-4D97-AF65-F5344CB8AC3E}">
        <p14:creationId xmlns:p14="http://schemas.microsoft.com/office/powerpoint/2010/main" val="3836678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2411DB7-BC74-40F1-A1BD-30E81C657DEA}" type="datetimeFigureOut">
              <a:rPr lang="tr-TR" smtClean="0"/>
              <a:t>28.04.2020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EE3BAC0-0EBD-4D88-836B-9201C7AA2CED}" type="slidenum">
              <a:rPr lang="tr-TR" smtClean="0"/>
              <a:t>‹#›</a:t>
            </a:fld>
            <a:endParaRPr lang="tr-TR"/>
          </a:p>
        </p:txBody>
      </p:sp>
    </p:spTree>
    <p:extLst>
      <p:ext uri="{BB962C8B-B14F-4D97-AF65-F5344CB8AC3E}">
        <p14:creationId xmlns:p14="http://schemas.microsoft.com/office/powerpoint/2010/main" val="199150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2411DB7-BC74-40F1-A1BD-30E81C657DEA}" type="datetimeFigureOut">
              <a:rPr lang="tr-TR" smtClean="0"/>
              <a:t>28.04.2020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EE3BAC0-0EBD-4D88-836B-9201C7AA2CED}" type="slidenum">
              <a:rPr lang="tr-TR" smtClean="0"/>
              <a:t>‹#›</a:t>
            </a:fld>
            <a:endParaRPr lang="tr-TR"/>
          </a:p>
        </p:txBody>
      </p:sp>
    </p:spTree>
    <p:extLst>
      <p:ext uri="{BB962C8B-B14F-4D97-AF65-F5344CB8AC3E}">
        <p14:creationId xmlns:p14="http://schemas.microsoft.com/office/powerpoint/2010/main" val="20794217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72411DB7-BC74-40F1-A1BD-30E81C657DEA}" type="datetimeFigureOut">
              <a:rPr lang="tr-TR" smtClean="0"/>
              <a:t>28.04.2020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EE3BAC0-0EBD-4D88-836B-9201C7AA2CED}" type="slidenum">
              <a:rPr lang="tr-TR" smtClean="0"/>
              <a:t>‹#›</a:t>
            </a:fld>
            <a:endParaRPr lang="tr-TR"/>
          </a:p>
        </p:txBody>
      </p:sp>
    </p:spTree>
    <p:extLst>
      <p:ext uri="{BB962C8B-B14F-4D97-AF65-F5344CB8AC3E}">
        <p14:creationId xmlns:p14="http://schemas.microsoft.com/office/powerpoint/2010/main" val="37584309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411DB7-BC74-40F1-A1BD-30E81C657DEA}" type="datetimeFigureOut">
              <a:rPr lang="tr-TR" smtClean="0"/>
              <a:t>28.04.2020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EE3BAC0-0EBD-4D88-836B-9201C7AA2CED}" type="slidenum">
              <a:rPr lang="tr-TR" smtClean="0"/>
              <a:t>‹#›</a:t>
            </a:fld>
            <a:endParaRPr lang="tr-TR"/>
          </a:p>
        </p:txBody>
      </p:sp>
    </p:spTree>
    <p:extLst>
      <p:ext uri="{BB962C8B-B14F-4D97-AF65-F5344CB8AC3E}">
        <p14:creationId xmlns:p14="http://schemas.microsoft.com/office/powerpoint/2010/main" val="1768067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2411DB7-BC74-40F1-A1BD-30E81C657DEA}" type="datetimeFigureOut">
              <a:rPr lang="tr-TR" smtClean="0"/>
              <a:t>28.04.2020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EE3BAC0-0EBD-4D88-836B-9201C7AA2CED}" type="slidenum">
              <a:rPr lang="tr-TR" smtClean="0"/>
              <a:t>‹#›</a:t>
            </a:fld>
            <a:endParaRPr lang="tr-TR"/>
          </a:p>
        </p:txBody>
      </p:sp>
    </p:spTree>
    <p:extLst>
      <p:ext uri="{BB962C8B-B14F-4D97-AF65-F5344CB8AC3E}">
        <p14:creationId xmlns:p14="http://schemas.microsoft.com/office/powerpoint/2010/main" val="2073048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2411DB7-BC74-40F1-A1BD-30E81C657DEA}" type="datetimeFigureOut">
              <a:rPr lang="tr-TR" smtClean="0"/>
              <a:t>28.04.2020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EE3BAC0-0EBD-4D88-836B-9201C7AA2CED}" type="slidenum">
              <a:rPr lang="tr-TR" smtClean="0"/>
              <a:t>‹#›</a:t>
            </a:fld>
            <a:endParaRPr lang="tr-TR"/>
          </a:p>
        </p:txBody>
      </p:sp>
    </p:spTree>
    <p:extLst>
      <p:ext uri="{BB962C8B-B14F-4D97-AF65-F5344CB8AC3E}">
        <p14:creationId xmlns:p14="http://schemas.microsoft.com/office/powerpoint/2010/main" val="3645374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2411DB7-BC74-40F1-A1BD-30E81C657DEA}" type="datetimeFigureOut">
              <a:rPr lang="tr-TR" smtClean="0"/>
              <a:t>28.04.2020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EE3BAC0-0EBD-4D88-836B-9201C7AA2CED}" type="slidenum">
              <a:rPr lang="tr-TR" smtClean="0"/>
              <a:t>‹#›</a:t>
            </a:fld>
            <a:endParaRPr lang="tr-TR"/>
          </a:p>
        </p:txBody>
      </p:sp>
    </p:spTree>
    <p:extLst>
      <p:ext uri="{BB962C8B-B14F-4D97-AF65-F5344CB8AC3E}">
        <p14:creationId xmlns:p14="http://schemas.microsoft.com/office/powerpoint/2010/main" val="36601120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p:txBody>
          <a:bodyPr/>
          <a:lstStyle/>
          <a:p>
            <a:pPr eaLnBrk="1" hangingPunct="1"/>
            <a:r>
              <a:rPr lang="tr-TR" altLang="tr-TR" dirty="0"/>
              <a:t>Şahıs Şirketleri</a:t>
            </a:r>
            <a:endParaRPr lang="en-US" altLang="tr-TR" dirty="0"/>
          </a:p>
        </p:txBody>
      </p:sp>
      <p:sp>
        <p:nvSpPr>
          <p:cNvPr id="137219" name="Rectangle 3"/>
          <p:cNvSpPr>
            <a:spLocks noGrp="1" noChangeArrowheads="1"/>
          </p:cNvSpPr>
          <p:nvPr>
            <p:ph idx="1"/>
          </p:nvPr>
        </p:nvSpPr>
        <p:spPr>
          <a:xfrm>
            <a:off x="2116183" y="1750423"/>
            <a:ext cx="9388429" cy="4160799"/>
          </a:xfrm>
        </p:spPr>
        <p:txBody>
          <a:bodyPr/>
          <a:lstStyle/>
          <a:p>
            <a:pPr marL="514350" indent="-514350">
              <a:buFont typeface="+mj-lt"/>
              <a:buAutoNum type="arabicPeriod"/>
            </a:pPr>
            <a:r>
              <a:rPr lang="tr-TR" altLang="tr-TR" b="1" dirty="0" err="1"/>
              <a:t>Kollektif</a:t>
            </a:r>
            <a:r>
              <a:rPr lang="tr-TR" altLang="tr-TR" b="1" dirty="0"/>
              <a:t> Şirket : </a:t>
            </a:r>
            <a:r>
              <a:rPr lang="tr-TR" altLang="tr-TR" dirty="0"/>
              <a:t>İki ya da daha çok birbirine güven </a:t>
            </a:r>
            <a:r>
              <a:rPr lang="tr-TR" altLang="tr-TR" i="1" dirty="0"/>
              <a:t>gerçek </a:t>
            </a:r>
            <a:r>
              <a:rPr lang="tr-TR" altLang="tr-TR" dirty="0"/>
              <a:t>kişiler tarafından kurulur. Alacaklara ve borçlara karşı ortaklar sınırsız sorumludur. İşletme, tüzel kişiliğe sahiptir. Asgari bir sermaye koyma zorunluluğu yoktur.</a:t>
            </a:r>
          </a:p>
          <a:p>
            <a:pPr marL="514350" indent="-514350">
              <a:buFont typeface="+mj-lt"/>
              <a:buAutoNum type="arabicPeriod"/>
            </a:pPr>
            <a:r>
              <a:rPr lang="tr-TR" altLang="tr-TR" b="1" dirty="0">
                <a:solidFill>
                  <a:schemeClr val="tx1"/>
                </a:solidFill>
              </a:rPr>
              <a:t>Komandit Şirket : </a:t>
            </a:r>
            <a:r>
              <a:rPr lang="tr-TR" altLang="tr-TR" dirty="0"/>
              <a:t>İki veya daha çok </a:t>
            </a:r>
            <a:r>
              <a:rPr lang="tr-TR" altLang="tr-TR" i="1" dirty="0"/>
              <a:t>gerçek veya tüzel </a:t>
            </a:r>
            <a:r>
              <a:rPr lang="tr-TR" altLang="tr-TR" dirty="0"/>
              <a:t>kişiler tarafından aralarında sözleşme yapılarak kurulur. Alacaklara ve borçlara karşı en az bir ortağın sorumluluğu sınırlandırılmamış (komandite), yine en az bir ortağın da sınırlandırılmış (komanditer) olmalıdır. Şirket tüzel kişiliğe sahip olmalı ve “komandit” </a:t>
            </a:r>
            <a:r>
              <a:rPr lang="tr-TR" altLang="tr-TR" dirty="0" err="1"/>
              <a:t>ünvanı</a:t>
            </a:r>
            <a:r>
              <a:rPr lang="tr-TR" altLang="tr-TR" dirty="0"/>
              <a:t> belirtilmelidir.</a:t>
            </a:r>
            <a:endParaRPr lang="en-US" altLang="tr-TR" dirty="0">
              <a:solidFill>
                <a:srgbClr val="FF0000"/>
              </a:solidFill>
            </a:endParaRPr>
          </a:p>
          <a:p>
            <a:pPr marL="609600" indent="-609600">
              <a:buFontTx/>
              <a:buAutoNum type="arabicPeriod"/>
            </a:pPr>
            <a:endParaRPr lang="en-US" altLang="tr-TR" dirty="0"/>
          </a:p>
          <a:p>
            <a:pPr marL="609600" indent="-609600">
              <a:buFontTx/>
              <a:buAutoNum type="arabicPeriod"/>
            </a:pPr>
            <a:endParaRPr lang="en-US" altLang="tr-TR" dirty="0">
              <a:solidFill>
                <a:srgbClr val="FF0000"/>
              </a:solidFill>
            </a:endParaRPr>
          </a:p>
        </p:txBody>
      </p:sp>
    </p:spTree>
    <p:extLst>
      <p:ext uri="{BB962C8B-B14F-4D97-AF65-F5344CB8AC3E}">
        <p14:creationId xmlns:p14="http://schemas.microsoft.com/office/powerpoint/2010/main" val="2088451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p:txBody>
          <a:bodyPr/>
          <a:lstStyle/>
          <a:p>
            <a:pPr eaLnBrk="1" hangingPunct="1"/>
            <a:r>
              <a:rPr lang="tr-TR" altLang="tr-TR" dirty="0"/>
              <a:t>Sermaye Şirketleri</a:t>
            </a:r>
            <a:endParaRPr lang="en-US" altLang="tr-TR" dirty="0"/>
          </a:p>
        </p:txBody>
      </p:sp>
      <p:sp>
        <p:nvSpPr>
          <p:cNvPr id="139267" name="Rectangle 3"/>
          <p:cNvSpPr>
            <a:spLocks noGrp="1" noChangeArrowheads="1"/>
          </p:cNvSpPr>
          <p:nvPr>
            <p:ph idx="1"/>
          </p:nvPr>
        </p:nvSpPr>
        <p:spPr>
          <a:xfrm>
            <a:off x="2168434" y="1658983"/>
            <a:ext cx="9336178" cy="4252239"/>
          </a:xfrm>
        </p:spPr>
        <p:txBody>
          <a:bodyPr/>
          <a:lstStyle/>
          <a:p>
            <a:pPr marL="514350" indent="-514350">
              <a:buFont typeface="+mj-lt"/>
              <a:buAutoNum type="arabicPeriod" startAt="3"/>
            </a:pPr>
            <a:r>
              <a:rPr lang="tr-TR" altLang="tr-TR" b="1" dirty="0"/>
              <a:t>Anonim Şirketler: </a:t>
            </a:r>
            <a:r>
              <a:rPr lang="tr-TR" altLang="tr-TR" dirty="0"/>
              <a:t>S</a:t>
            </a:r>
            <a:r>
              <a:rPr lang="tr-TR" dirty="0"/>
              <a:t>ermayesi belirli ve paylara  bölünmüş olan, borçlarından dolayı yalnız mal varlığıyla sorumlu bulunan şirket olarak tanımlanmıştır. Pay sahipleri, sadece taahhüt etmiş oldukları sermaye payları ile ve şirkete karşı sorumludur.</a:t>
            </a:r>
          </a:p>
          <a:p>
            <a:pPr marL="514350" indent="-514350">
              <a:buFont typeface="+mj-lt"/>
              <a:buAutoNum type="arabicPeriod" startAt="3"/>
            </a:pPr>
            <a:r>
              <a:rPr lang="tr-TR" altLang="tr-TR" b="1" dirty="0"/>
              <a:t>Limited Şirketler : </a:t>
            </a:r>
            <a:r>
              <a:rPr lang="tr-TR" dirty="0"/>
              <a:t> Limited şirketler asgari 10.000 -TL sermaye ve asgari 1 ortakla kurulmalıdır. Türkçe olarak tespit edilmesi gereken unvanlarında Limited Şirket ibaresinin bulunması ve faaliyet konusunun gösterilmesi zorunludur. Ortakların koyacakları sermayenin en az 25 TL veya bunun katları olması lazımdır.</a:t>
            </a:r>
            <a:endParaRPr lang="tr-TR" altLang="tr-TR" b="1" dirty="0"/>
          </a:p>
          <a:p>
            <a:pPr marL="514350" indent="-514350">
              <a:buFont typeface="+mj-lt"/>
              <a:buAutoNum type="arabicPeriod" startAt="3"/>
            </a:pPr>
            <a:endParaRPr lang="tr-TR" altLang="tr-TR" dirty="0"/>
          </a:p>
        </p:txBody>
      </p:sp>
    </p:spTree>
    <p:extLst>
      <p:ext uri="{BB962C8B-B14F-4D97-AF65-F5344CB8AC3E}">
        <p14:creationId xmlns:p14="http://schemas.microsoft.com/office/powerpoint/2010/main" val="27987292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p:txBody>
          <a:bodyPr/>
          <a:lstStyle/>
          <a:p>
            <a:pPr eaLnBrk="1" hangingPunct="1"/>
            <a:r>
              <a:rPr lang="tr-TR" altLang="tr-TR" dirty="0"/>
              <a:t>Sermaye Şirketleri</a:t>
            </a:r>
            <a:endParaRPr lang="en-US" altLang="tr-TR" dirty="0"/>
          </a:p>
        </p:txBody>
      </p:sp>
      <p:sp>
        <p:nvSpPr>
          <p:cNvPr id="141315" name="Rectangle 3"/>
          <p:cNvSpPr>
            <a:spLocks noGrp="1" noChangeArrowheads="1"/>
          </p:cNvSpPr>
          <p:nvPr>
            <p:ph idx="1"/>
          </p:nvPr>
        </p:nvSpPr>
        <p:spPr>
          <a:xfrm>
            <a:off x="1776549" y="1750423"/>
            <a:ext cx="9728063" cy="4160799"/>
          </a:xfrm>
        </p:spPr>
        <p:txBody>
          <a:bodyPr/>
          <a:lstStyle/>
          <a:p>
            <a:pPr marL="514350" indent="-514350">
              <a:buFont typeface="+mj-lt"/>
              <a:buAutoNum type="arabicPeriod" startAt="5"/>
            </a:pPr>
            <a:r>
              <a:rPr lang="tr-TR" altLang="tr-TR" b="1" dirty="0"/>
              <a:t>Sermayesi Paylara Bölünmüş Komandit Şirketler </a:t>
            </a:r>
            <a:r>
              <a:rPr lang="tr-TR" altLang="tr-TR" dirty="0"/>
              <a:t>:</a:t>
            </a:r>
            <a:r>
              <a:rPr lang="tr-TR" dirty="0"/>
              <a:t> Sermayesi paylara bölünen ve ortaklarından bir veya birkaçı, şirket alacaklarına karşı bir </a:t>
            </a:r>
            <a:r>
              <a:rPr lang="tr-TR" dirty="0" err="1"/>
              <a:t>kollektif</a:t>
            </a:r>
            <a:r>
              <a:rPr lang="tr-TR" dirty="0"/>
              <a:t> şirket, diğerleri bir anonim şirket ortağı gibi sorumlu olan şirkettir. Bu tür şirkette kolektif şirket ortakları gibi sorumlu olan ortaklara “komandite”, anonim şirket ortakları gibi sorumlu olanlara “komanditer” ortak denir.</a:t>
            </a:r>
            <a:endParaRPr lang="en-US" altLang="tr-TR" dirty="0">
              <a:solidFill>
                <a:schemeClr val="accent1"/>
              </a:solidFill>
            </a:endParaRPr>
          </a:p>
        </p:txBody>
      </p:sp>
    </p:spTree>
    <p:extLst>
      <p:ext uri="{BB962C8B-B14F-4D97-AF65-F5344CB8AC3E}">
        <p14:creationId xmlns:p14="http://schemas.microsoft.com/office/powerpoint/2010/main" val="851659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a:xfrm>
            <a:off x="1867989" y="718456"/>
            <a:ext cx="8114211" cy="849087"/>
          </a:xfrm>
        </p:spPr>
        <p:txBody>
          <a:bodyPr/>
          <a:lstStyle/>
          <a:p>
            <a:pPr eaLnBrk="1" hangingPunct="1"/>
            <a:r>
              <a:rPr lang="tr-TR" altLang="tr-TR" dirty="0"/>
              <a:t>Kooperatifler</a:t>
            </a:r>
            <a:endParaRPr lang="en-US" altLang="tr-TR" dirty="0"/>
          </a:p>
        </p:txBody>
      </p:sp>
      <p:sp>
        <p:nvSpPr>
          <p:cNvPr id="142339" name="Rectangle 3"/>
          <p:cNvSpPr>
            <a:spLocks noGrp="1" noChangeArrowheads="1"/>
          </p:cNvSpPr>
          <p:nvPr>
            <p:ph idx="1"/>
          </p:nvPr>
        </p:nvSpPr>
        <p:spPr>
          <a:xfrm>
            <a:off x="1423851" y="2076994"/>
            <a:ext cx="10153383" cy="4019006"/>
          </a:xfrm>
        </p:spPr>
        <p:txBody>
          <a:bodyPr>
            <a:normAutofit/>
          </a:bodyPr>
          <a:lstStyle/>
          <a:p>
            <a:r>
              <a:rPr lang="tr-TR" dirty="0"/>
              <a:t>Tüzel kişiliği haiz olmak üzere ortaklarının belirli ekonomik menfaatlerini ve özellikle meslek ve geçimlerine ait ihtiyaçlarını, işgücü ve parasal katkılarıyla karşılıklı yardım, dayanışma ve kefalet suretiyle sağlayıp korumak amacıyla gerçek ve tüzel kişiler tarafından kurulan değişir ortaklı ve değişir sermayeli ortaklıklar olarak tanımlanmıştır.</a:t>
            </a:r>
            <a:endParaRPr lang="tr-TR" altLang="tr-TR" dirty="0"/>
          </a:p>
        </p:txBody>
      </p:sp>
    </p:spTree>
    <p:extLst>
      <p:ext uri="{BB962C8B-B14F-4D97-AF65-F5344CB8AC3E}">
        <p14:creationId xmlns:p14="http://schemas.microsoft.com/office/powerpoint/2010/main" val="41229077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title"/>
          </p:nvPr>
        </p:nvSpPr>
        <p:spPr>
          <a:xfrm>
            <a:off x="2209800" y="692330"/>
            <a:ext cx="7772400" cy="831669"/>
          </a:xfrm>
        </p:spPr>
        <p:txBody>
          <a:bodyPr/>
          <a:lstStyle/>
          <a:p>
            <a:pPr eaLnBrk="1" hangingPunct="1"/>
            <a:r>
              <a:rPr lang="tr-TR" altLang="tr-TR" dirty="0"/>
              <a:t>Kooperatifler</a:t>
            </a:r>
            <a:endParaRPr lang="en-US" altLang="tr-TR" dirty="0"/>
          </a:p>
        </p:txBody>
      </p:sp>
      <p:sp>
        <p:nvSpPr>
          <p:cNvPr id="143363" name="Rectangle 3"/>
          <p:cNvSpPr>
            <a:spLocks noGrp="1" noChangeArrowheads="1"/>
          </p:cNvSpPr>
          <p:nvPr>
            <p:ph idx="1"/>
          </p:nvPr>
        </p:nvSpPr>
        <p:spPr>
          <a:xfrm>
            <a:off x="1815737" y="1600200"/>
            <a:ext cx="8166463" cy="4114800"/>
          </a:xfrm>
        </p:spPr>
        <p:txBody>
          <a:bodyPr>
            <a:normAutofit/>
          </a:bodyPr>
          <a:lstStyle/>
          <a:p>
            <a:r>
              <a:rPr lang="tr-TR" b="1" dirty="0"/>
              <a:t>Kooperatifçilik İlkeleri:</a:t>
            </a:r>
          </a:p>
          <a:p>
            <a:pPr lvl="1"/>
            <a:r>
              <a:rPr lang="tr-TR" dirty="0"/>
              <a:t>Gönüllü ve serbest giriş</a:t>
            </a:r>
          </a:p>
          <a:p>
            <a:pPr lvl="1"/>
            <a:r>
              <a:rPr lang="tr-TR" dirty="0"/>
              <a:t>Ortağın demokratik yönetimi</a:t>
            </a:r>
          </a:p>
          <a:p>
            <a:pPr lvl="1"/>
            <a:r>
              <a:rPr lang="tr-TR" dirty="0"/>
              <a:t>Ortağın ekonomik katılımı</a:t>
            </a:r>
          </a:p>
          <a:p>
            <a:pPr lvl="1"/>
            <a:r>
              <a:rPr lang="tr-TR" dirty="0"/>
              <a:t>Özerklik ve bağımsızlık</a:t>
            </a:r>
          </a:p>
          <a:p>
            <a:pPr lvl="1"/>
            <a:r>
              <a:rPr lang="tr-TR" dirty="0"/>
              <a:t>Eğitim, öğretim ve bilgilendirme</a:t>
            </a:r>
          </a:p>
          <a:p>
            <a:pPr lvl="1"/>
            <a:r>
              <a:rPr lang="tr-TR" dirty="0"/>
              <a:t>Kooperatifler arası işbirliği</a:t>
            </a:r>
          </a:p>
          <a:p>
            <a:pPr lvl="1"/>
            <a:r>
              <a:rPr lang="tr-TR" dirty="0"/>
              <a:t>Toplumsal sorumluluk</a:t>
            </a:r>
            <a:endParaRPr lang="tr-TR" b="1" dirty="0"/>
          </a:p>
          <a:p>
            <a:pPr eaLnBrk="1" hangingPunct="1">
              <a:lnSpc>
                <a:spcPct val="90000"/>
              </a:lnSpc>
            </a:pPr>
            <a:endParaRPr lang="tr-TR" altLang="tr-TR" dirty="0"/>
          </a:p>
        </p:txBody>
      </p:sp>
    </p:spTree>
    <p:extLst>
      <p:ext uri="{BB962C8B-B14F-4D97-AF65-F5344CB8AC3E}">
        <p14:creationId xmlns:p14="http://schemas.microsoft.com/office/powerpoint/2010/main" val="11998703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19794" y="692331"/>
            <a:ext cx="9884818" cy="5656218"/>
          </a:xfrm>
        </p:spPr>
        <p:txBody>
          <a:bodyPr>
            <a:normAutofit/>
          </a:bodyPr>
          <a:lstStyle/>
          <a:p>
            <a:r>
              <a:rPr lang="tr-TR" b="1" dirty="0"/>
              <a:t>Kooperatiflerin özellikleri</a:t>
            </a:r>
          </a:p>
          <a:p>
            <a:r>
              <a:rPr lang="tr-TR" dirty="0"/>
              <a:t>Kooperatifler, üyelerinin ortak ihtiyaçlarını veya meslekleri ile ilgili gereksinimlerini en az maliyetle karşılamak amacıyla kurulur.</a:t>
            </a:r>
          </a:p>
          <a:p>
            <a:r>
              <a:rPr lang="tr-TR" dirty="0"/>
              <a:t>Kooperatiflerde sermayenin üst sınır yoktur. Kooperatifin sermayesi ortak sayısına göre artar.</a:t>
            </a:r>
          </a:p>
          <a:p>
            <a:r>
              <a:rPr lang="tr-TR" dirty="0"/>
              <a:t>Kooperatiflerde sermayeyi olarak mal, demirbaş, taşıt, bina gibi konulması veya başka bir işletmenin kooperatife devredilmesi ancak ana sözleşmede belirtilmiş olmalıdır.</a:t>
            </a:r>
          </a:p>
          <a:p>
            <a:r>
              <a:rPr lang="tr-TR" dirty="0"/>
              <a:t>Gerçek veya tüzel kişiler kooperatife üye olabilirler. </a:t>
            </a:r>
          </a:p>
          <a:p>
            <a:r>
              <a:rPr lang="tr-TR" dirty="0"/>
              <a:t>Kooperatiflerde ortaklıktan çıkış, ancak hesap döneminin sonunda ve en az 6 ay önceden haber vermek şartıyla yapılır. </a:t>
            </a:r>
          </a:p>
          <a:p>
            <a:r>
              <a:rPr lang="tr-TR" dirty="0"/>
              <a:t> Kooperatiflerde ortakların en az bir ortaklık payları vardır. Bir ortak 5000’den fazla paya sahip olamaz. </a:t>
            </a:r>
          </a:p>
          <a:p>
            <a:r>
              <a:rPr lang="tr-TR" dirty="0"/>
              <a:t>Kooperatiflerde her ortak bir oy hakkına sahiptir.</a:t>
            </a:r>
          </a:p>
          <a:p>
            <a:r>
              <a:rPr lang="tr-TR" dirty="0"/>
              <a:t>Kooperatiflerin sorumluluğu mal varlığıyla sınırlıdır. Ortaklar ise sermaye payları ile sorumludur.</a:t>
            </a:r>
          </a:p>
        </p:txBody>
      </p:sp>
    </p:spTree>
    <p:extLst>
      <p:ext uri="{BB962C8B-B14F-4D97-AF65-F5344CB8AC3E}">
        <p14:creationId xmlns:p14="http://schemas.microsoft.com/office/powerpoint/2010/main" val="1040549823"/>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21</TotalTime>
  <Words>356</Words>
  <Application>Microsoft Office PowerPoint</Application>
  <PresentationFormat>Geniş ekran</PresentationFormat>
  <Paragraphs>28</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Century Gothic</vt:lpstr>
      <vt:lpstr>Wingdings 3</vt:lpstr>
      <vt:lpstr>Duman</vt:lpstr>
      <vt:lpstr>Şahıs Şirketleri</vt:lpstr>
      <vt:lpstr>Sermaye Şirketleri</vt:lpstr>
      <vt:lpstr>Sermaye Şirketleri</vt:lpstr>
      <vt:lpstr>Kooperatifler</vt:lpstr>
      <vt:lpstr>Kooperatifler</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7</cp:revision>
  <dcterms:created xsi:type="dcterms:W3CDTF">2020-02-22T14:31:07Z</dcterms:created>
  <dcterms:modified xsi:type="dcterms:W3CDTF">2020-04-28T11:58:24Z</dcterms:modified>
</cp:coreProperties>
</file>