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Lst>
  <p:notesMasterIdLst>
    <p:notesMasterId r:id="rId76"/>
  </p:notesMasterIdLst>
  <p:sldIdLst>
    <p:sldId id="327" r:id="rId3"/>
    <p:sldId id="328" r:id="rId4"/>
    <p:sldId id="329" r:id="rId5"/>
    <p:sldId id="330" r:id="rId6"/>
    <p:sldId id="336" r:id="rId7"/>
    <p:sldId id="342" r:id="rId8"/>
    <p:sldId id="343" r:id="rId9"/>
    <p:sldId id="344" r:id="rId10"/>
    <p:sldId id="345" r:id="rId11"/>
    <p:sldId id="346" r:id="rId12"/>
    <p:sldId id="352" r:id="rId13"/>
    <p:sldId id="358" r:id="rId14"/>
    <p:sldId id="359" r:id="rId15"/>
    <p:sldId id="360" r:id="rId16"/>
    <p:sldId id="361" r:id="rId17"/>
    <p:sldId id="362" r:id="rId18"/>
    <p:sldId id="363" r:id="rId19"/>
    <p:sldId id="364" r:id="rId20"/>
    <p:sldId id="366" r:id="rId21"/>
    <p:sldId id="367" r:id="rId22"/>
    <p:sldId id="368" r:id="rId23"/>
    <p:sldId id="369" r:id="rId24"/>
    <p:sldId id="371" r:id="rId25"/>
    <p:sldId id="372" r:id="rId26"/>
    <p:sldId id="373" r:id="rId27"/>
    <p:sldId id="374" r:id="rId28"/>
    <p:sldId id="375" r:id="rId29"/>
    <p:sldId id="376" r:id="rId30"/>
    <p:sldId id="377" r:id="rId31"/>
    <p:sldId id="378" r:id="rId32"/>
    <p:sldId id="379" r:id="rId33"/>
    <p:sldId id="380" r:id="rId34"/>
    <p:sldId id="382" r:id="rId35"/>
    <p:sldId id="383" r:id="rId36"/>
    <p:sldId id="256" r:id="rId37"/>
    <p:sldId id="257" r:id="rId38"/>
    <p:sldId id="261" r:id="rId39"/>
    <p:sldId id="262" r:id="rId40"/>
    <p:sldId id="266" r:id="rId41"/>
    <p:sldId id="263" r:id="rId42"/>
    <p:sldId id="273" r:id="rId43"/>
    <p:sldId id="277" r:id="rId44"/>
    <p:sldId id="278" r:id="rId45"/>
    <p:sldId id="279" r:id="rId46"/>
    <p:sldId id="280" r:id="rId47"/>
    <p:sldId id="296" r:id="rId48"/>
    <p:sldId id="281" r:id="rId49"/>
    <p:sldId id="282" r:id="rId50"/>
    <p:sldId id="283" r:id="rId51"/>
    <p:sldId id="284" r:id="rId52"/>
    <p:sldId id="286" r:id="rId53"/>
    <p:sldId id="288" r:id="rId54"/>
    <p:sldId id="290" r:id="rId55"/>
    <p:sldId id="292" r:id="rId56"/>
    <p:sldId id="293" r:id="rId57"/>
    <p:sldId id="298" r:id="rId58"/>
    <p:sldId id="300" r:id="rId59"/>
    <p:sldId id="303" r:id="rId60"/>
    <p:sldId id="304" r:id="rId61"/>
    <p:sldId id="305" r:id="rId62"/>
    <p:sldId id="306" r:id="rId63"/>
    <p:sldId id="307" r:id="rId64"/>
    <p:sldId id="308" r:id="rId65"/>
    <p:sldId id="309" r:id="rId66"/>
    <p:sldId id="310" r:id="rId67"/>
    <p:sldId id="311" r:id="rId68"/>
    <p:sldId id="316" r:id="rId69"/>
    <p:sldId id="317" r:id="rId70"/>
    <p:sldId id="321" r:id="rId71"/>
    <p:sldId id="322" r:id="rId72"/>
    <p:sldId id="323" r:id="rId73"/>
    <p:sldId id="324" r:id="rId74"/>
    <p:sldId id="384" r:id="rId7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83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0" d="100"/>
          <a:sy n="70" d="100"/>
        </p:scale>
        <p:origin x="-1080"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D984C6-5C9B-4CDF-9D0E-54BDE0A6A66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DF88F1D2-64A4-490C-8809-1C8DBD24D7DF}">
      <dgm:prSet custT="1"/>
      <dgm:spPr/>
      <dgm:t>
        <a:bodyPr/>
        <a:lstStyle/>
        <a:p>
          <a:pPr rtl="0"/>
          <a:r>
            <a:rPr lang="tr-TR" sz="3600" b="1" dirty="0" smtClean="0"/>
            <a:t>-İNSAN VÜCUDU İLE İLGİLİ TEMEL BİLGİLER </a:t>
          </a:r>
          <a:br>
            <a:rPr lang="tr-TR" sz="3600" b="1" dirty="0" smtClean="0"/>
          </a:br>
          <a:r>
            <a:rPr lang="tr-TR" sz="3600" b="1" dirty="0" smtClean="0"/>
            <a:t>-TEMEL YAŞAM DESTEĞİ</a:t>
          </a:r>
          <a:endParaRPr lang="tr-TR" sz="3600" b="1" dirty="0"/>
        </a:p>
      </dgm:t>
    </dgm:pt>
    <dgm:pt modelId="{922C4775-097B-4079-978E-8CBFAA6E4B2F}" type="parTrans" cxnId="{1E391D73-856A-4564-8EC8-AF105642DC52}">
      <dgm:prSet/>
      <dgm:spPr/>
      <dgm:t>
        <a:bodyPr/>
        <a:lstStyle/>
        <a:p>
          <a:endParaRPr lang="tr-TR"/>
        </a:p>
      </dgm:t>
    </dgm:pt>
    <dgm:pt modelId="{191AA883-368E-4D70-B920-00DB9E39D72F}" type="sibTrans" cxnId="{1E391D73-856A-4564-8EC8-AF105642DC52}">
      <dgm:prSet/>
      <dgm:spPr/>
      <dgm:t>
        <a:bodyPr/>
        <a:lstStyle/>
        <a:p>
          <a:endParaRPr lang="tr-TR"/>
        </a:p>
      </dgm:t>
    </dgm:pt>
    <dgm:pt modelId="{793EECF9-0C60-4662-AC5F-DE4493F07200}" type="pres">
      <dgm:prSet presAssocID="{0CD984C6-5C9B-4CDF-9D0E-54BDE0A6A662}" presName="linear" presStyleCnt="0">
        <dgm:presLayoutVars>
          <dgm:animLvl val="lvl"/>
          <dgm:resizeHandles val="exact"/>
        </dgm:presLayoutVars>
      </dgm:prSet>
      <dgm:spPr/>
    </dgm:pt>
    <dgm:pt modelId="{093F01A7-3B0C-46C4-A721-5BF075A126A2}" type="pres">
      <dgm:prSet presAssocID="{DF88F1D2-64A4-490C-8809-1C8DBD24D7DF}" presName="parentText" presStyleLbl="node1" presStyleIdx="0" presStyleCnt="1">
        <dgm:presLayoutVars>
          <dgm:chMax val="0"/>
          <dgm:bulletEnabled val="1"/>
        </dgm:presLayoutVars>
      </dgm:prSet>
      <dgm:spPr/>
    </dgm:pt>
  </dgm:ptLst>
  <dgm:cxnLst>
    <dgm:cxn modelId="{1E391D73-856A-4564-8EC8-AF105642DC52}" srcId="{0CD984C6-5C9B-4CDF-9D0E-54BDE0A6A662}" destId="{DF88F1D2-64A4-490C-8809-1C8DBD24D7DF}" srcOrd="0" destOrd="0" parTransId="{922C4775-097B-4079-978E-8CBFAA6E4B2F}" sibTransId="{191AA883-368E-4D70-B920-00DB9E39D72F}"/>
    <dgm:cxn modelId="{ED34F117-4B4E-4ABE-A6A0-DDCC29A8E6C4}" type="presOf" srcId="{0CD984C6-5C9B-4CDF-9D0E-54BDE0A6A662}" destId="{793EECF9-0C60-4662-AC5F-DE4493F07200}" srcOrd="0" destOrd="0" presId="urn:microsoft.com/office/officeart/2005/8/layout/vList2"/>
    <dgm:cxn modelId="{DD9B66FA-32CB-4667-95B9-E21423B51D11}" type="presOf" srcId="{DF88F1D2-64A4-490C-8809-1C8DBD24D7DF}" destId="{093F01A7-3B0C-46C4-A721-5BF075A126A2}" srcOrd="0" destOrd="0" presId="urn:microsoft.com/office/officeart/2005/8/layout/vList2"/>
    <dgm:cxn modelId="{9B33378C-FABE-4AB0-A7F9-E08582CEA242}" type="presParOf" srcId="{793EECF9-0C60-4662-AC5F-DE4493F07200}" destId="{093F01A7-3B0C-46C4-A721-5BF075A126A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9AF739-2081-49C7-9FED-7BA9E46E780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ABCE8848-9958-4E4E-AF06-021738DADAB3}">
      <dgm:prSet custT="1"/>
      <dgm:spPr/>
      <dgm:t>
        <a:bodyPr/>
        <a:lstStyle/>
        <a:p>
          <a:pPr rtl="0"/>
          <a:r>
            <a:rPr lang="tr-TR" sz="3600" dirty="0" smtClean="0"/>
            <a:t>Dr. </a:t>
          </a:r>
          <a:r>
            <a:rPr lang="tr-TR" sz="3600" dirty="0" err="1" smtClean="0"/>
            <a:t>Öğr</a:t>
          </a:r>
          <a:r>
            <a:rPr lang="tr-TR" sz="3600" dirty="0" smtClean="0"/>
            <a:t>. Üye. Behire Sançar</a:t>
          </a:r>
          <a:endParaRPr lang="tr-TR" sz="3600" dirty="0"/>
        </a:p>
      </dgm:t>
    </dgm:pt>
    <dgm:pt modelId="{3B09C71F-5A42-4BAC-8128-A04AB6BECEF2}" type="parTrans" cxnId="{6EB55896-E846-407D-A216-D6A9386BE84C}">
      <dgm:prSet/>
      <dgm:spPr/>
      <dgm:t>
        <a:bodyPr/>
        <a:lstStyle/>
        <a:p>
          <a:endParaRPr lang="tr-TR"/>
        </a:p>
      </dgm:t>
    </dgm:pt>
    <dgm:pt modelId="{E44CF68D-B60E-4433-84DB-527FD52F84EB}" type="sibTrans" cxnId="{6EB55896-E846-407D-A216-D6A9386BE84C}">
      <dgm:prSet/>
      <dgm:spPr/>
      <dgm:t>
        <a:bodyPr/>
        <a:lstStyle/>
        <a:p>
          <a:endParaRPr lang="tr-TR"/>
        </a:p>
      </dgm:t>
    </dgm:pt>
    <dgm:pt modelId="{AC6A1888-750E-4ED5-96AD-82E62E920FAE}" type="pres">
      <dgm:prSet presAssocID="{3D9AF739-2081-49C7-9FED-7BA9E46E7806}" presName="linear" presStyleCnt="0">
        <dgm:presLayoutVars>
          <dgm:animLvl val="lvl"/>
          <dgm:resizeHandles val="exact"/>
        </dgm:presLayoutVars>
      </dgm:prSet>
      <dgm:spPr/>
    </dgm:pt>
    <dgm:pt modelId="{CA222F9D-7424-47D4-B162-4A895688AE5E}" type="pres">
      <dgm:prSet presAssocID="{ABCE8848-9958-4E4E-AF06-021738DADAB3}" presName="parentText" presStyleLbl="node1" presStyleIdx="0" presStyleCnt="1">
        <dgm:presLayoutVars>
          <dgm:chMax val="0"/>
          <dgm:bulletEnabled val="1"/>
        </dgm:presLayoutVars>
      </dgm:prSet>
      <dgm:spPr/>
    </dgm:pt>
  </dgm:ptLst>
  <dgm:cxnLst>
    <dgm:cxn modelId="{2C93C3C6-C26C-4C37-B629-FD351BFDF40D}" type="presOf" srcId="{ABCE8848-9958-4E4E-AF06-021738DADAB3}" destId="{CA222F9D-7424-47D4-B162-4A895688AE5E}" srcOrd="0" destOrd="0" presId="urn:microsoft.com/office/officeart/2005/8/layout/vList2"/>
    <dgm:cxn modelId="{6EB55896-E846-407D-A216-D6A9386BE84C}" srcId="{3D9AF739-2081-49C7-9FED-7BA9E46E7806}" destId="{ABCE8848-9958-4E4E-AF06-021738DADAB3}" srcOrd="0" destOrd="0" parTransId="{3B09C71F-5A42-4BAC-8128-A04AB6BECEF2}" sibTransId="{E44CF68D-B60E-4433-84DB-527FD52F84EB}"/>
    <dgm:cxn modelId="{07847379-3335-491D-A9BD-4EAF32D6FE54}" type="presOf" srcId="{3D9AF739-2081-49C7-9FED-7BA9E46E7806}" destId="{AC6A1888-750E-4ED5-96AD-82E62E920FAE}" srcOrd="0" destOrd="0" presId="urn:microsoft.com/office/officeart/2005/8/layout/vList2"/>
    <dgm:cxn modelId="{8F194EB6-78A6-45AD-9F0A-411B6F967702}" type="presParOf" srcId="{AC6A1888-750E-4ED5-96AD-82E62E920FAE}" destId="{CA222F9D-7424-47D4-B162-4A895688AE5E}"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D3B97D-9A22-4545-A076-FB64E153CF4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BD0550B2-AB4D-4262-AF2E-DD73ADD25314}">
      <dgm:prSet/>
      <dgm:spPr/>
      <dgm:t>
        <a:bodyPr/>
        <a:lstStyle/>
        <a:p>
          <a:pPr rtl="0"/>
          <a:r>
            <a:rPr lang="tr-TR" b="1" dirty="0" smtClean="0"/>
            <a:t>İNSAN VÜCUDU İLE İLGİLİ TEMEL BİLGİLER </a:t>
          </a:r>
          <a:endParaRPr lang="tr-TR" dirty="0"/>
        </a:p>
      </dgm:t>
    </dgm:pt>
    <dgm:pt modelId="{536A6CC7-0C1D-4338-82C5-A027DCED50C8}" type="parTrans" cxnId="{CB723DE4-B2CD-445B-854E-1AD67F6167F4}">
      <dgm:prSet/>
      <dgm:spPr/>
      <dgm:t>
        <a:bodyPr/>
        <a:lstStyle/>
        <a:p>
          <a:endParaRPr lang="tr-TR"/>
        </a:p>
      </dgm:t>
    </dgm:pt>
    <dgm:pt modelId="{EBE6077B-B985-4107-A23A-B33EC1FAB772}" type="sibTrans" cxnId="{CB723DE4-B2CD-445B-854E-1AD67F6167F4}">
      <dgm:prSet/>
      <dgm:spPr/>
      <dgm:t>
        <a:bodyPr/>
        <a:lstStyle/>
        <a:p>
          <a:endParaRPr lang="tr-TR"/>
        </a:p>
      </dgm:t>
    </dgm:pt>
    <dgm:pt modelId="{F21B73B3-DCB1-4A96-8FC0-482F5A2673D6}" type="pres">
      <dgm:prSet presAssocID="{D0D3B97D-9A22-4545-A076-FB64E153CF48}" presName="linear" presStyleCnt="0">
        <dgm:presLayoutVars>
          <dgm:animLvl val="lvl"/>
          <dgm:resizeHandles val="exact"/>
        </dgm:presLayoutVars>
      </dgm:prSet>
      <dgm:spPr/>
    </dgm:pt>
    <dgm:pt modelId="{74BBE1E7-8C3C-4293-A7DC-1A2EDE1229AD}" type="pres">
      <dgm:prSet presAssocID="{BD0550B2-AB4D-4262-AF2E-DD73ADD25314}" presName="parentText" presStyleLbl="node1" presStyleIdx="0" presStyleCnt="1">
        <dgm:presLayoutVars>
          <dgm:chMax val="0"/>
          <dgm:bulletEnabled val="1"/>
        </dgm:presLayoutVars>
      </dgm:prSet>
      <dgm:spPr/>
    </dgm:pt>
  </dgm:ptLst>
  <dgm:cxnLst>
    <dgm:cxn modelId="{CB723DE4-B2CD-445B-854E-1AD67F6167F4}" srcId="{D0D3B97D-9A22-4545-A076-FB64E153CF48}" destId="{BD0550B2-AB4D-4262-AF2E-DD73ADD25314}" srcOrd="0" destOrd="0" parTransId="{536A6CC7-0C1D-4338-82C5-A027DCED50C8}" sibTransId="{EBE6077B-B985-4107-A23A-B33EC1FAB772}"/>
    <dgm:cxn modelId="{46CFEC15-D949-4D7F-97E8-B81E4583ECAE}" type="presOf" srcId="{BD0550B2-AB4D-4262-AF2E-DD73ADD25314}" destId="{74BBE1E7-8C3C-4293-A7DC-1A2EDE1229AD}" srcOrd="0" destOrd="0" presId="urn:microsoft.com/office/officeart/2005/8/layout/vList2"/>
    <dgm:cxn modelId="{4C8BA538-2690-4399-910F-50DEE2C97424}" type="presOf" srcId="{D0D3B97D-9A22-4545-A076-FB64E153CF48}" destId="{F21B73B3-DCB1-4A96-8FC0-482F5A2673D6}" srcOrd="0" destOrd="0" presId="urn:microsoft.com/office/officeart/2005/8/layout/vList2"/>
    <dgm:cxn modelId="{4BCDBBB0-A0E7-4F5C-9BDB-EDE1A3710508}" type="presParOf" srcId="{F21B73B3-DCB1-4A96-8FC0-482F5A2673D6}" destId="{74BBE1E7-8C3C-4293-A7DC-1A2EDE1229A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1A4844-5E5B-465B-BBDA-4963E5EA563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5BD63EED-AEB8-4763-9CD2-AC964A1C58CD}">
      <dgm:prSet/>
      <dgm:spPr/>
      <dgm:t>
        <a:bodyPr/>
        <a:lstStyle/>
        <a:p>
          <a:pPr rtl="0"/>
          <a:r>
            <a:rPr lang="tr-TR" smtClean="0"/>
            <a:t>VÜCUDU OLUŞTURAN YAPILAR</a:t>
          </a:r>
          <a:endParaRPr lang="tr-TR"/>
        </a:p>
      </dgm:t>
    </dgm:pt>
    <dgm:pt modelId="{AC3DD069-2D08-4498-B46B-0A797780F6BA}" type="parTrans" cxnId="{30F99CEB-E2B4-4454-90E5-A78F8B87130D}">
      <dgm:prSet/>
      <dgm:spPr/>
      <dgm:t>
        <a:bodyPr/>
        <a:lstStyle/>
        <a:p>
          <a:endParaRPr lang="tr-TR"/>
        </a:p>
      </dgm:t>
    </dgm:pt>
    <dgm:pt modelId="{C716B070-07E8-4AAC-8682-7CDFDC932297}" type="sibTrans" cxnId="{30F99CEB-E2B4-4454-90E5-A78F8B87130D}">
      <dgm:prSet/>
      <dgm:spPr/>
      <dgm:t>
        <a:bodyPr/>
        <a:lstStyle/>
        <a:p>
          <a:endParaRPr lang="tr-TR"/>
        </a:p>
      </dgm:t>
    </dgm:pt>
    <dgm:pt modelId="{BFEAAB47-91B5-4482-8B76-A17140282DDF}" type="pres">
      <dgm:prSet presAssocID="{AA1A4844-5E5B-465B-BBDA-4963E5EA5636}" presName="linear" presStyleCnt="0">
        <dgm:presLayoutVars>
          <dgm:animLvl val="lvl"/>
          <dgm:resizeHandles val="exact"/>
        </dgm:presLayoutVars>
      </dgm:prSet>
      <dgm:spPr/>
    </dgm:pt>
    <dgm:pt modelId="{4B47C5E9-34D2-45DE-B73B-E4BCB8925967}" type="pres">
      <dgm:prSet presAssocID="{5BD63EED-AEB8-4763-9CD2-AC964A1C58CD}" presName="parentText" presStyleLbl="node1" presStyleIdx="0" presStyleCnt="1">
        <dgm:presLayoutVars>
          <dgm:chMax val="0"/>
          <dgm:bulletEnabled val="1"/>
        </dgm:presLayoutVars>
      </dgm:prSet>
      <dgm:spPr/>
    </dgm:pt>
  </dgm:ptLst>
  <dgm:cxnLst>
    <dgm:cxn modelId="{D91C6F91-353E-4167-8D99-A2826C5A36C9}" type="presOf" srcId="{AA1A4844-5E5B-465B-BBDA-4963E5EA5636}" destId="{BFEAAB47-91B5-4482-8B76-A17140282DDF}" srcOrd="0" destOrd="0" presId="urn:microsoft.com/office/officeart/2005/8/layout/vList2"/>
    <dgm:cxn modelId="{4AFCAF98-14A4-499F-AEA7-EC89E7995236}" type="presOf" srcId="{5BD63EED-AEB8-4763-9CD2-AC964A1C58CD}" destId="{4B47C5E9-34D2-45DE-B73B-E4BCB8925967}" srcOrd="0" destOrd="0" presId="urn:microsoft.com/office/officeart/2005/8/layout/vList2"/>
    <dgm:cxn modelId="{30F99CEB-E2B4-4454-90E5-A78F8B87130D}" srcId="{AA1A4844-5E5B-465B-BBDA-4963E5EA5636}" destId="{5BD63EED-AEB8-4763-9CD2-AC964A1C58CD}" srcOrd="0" destOrd="0" parTransId="{AC3DD069-2D08-4498-B46B-0A797780F6BA}" sibTransId="{C716B070-07E8-4AAC-8682-7CDFDC932297}"/>
    <dgm:cxn modelId="{145DF8C8-3ADA-46C9-9AAB-2EAE7F0F5080}" type="presParOf" srcId="{BFEAAB47-91B5-4482-8B76-A17140282DDF}" destId="{4B47C5E9-34D2-45DE-B73B-E4BCB892596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225125-A18E-41C5-A4B2-048CA4BAB7D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E5F39018-DF5D-4E64-BA5F-59D8B1098230}">
      <dgm:prSet/>
      <dgm:spPr/>
      <dgm:t>
        <a:bodyPr/>
        <a:lstStyle/>
        <a:p>
          <a:pPr rtl="0"/>
          <a:r>
            <a:rPr lang="tr-TR" smtClean="0"/>
            <a:t>DOLAŞIM SİSTEMİ</a:t>
          </a:r>
          <a:endParaRPr lang="tr-TR"/>
        </a:p>
      </dgm:t>
    </dgm:pt>
    <dgm:pt modelId="{5E77AC8F-5AD1-4374-8005-7F9071B8BE76}" type="parTrans" cxnId="{2D3B9A9E-C224-4167-B2BE-70AE94093F4A}">
      <dgm:prSet/>
      <dgm:spPr/>
      <dgm:t>
        <a:bodyPr/>
        <a:lstStyle/>
        <a:p>
          <a:endParaRPr lang="tr-TR"/>
        </a:p>
      </dgm:t>
    </dgm:pt>
    <dgm:pt modelId="{96258AD9-A69C-4D0F-B81A-2418AC02B949}" type="sibTrans" cxnId="{2D3B9A9E-C224-4167-B2BE-70AE94093F4A}">
      <dgm:prSet/>
      <dgm:spPr/>
      <dgm:t>
        <a:bodyPr/>
        <a:lstStyle/>
        <a:p>
          <a:endParaRPr lang="tr-TR"/>
        </a:p>
      </dgm:t>
    </dgm:pt>
    <dgm:pt modelId="{2350D2BD-6DA4-4999-A292-3E1AE7572B0E}" type="pres">
      <dgm:prSet presAssocID="{3B225125-A18E-41C5-A4B2-048CA4BAB7DF}" presName="linear" presStyleCnt="0">
        <dgm:presLayoutVars>
          <dgm:animLvl val="lvl"/>
          <dgm:resizeHandles val="exact"/>
        </dgm:presLayoutVars>
      </dgm:prSet>
      <dgm:spPr/>
    </dgm:pt>
    <dgm:pt modelId="{64A5D564-3B8E-4B45-A38D-347B1DE91962}" type="pres">
      <dgm:prSet presAssocID="{E5F39018-DF5D-4E64-BA5F-59D8B1098230}" presName="parentText" presStyleLbl="node1" presStyleIdx="0" presStyleCnt="1">
        <dgm:presLayoutVars>
          <dgm:chMax val="0"/>
          <dgm:bulletEnabled val="1"/>
        </dgm:presLayoutVars>
      </dgm:prSet>
      <dgm:spPr/>
    </dgm:pt>
  </dgm:ptLst>
  <dgm:cxnLst>
    <dgm:cxn modelId="{933A3CF1-9392-4450-A04D-E592E12B54E6}" type="presOf" srcId="{3B225125-A18E-41C5-A4B2-048CA4BAB7DF}" destId="{2350D2BD-6DA4-4999-A292-3E1AE7572B0E}" srcOrd="0" destOrd="0" presId="urn:microsoft.com/office/officeart/2005/8/layout/vList2"/>
    <dgm:cxn modelId="{CE1150F7-7FDE-4CF2-9155-6BE6A3263412}" type="presOf" srcId="{E5F39018-DF5D-4E64-BA5F-59D8B1098230}" destId="{64A5D564-3B8E-4B45-A38D-347B1DE91962}" srcOrd="0" destOrd="0" presId="urn:microsoft.com/office/officeart/2005/8/layout/vList2"/>
    <dgm:cxn modelId="{2D3B9A9E-C224-4167-B2BE-70AE94093F4A}" srcId="{3B225125-A18E-41C5-A4B2-048CA4BAB7DF}" destId="{E5F39018-DF5D-4E64-BA5F-59D8B1098230}" srcOrd="0" destOrd="0" parTransId="{5E77AC8F-5AD1-4374-8005-7F9071B8BE76}" sibTransId="{96258AD9-A69C-4D0F-B81A-2418AC02B949}"/>
    <dgm:cxn modelId="{0A140DFA-3061-447A-8E2F-B23845E89DBE}" type="presParOf" srcId="{2350D2BD-6DA4-4999-A292-3E1AE7572B0E}" destId="{64A5D564-3B8E-4B45-A38D-347B1DE919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FCCC44-6F69-45C9-BF5A-FCDFC9AA38B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EF6F6D6A-E2AA-4899-A094-7470E5C606C4}">
      <dgm:prSet/>
      <dgm:spPr/>
      <dgm:t>
        <a:bodyPr/>
        <a:lstStyle/>
        <a:p>
          <a:pPr rtl="0"/>
          <a:r>
            <a:rPr lang="tr-TR" smtClean="0"/>
            <a:t>YAŞAMSAL BULGULAR</a:t>
          </a:r>
          <a:endParaRPr lang="tr-TR"/>
        </a:p>
      </dgm:t>
    </dgm:pt>
    <dgm:pt modelId="{400C3704-C8A4-4F86-B74D-FC2372665F8C}" type="parTrans" cxnId="{56FF274D-27AD-478D-935E-32A4B5486A5A}">
      <dgm:prSet/>
      <dgm:spPr/>
      <dgm:t>
        <a:bodyPr/>
        <a:lstStyle/>
        <a:p>
          <a:endParaRPr lang="tr-TR"/>
        </a:p>
      </dgm:t>
    </dgm:pt>
    <dgm:pt modelId="{07CE4C37-6405-4383-999D-E13F8756C682}" type="sibTrans" cxnId="{56FF274D-27AD-478D-935E-32A4B5486A5A}">
      <dgm:prSet/>
      <dgm:spPr/>
      <dgm:t>
        <a:bodyPr/>
        <a:lstStyle/>
        <a:p>
          <a:endParaRPr lang="tr-TR"/>
        </a:p>
      </dgm:t>
    </dgm:pt>
    <dgm:pt modelId="{E6119C3B-5ABF-4498-997A-A19AAC0FFD6A}" type="pres">
      <dgm:prSet presAssocID="{1FFCCC44-6F69-45C9-BF5A-FCDFC9AA38BE}" presName="linear" presStyleCnt="0">
        <dgm:presLayoutVars>
          <dgm:animLvl val="lvl"/>
          <dgm:resizeHandles val="exact"/>
        </dgm:presLayoutVars>
      </dgm:prSet>
      <dgm:spPr/>
    </dgm:pt>
    <dgm:pt modelId="{22A957AE-22E9-469D-B35A-01ED56F7F536}" type="pres">
      <dgm:prSet presAssocID="{EF6F6D6A-E2AA-4899-A094-7470E5C606C4}" presName="parentText" presStyleLbl="node1" presStyleIdx="0" presStyleCnt="1">
        <dgm:presLayoutVars>
          <dgm:chMax val="0"/>
          <dgm:bulletEnabled val="1"/>
        </dgm:presLayoutVars>
      </dgm:prSet>
      <dgm:spPr/>
    </dgm:pt>
  </dgm:ptLst>
  <dgm:cxnLst>
    <dgm:cxn modelId="{56FF274D-27AD-478D-935E-32A4B5486A5A}" srcId="{1FFCCC44-6F69-45C9-BF5A-FCDFC9AA38BE}" destId="{EF6F6D6A-E2AA-4899-A094-7470E5C606C4}" srcOrd="0" destOrd="0" parTransId="{400C3704-C8A4-4F86-B74D-FC2372665F8C}" sibTransId="{07CE4C37-6405-4383-999D-E13F8756C682}"/>
    <dgm:cxn modelId="{2FE21AF7-2202-4F2D-965A-847CAA8103B3}" type="presOf" srcId="{1FFCCC44-6F69-45C9-BF5A-FCDFC9AA38BE}" destId="{E6119C3B-5ABF-4498-997A-A19AAC0FFD6A}" srcOrd="0" destOrd="0" presId="urn:microsoft.com/office/officeart/2005/8/layout/vList2"/>
    <dgm:cxn modelId="{1B3B9BCC-B325-4D95-8D1C-4B83427D7440}" type="presOf" srcId="{EF6F6D6A-E2AA-4899-A094-7470E5C606C4}" destId="{22A957AE-22E9-469D-B35A-01ED56F7F536}" srcOrd="0" destOrd="0" presId="urn:microsoft.com/office/officeart/2005/8/layout/vList2"/>
    <dgm:cxn modelId="{5368F698-BB53-49EE-9439-526AB4E5E839}" type="presParOf" srcId="{E6119C3B-5ABF-4498-997A-A19AAC0FFD6A}" destId="{22A957AE-22E9-469D-B35A-01ED56F7F5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F01A7-3B0C-46C4-A721-5BF075A126A2}">
      <dsp:nvSpPr>
        <dsp:cNvPr id="0" name=""/>
        <dsp:cNvSpPr/>
      </dsp:nvSpPr>
      <dsp:spPr>
        <a:xfrm>
          <a:off x="0" y="492905"/>
          <a:ext cx="7723584" cy="19392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tr-TR" sz="3600" b="1" kern="1200" dirty="0" smtClean="0"/>
            <a:t>-İNSAN VÜCUDU İLE İLGİLİ TEMEL BİLGİLER </a:t>
          </a:r>
          <a:br>
            <a:rPr lang="tr-TR" sz="3600" b="1" kern="1200" dirty="0" smtClean="0"/>
          </a:br>
          <a:r>
            <a:rPr lang="tr-TR" sz="3600" b="1" kern="1200" dirty="0" smtClean="0"/>
            <a:t>-TEMEL YAŞAM DESTEĞİ</a:t>
          </a:r>
          <a:endParaRPr lang="tr-TR" sz="3600" b="1" kern="1200" dirty="0"/>
        </a:p>
      </dsp:txBody>
      <dsp:txXfrm>
        <a:off x="94668" y="587573"/>
        <a:ext cx="7534248" cy="1749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22F9D-7424-47D4-B162-4A895688AE5E}">
      <dsp:nvSpPr>
        <dsp:cNvPr id="0" name=""/>
        <dsp:cNvSpPr/>
      </dsp:nvSpPr>
      <dsp:spPr>
        <a:xfrm>
          <a:off x="0" y="7947"/>
          <a:ext cx="7406640" cy="1160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tr-TR" sz="3600" kern="1200" dirty="0" smtClean="0"/>
            <a:t>Dr. </a:t>
          </a:r>
          <a:r>
            <a:rPr lang="tr-TR" sz="3600" kern="1200" dirty="0" err="1" smtClean="0"/>
            <a:t>Öğr</a:t>
          </a:r>
          <a:r>
            <a:rPr lang="tr-TR" sz="3600" kern="1200" dirty="0" smtClean="0"/>
            <a:t>. Üye. Behire Sançar</a:t>
          </a:r>
          <a:endParaRPr lang="tr-TR" sz="3600" kern="1200" dirty="0"/>
        </a:p>
      </dsp:txBody>
      <dsp:txXfrm>
        <a:off x="56658" y="64605"/>
        <a:ext cx="7293324" cy="1047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BE1E7-8C3C-4293-A7DC-1A2EDE1229AD}">
      <dsp:nvSpPr>
        <dsp:cNvPr id="0" name=""/>
        <dsp:cNvSpPr/>
      </dsp:nvSpPr>
      <dsp:spPr>
        <a:xfrm>
          <a:off x="0" y="18972"/>
          <a:ext cx="7772400" cy="1432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tr-TR" sz="3600" b="1" kern="1200" dirty="0" smtClean="0"/>
            <a:t>İNSAN VÜCUDU İLE İLGİLİ TEMEL BİLGİLER </a:t>
          </a:r>
          <a:endParaRPr lang="tr-TR" sz="3600" kern="1200" dirty="0"/>
        </a:p>
      </dsp:txBody>
      <dsp:txXfrm>
        <a:off x="69908" y="88880"/>
        <a:ext cx="7632584" cy="12922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7C5E9-34D2-45DE-B73B-E4BCB8925967}">
      <dsp:nvSpPr>
        <dsp:cNvPr id="0" name=""/>
        <dsp:cNvSpPr/>
      </dsp:nvSpPr>
      <dsp:spPr>
        <a:xfrm>
          <a:off x="0" y="7852"/>
          <a:ext cx="8229600" cy="1127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tr-TR" sz="4700" kern="1200" smtClean="0"/>
            <a:t>VÜCUDU OLUŞTURAN YAPILAR</a:t>
          </a:r>
          <a:endParaRPr lang="tr-TR" sz="4700" kern="1200"/>
        </a:p>
      </dsp:txBody>
      <dsp:txXfrm>
        <a:off x="55030" y="62882"/>
        <a:ext cx="8119540" cy="10172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5D564-3B8E-4B45-A38D-347B1DE91962}">
      <dsp:nvSpPr>
        <dsp:cNvPr id="0" name=""/>
        <dsp:cNvSpPr/>
      </dsp:nvSpPr>
      <dsp:spPr>
        <a:xfrm>
          <a:off x="0" y="7852"/>
          <a:ext cx="8229600" cy="1127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tr-TR" sz="4700" kern="1200" smtClean="0"/>
            <a:t>DOLAŞIM SİSTEMİ</a:t>
          </a:r>
          <a:endParaRPr lang="tr-TR" sz="4700" kern="1200"/>
        </a:p>
      </dsp:txBody>
      <dsp:txXfrm>
        <a:off x="55030" y="62882"/>
        <a:ext cx="8119540" cy="10172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957AE-22E9-469D-B35A-01ED56F7F536}">
      <dsp:nvSpPr>
        <dsp:cNvPr id="0" name=""/>
        <dsp:cNvSpPr/>
      </dsp:nvSpPr>
      <dsp:spPr>
        <a:xfrm>
          <a:off x="0" y="7852"/>
          <a:ext cx="8229600" cy="1127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tr-TR" sz="4700" kern="1200" smtClean="0"/>
            <a:t>YAŞAMSAL BULGULAR</a:t>
          </a:r>
          <a:endParaRPr lang="tr-TR" sz="4700" kern="1200"/>
        </a:p>
      </dsp:txBody>
      <dsp:txXfrm>
        <a:off x="55030" y="62882"/>
        <a:ext cx="8119540" cy="10172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D516B6-E506-4A57-87F2-91F51A92F53A}" type="datetimeFigureOut">
              <a:rPr lang="tr-TR" smtClean="0"/>
              <a:t>09.12.2019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AD937E-C84C-49B3-9E6C-C8E7CF6A4173}" type="slidenum">
              <a:rPr lang="tr-TR" smtClean="0"/>
              <a:t>‹#›</a:t>
            </a:fld>
            <a:endParaRPr lang="tr-TR"/>
          </a:p>
        </p:txBody>
      </p:sp>
    </p:spTree>
    <p:extLst>
      <p:ext uri="{BB962C8B-B14F-4D97-AF65-F5344CB8AC3E}">
        <p14:creationId xmlns:p14="http://schemas.microsoft.com/office/powerpoint/2010/main" val="152928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7980E5C2-725B-4D29-ADB9-C0E4C807F802}" type="datetimeFigureOut">
              <a:rPr lang="tr-TR" smtClean="0"/>
              <a:pPr/>
              <a:t>09.12.2019</a:t>
            </a:fld>
            <a:endParaRPr lang="tr-TR" dirty="0"/>
          </a:p>
        </p:txBody>
      </p:sp>
      <p:sp>
        <p:nvSpPr>
          <p:cNvPr id="20" name="Altbilgi Yer Tutucusu 19"/>
          <p:cNvSpPr>
            <a:spLocks noGrp="1"/>
          </p:cNvSpPr>
          <p:nvPr>
            <p:ph type="ftr" sz="quarter" idx="11"/>
          </p:nvPr>
        </p:nvSpPr>
        <p:spPr/>
        <p:txBody>
          <a:bodyPr/>
          <a:lstStyle>
            <a:extLst/>
          </a:lstStyle>
          <a:p>
            <a:endParaRPr lang="tr-TR" dirty="0"/>
          </a:p>
        </p:txBody>
      </p:sp>
      <p:sp>
        <p:nvSpPr>
          <p:cNvPr id="10" name="Slayt Numarası Yer Tutucusu 9"/>
          <p:cNvSpPr>
            <a:spLocks noGrp="1"/>
          </p:cNvSpPr>
          <p:nvPr>
            <p:ph type="sldNum" sz="quarter" idx="12"/>
          </p:nvPr>
        </p:nvSpPr>
        <p:spPr/>
        <p:txBody>
          <a:bodyPr/>
          <a:lstStyle>
            <a:extLst/>
          </a:lstStyle>
          <a:p>
            <a:fld id="{6F2BE871-8B58-406A-A592-4CBA89758C8C}" type="slidenum">
              <a:rPr lang="tr-TR" smtClean="0"/>
              <a:pPr/>
              <a:t>‹#›</a:t>
            </a:fld>
            <a:endParaRPr lang="tr-TR"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7980E5C2-725B-4D29-ADB9-C0E4C807F802}" type="datetimeFigureOut">
              <a:rPr lang="tr-TR" smtClean="0"/>
              <a:pPr/>
              <a:t>09.12.2019</a:t>
            </a:fld>
            <a:endParaRPr lang="tr-TR" dirty="0"/>
          </a:p>
        </p:txBody>
      </p:sp>
      <p:sp>
        <p:nvSpPr>
          <p:cNvPr id="5" name="Altbilgi Yer Tutucusu 4"/>
          <p:cNvSpPr>
            <a:spLocks noGrp="1"/>
          </p:cNvSpPr>
          <p:nvPr>
            <p:ph type="ftr" sz="quarter" idx="11"/>
          </p:nvPr>
        </p:nvSpPr>
        <p:spPr/>
        <p:txBody>
          <a:bodyPr/>
          <a:lstStyle>
            <a:extLst/>
          </a:lstStyle>
          <a:p>
            <a:endParaRPr lang="tr-TR" dirty="0"/>
          </a:p>
        </p:txBody>
      </p:sp>
      <p:sp>
        <p:nvSpPr>
          <p:cNvPr id="6" name="Slayt Numarası Yer Tutucusu 5"/>
          <p:cNvSpPr>
            <a:spLocks noGrp="1"/>
          </p:cNvSpPr>
          <p:nvPr>
            <p:ph type="sldNum" sz="quarter" idx="12"/>
          </p:nvPr>
        </p:nvSpPr>
        <p:spPr/>
        <p:txBody>
          <a:bodyPr/>
          <a:lstStyle>
            <a:extLst/>
          </a:lstStyle>
          <a:p>
            <a:fld id="{6F2BE871-8B58-406A-A592-4CBA89758C8C}"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7980E5C2-725B-4D29-ADB9-C0E4C807F802}" type="datetimeFigureOut">
              <a:rPr lang="tr-TR" smtClean="0"/>
              <a:pPr/>
              <a:t>09.12.2019</a:t>
            </a:fld>
            <a:endParaRPr lang="tr-TR" dirty="0"/>
          </a:p>
        </p:txBody>
      </p:sp>
      <p:sp>
        <p:nvSpPr>
          <p:cNvPr id="5" name="Altbilgi Yer Tutucusu 4"/>
          <p:cNvSpPr>
            <a:spLocks noGrp="1"/>
          </p:cNvSpPr>
          <p:nvPr>
            <p:ph type="ftr" sz="quarter" idx="11"/>
          </p:nvPr>
        </p:nvSpPr>
        <p:spPr/>
        <p:txBody>
          <a:bodyPr/>
          <a:lstStyle>
            <a:extLst/>
          </a:lstStyle>
          <a:p>
            <a:endParaRPr lang="tr-TR" dirty="0"/>
          </a:p>
        </p:txBody>
      </p:sp>
      <p:sp>
        <p:nvSpPr>
          <p:cNvPr id="6" name="Slayt Numarası Yer Tutucusu 5"/>
          <p:cNvSpPr>
            <a:spLocks noGrp="1"/>
          </p:cNvSpPr>
          <p:nvPr>
            <p:ph type="sldNum" sz="quarter" idx="12"/>
          </p:nvPr>
        </p:nvSpPr>
        <p:spPr/>
        <p:txBody>
          <a:bodyPr/>
          <a:lstStyle>
            <a:extLst/>
          </a:lstStyle>
          <a:p>
            <a:fld id="{6F2BE871-8B58-406A-A592-4CBA89758C8C}" type="slidenum">
              <a:rPr lang="tr-TR" smtClean="0"/>
              <a:pPr/>
              <a:t>‹#›</a:t>
            </a:fld>
            <a:endParaRPr lang="tr-T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2898F41-4FA6-4AF2-8535-F93F49901ED3}" type="datetimeFigureOut">
              <a:rPr lang="tr-TR" smtClean="0">
                <a:solidFill>
                  <a:prstClr val="black">
                    <a:tint val="75000"/>
                  </a:prstClr>
                </a:solidFill>
              </a:rPr>
              <a:pPr/>
              <a:t>09.12.2019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C33E27DB-E040-48FC-8B75-0571392485D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09352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898F41-4FA6-4AF2-8535-F93F49901ED3}" type="datetimeFigureOut">
              <a:rPr lang="tr-TR" smtClean="0">
                <a:solidFill>
                  <a:prstClr val="black">
                    <a:tint val="75000"/>
                  </a:prstClr>
                </a:solidFill>
              </a:rPr>
              <a:pPr/>
              <a:t>09.12.2019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C33E27DB-E040-48FC-8B75-0571392485D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7705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2898F41-4FA6-4AF2-8535-F93F49901ED3}" type="datetimeFigureOut">
              <a:rPr lang="tr-TR" smtClean="0">
                <a:solidFill>
                  <a:prstClr val="black">
                    <a:tint val="75000"/>
                  </a:prstClr>
                </a:solidFill>
              </a:rPr>
              <a:pPr/>
              <a:t>09.12.2019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C33E27DB-E040-48FC-8B75-0571392485D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19283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2898F41-4FA6-4AF2-8535-F93F49901ED3}" type="datetimeFigureOut">
              <a:rPr lang="tr-TR" smtClean="0">
                <a:solidFill>
                  <a:prstClr val="black">
                    <a:tint val="75000"/>
                  </a:prstClr>
                </a:solidFill>
              </a:rPr>
              <a:pPr/>
              <a:t>09.12.2019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C33E27DB-E040-48FC-8B75-0571392485D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23072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2898F41-4FA6-4AF2-8535-F93F49901ED3}" type="datetimeFigureOut">
              <a:rPr lang="tr-TR" smtClean="0">
                <a:solidFill>
                  <a:prstClr val="black">
                    <a:tint val="75000"/>
                  </a:prstClr>
                </a:solidFill>
              </a:rPr>
              <a:pPr/>
              <a:t>09.12.2019</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C33E27DB-E040-48FC-8B75-0571392485D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90148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2898F41-4FA6-4AF2-8535-F93F49901ED3}" type="datetimeFigureOut">
              <a:rPr lang="tr-TR" smtClean="0">
                <a:solidFill>
                  <a:prstClr val="black">
                    <a:tint val="75000"/>
                  </a:prstClr>
                </a:solidFill>
              </a:rPr>
              <a:pPr/>
              <a:t>09.12.2019</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C33E27DB-E040-48FC-8B75-0571392485D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57283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898F41-4FA6-4AF2-8535-F93F49901ED3}" type="datetimeFigureOut">
              <a:rPr lang="tr-TR" smtClean="0">
                <a:solidFill>
                  <a:prstClr val="black">
                    <a:tint val="75000"/>
                  </a:prstClr>
                </a:solidFill>
              </a:rPr>
              <a:pPr/>
              <a:t>09.12.2019</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C33E27DB-E040-48FC-8B75-0571392485D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56973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898F41-4FA6-4AF2-8535-F93F49901ED3}" type="datetimeFigureOut">
              <a:rPr lang="tr-TR" smtClean="0">
                <a:solidFill>
                  <a:prstClr val="black">
                    <a:tint val="75000"/>
                  </a:prstClr>
                </a:solidFill>
              </a:rPr>
              <a:pPr/>
              <a:t>09.12.2019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C33E27DB-E040-48FC-8B75-0571392485D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52202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7980E5C2-725B-4D29-ADB9-C0E4C807F802}" type="datetimeFigureOut">
              <a:rPr lang="tr-TR" smtClean="0"/>
              <a:pPr/>
              <a:t>09.12.2019</a:t>
            </a:fld>
            <a:endParaRPr lang="tr-TR" dirty="0"/>
          </a:p>
        </p:txBody>
      </p:sp>
      <p:sp>
        <p:nvSpPr>
          <p:cNvPr id="5" name="Altbilgi Yer Tutucusu 4"/>
          <p:cNvSpPr>
            <a:spLocks noGrp="1"/>
          </p:cNvSpPr>
          <p:nvPr>
            <p:ph type="ftr" sz="quarter" idx="11"/>
          </p:nvPr>
        </p:nvSpPr>
        <p:spPr/>
        <p:txBody>
          <a:bodyPr/>
          <a:lstStyle>
            <a:extLst/>
          </a:lstStyle>
          <a:p>
            <a:endParaRPr lang="tr-TR" dirty="0"/>
          </a:p>
        </p:txBody>
      </p:sp>
      <p:sp>
        <p:nvSpPr>
          <p:cNvPr id="6" name="Slayt Numarası Yer Tutucusu 5"/>
          <p:cNvSpPr>
            <a:spLocks noGrp="1"/>
          </p:cNvSpPr>
          <p:nvPr>
            <p:ph type="sldNum" sz="quarter" idx="12"/>
          </p:nvPr>
        </p:nvSpPr>
        <p:spPr/>
        <p:txBody>
          <a:bodyPr/>
          <a:lstStyle>
            <a:extLst/>
          </a:lstStyle>
          <a:p>
            <a:fld id="{6F2BE871-8B58-406A-A592-4CBA89758C8C}" type="slidenum">
              <a:rPr lang="tr-TR" smtClean="0"/>
              <a:pPr/>
              <a:t>‹#›</a:t>
            </a:fld>
            <a:endParaRPr lang="tr-T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898F41-4FA6-4AF2-8535-F93F49901ED3}" type="datetimeFigureOut">
              <a:rPr lang="tr-TR" smtClean="0">
                <a:solidFill>
                  <a:prstClr val="black">
                    <a:tint val="75000"/>
                  </a:prstClr>
                </a:solidFill>
              </a:rPr>
              <a:pPr/>
              <a:t>09.12.2019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C33E27DB-E040-48FC-8B75-0571392485D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39687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898F41-4FA6-4AF2-8535-F93F49901ED3}" type="datetimeFigureOut">
              <a:rPr lang="tr-TR" smtClean="0">
                <a:solidFill>
                  <a:prstClr val="black">
                    <a:tint val="75000"/>
                  </a:prstClr>
                </a:solidFill>
              </a:rPr>
              <a:pPr/>
              <a:t>09.12.2019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C33E27DB-E040-48FC-8B75-0571392485D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5098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898F41-4FA6-4AF2-8535-F93F49901ED3}" type="datetimeFigureOut">
              <a:rPr lang="tr-TR" smtClean="0">
                <a:solidFill>
                  <a:prstClr val="black">
                    <a:tint val="75000"/>
                  </a:prstClr>
                </a:solidFill>
              </a:rPr>
              <a:pPr/>
              <a:t>09.12.2019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C33E27DB-E040-48FC-8B75-0571392485D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02780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Başlık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7980E5C2-725B-4D29-ADB9-C0E4C807F802}" type="datetimeFigureOut">
              <a:rPr lang="tr-TR" smtClean="0"/>
              <a:pPr/>
              <a:t>09.12.2019</a:t>
            </a:fld>
            <a:endParaRPr lang="tr-TR" dirty="0"/>
          </a:p>
        </p:txBody>
      </p:sp>
      <p:sp>
        <p:nvSpPr>
          <p:cNvPr id="5" name="Altbilgi Yer Tutucusu 4"/>
          <p:cNvSpPr>
            <a:spLocks noGrp="1"/>
          </p:cNvSpPr>
          <p:nvPr>
            <p:ph type="ftr" sz="quarter" idx="11"/>
          </p:nvPr>
        </p:nvSpPr>
        <p:spPr/>
        <p:txBody>
          <a:bodyPr/>
          <a:lstStyle>
            <a:extLst/>
          </a:lstStyle>
          <a:p>
            <a:endParaRPr lang="tr-TR" dirty="0"/>
          </a:p>
        </p:txBody>
      </p:sp>
      <p:sp>
        <p:nvSpPr>
          <p:cNvPr id="6" name="Slayt Numarası Yer Tutucusu 5"/>
          <p:cNvSpPr>
            <a:spLocks noGrp="1"/>
          </p:cNvSpPr>
          <p:nvPr>
            <p:ph type="sldNum" sz="quarter" idx="12"/>
          </p:nvPr>
        </p:nvSpPr>
        <p:spPr/>
        <p:txBody>
          <a:bodyPr/>
          <a:lstStyle>
            <a:extLst/>
          </a:lstStyle>
          <a:p>
            <a:fld id="{6F2BE871-8B58-406A-A592-4CBA89758C8C}" type="slidenum">
              <a:rPr lang="tr-TR" smtClean="0"/>
              <a:pPr/>
              <a:t>‹#›</a:t>
            </a:fld>
            <a:endParaRPr lang="tr-TR" dirty="0"/>
          </a:p>
        </p:txBody>
      </p:sp>
      <p:sp>
        <p:nvSpPr>
          <p:cNvPr id="10" name="Dikdörtgen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7980E5C2-725B-4D29-ADB9-C0E4C807F802}" type="datetimeFigureOut">
              <a:rPr lang="tr-TR" smtClean="0"/>
              <a:pPr/>
              <a:t>09.12.2019</a:t>
            </a:fld>
            <a:endParaRPr lang="tr-TR" dirty="0"/>
          </a:p>
        </p:txBody>
      </p:sp>
      <p:sp>
        <p:nvSpPr>
          <p:cNvPr id="6" name="Altbilgi Yer Tutucusu 5"/>
          <p:cNvSpPr>
            <a:spLocks noGrp="1"/>
          </p:cNvSpPr>
          <p:nvPr>
            <p:ph type="ftr" sz="quarter" idx="11"/>
          </p:nvPr>
        </p:nvSpPr>
        <p:spPr/>
        <p:txBody>
          <a:bodyPr/>
          <a:lstStyle>
            <a:extLst/>
          </a:lstStyle>
          <a:p>
            <a:endParaRPr lang="tr-TR" dirty="0"/>
          </a:p>
        </p:txBody>
      </p:sp>
      <p:sp>
        <p:nvSpPr>
          <p:cNvPr id="7" name="Slayt Numarası Yer Tutucusu 6"/>
          <p:cNvSpPr>
            <a:spLocks noGrp="1"/>
          </p:cNvSpPr>
          <p:nvPr>
            <p:ph type="sldNum" sz="quarter" idx="12"/>
          </p:nvPr>
        </p:nvSpPr>
        <p:spPr/>
        <p:txBody>
          <a:bodyPr/>
          <a:lstStyle>
            <a:extLst/>
          </a:lstStyle>
          <a:p>
            <a:fld id="{6F2BE871-8B58-406A-A592-4CBA89758C8C}"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7980E5C2-725B-4D29-ADB9-C0E4C807F802}" type="datetimeFigureOut">
              <a:rPr lang="tr-TR" smtClean="0"/>
              <a:pPr/>
              <a:t>09.12.2019</a:t>
            </a:fld>
            <a:endParaRPr lang="tr-TR" dirty="0"/>
          </a:p>
        </p:txBody>
      </p:sp>
      <p:sp>
        <p:nvSpPr>
          <p:cNvPr id="8" name="Altbilgi Yer Tutucusu 7"/>
          <p:cNvSpPr>
            <a:spLocks noGrp="1"/>
          </p:cNvSpPr>
          <p:nvPr>
            <p:ph type="ftr" sz="quarter" idx="11"/>
          </p:nvPr>
        </p:nvSpPr>
        <p:spPr/>
        <p:txBody>
          <a:bodyPr/>
          <a:lstStyle>
            <a:extLst/>
          </a:lstStyle>
          <a:p>
            <a:endParaRPr lang="tr-TR" dirty="0"/>
          </a:p>
        </p:txBody>
      </p:sp>
      <p:sp>
        <p:nvSpPr>
          <p:cNvPr id="9" name="Slayt Numarası Yer Tutucusu 8"/>
          <p:cNvSpPr>
            <a:spLocks noGrp="1"/>
          </p:cNvSpPr>
          <p:nvPr>
            <p:ph type="sldNum" sz="quarter" idx="12"/>
          </p:nvPr>
        </p:nvSpPr>
        <p:spPr/>
        <p:txBody>
          <a:bodyPr/>
          <a:lstStyle>
            <a:extLst/>
          </a:lstStyle>
          <a:p>
            <a:fld id="{6F2BE871-8B58-406A-A592-4CBA89758C8C}" type="slidenum">
              <a:rPr lang="tr-TR" smtClean="0"/>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7980E5C2-725B-4D29-ADB9-C0E4C807F802}" type="datetimeFigureOut">
              <a:rPr lang="tr-TR" smtClean="0"/>
              <a:pPr/>
              <a:t>09.12.2019</a:t>
            </a:fld>
            <a:endParaRPr lang="tr-TR" dirty="0"/>
          </a:p>
        </p:txBody>
      </p:sp>
      <p:sp>
        <p:nvSpPr>
          <p:cNvPr id="4" name="Altbilgi Yer Tutucusu 3"/>
          <p:cNvSpPr>
            <a:spLocks noGrp="1"/>
          </p:cNvSpPr>
          <p:nvPr>
            <p:ph type="ftr" sz="quarter" idx="11"/>
          </p:nvPr>
        </p:nvSpPr>
        <p:spPr/>
        <p:txBody>
          <a:bodyPr/>
          <a:lstStyle>
            <a:extLst/>
          </a:lstStyle>
          <a:p>
            <a:endParaRPr lang="tr-TR" dirty="0"/>
          </a:p>
        </p:txBody>
      </p:sp>
      <p:sp>
        <p:nvSpPr>
          <p:cNvPr id="5" name="Slayt Numarası Yer Tutucusu 4"/>
          <p:cNvSpPr>
            <a:spLocks noGrp="1"/>
          </p:cNvSpPr>
          <p:nvPr>
            <p:ph type="sldNum" sz="quarter" idx="12"/>
          </p:nvPr>
        </p:nvSpPr>
        <p:spPr/>
        <p:txBody>
          <a:bodyPr/>
          <a:lstStyle>
            <a:extLst/>
          </a:lstStyle>
          <a:p>
            <a:fld id="{6F2BE871-8B58-406A-A592-4CBA89758C8C}"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Veri Yer Tutucusu 1"/>
          <p:cNvSpPr>
            <a:spLocks noGrp="1"/>
          </p:cNvSpPr>
          <p:nvPr>
            <p:ph type="dt" sz="half" idx="10"/>
          </p:nvPr>
        </p:nvSpPr>
        <p:spPr/>
        <p:txBody>
          <a:bodyPr/>
          <a:lstStyle>
            <a:extLst/>
          </a:lstStyle>
          <a:p>
            <a:fld id="{7980E5C2-725B-4D29-ADB9-C0E4C807F802}" type="datetimeFigureOut">
              <a:rPr lang="tr-TR" smtClean="0"/>
              <a:pPr/>
              <a:t>09.12.2019</a:t>
            </a:fld>
            <a:endParaRPr lang="tr-TR" dirty="0"/>
          </a:p>
        </p:txBody>
      </p:sp>
      <p:sp>
        <p:nvSpPr>
          <p:cNvPr id="3" name="Altbilgi Yer Tutucusu 2"/>
          <p:cNvSpPr>
            <a:spLocks noGrp="1"/>
          </p:cNvSpPr>
          <p:nvPr>
            <p:ph type="ftr" sz="quarter" idx="11"/>
          </p:nvPr>
        </p:nvSpPr>
        <p:spPr/>
        <p:txBody>
          <a:bodyPr/>
          <a:lstStyle>
            <a:extLst/>
          </a:lstStyle>
          <a:p>
            <a:endParaRPr lang="tr-TR" dirty="0"/>
          </a:p>
        </p:txBody>
      </p:sp>
      <p:sp>
        <p:nvSpPr>
          <p:cNvPr id="4" name="Slayt Numarası Yer Tutucusu 3"/>
          <p:cNvSpPr>
            <a:spLocks noGrp="1"/>
          </p:cNvSpPr>
          <p:nvPr>
            <p:ph type="sldNum" sz="quarter" idx="12"/>
          </p:nvPr>
        </p:nvSpPr>
        <p:spPr/>
        <p:txBody>
          <a:bodyPr/>
          <a:lstStyle>
            <a:extLst/>
          </a:lstStyle>
          <a:p>
            <a:fld id="{6F2BE871-8B58-406A-A592-4CBA89758C8C}" type="slidenum">
              <a:rPr lang="tr-TR" smtClean="0"/>
              <a:pPr/>
              <a:t>‹#›</a:t>
            </a:fld>
            <a:endParaRPr lang="tr-TR" dirty="0"/>
          </a:p>
        </p:txBody>
      </p:sp>
      <p:sp>
        <p:nvSpPr>
          <p:cNvPr id="6" name="Dikdörtgen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7980E5C2-725B-4D29-ADB9-C0E4C807F802}" type="datetimeFigureOut">
              <a:rPr lang="tr-TR" smtClean="0"/>
              <a:pPr/>
              <a:t>09.12.2019</a:t>
            </a:fld>
            <a:endParaRPr lang="tr-TR" dirty="0"/>
          </a:p>
        </p:txBody>
      </p:sp>
      <p:sp>
        <p:nvSpPr>
          <p:cNvPr id="6" name="Altbilgi Yer Tutucusu 5"/>
          <p:cNvSpPr>
            <a:spLocks noGrp="1"/>
          </p:cNvSpPr>
          <p:nvPr>
            <p:ph type="ftr" sz="quarter" idx="11"/>
          </p:nvPr>
        </p:nvSpPr>
        <p:spPr/>
        <p:txBody>
          <a:bodyPr/>
          <a:lstStyle>
            <a:extLst/>
          </a:lstStyle>
          <a:p>
            <a:endParaRPr lang="tr-TR" dirty="0"/>
          </a:p>
        </p:txBody>
      </p:sp>
      <p:sp>
        <p:nvSpPr>
          <p:cNvPr id="7" name="Slayt Numarası Yer Tutucusu 6"/>
          <p:cNvSpPr>
            <a:spLocks noGrp="1"/>
          </p:cNvSpPr>
          <p:nvPr>
            <p:ph type="sldNum" sz="quarter" idx="12"/>
          </p:nvPr>
        </p:nvSpPr>
        <p:spPr/>
        <p:txBody>
          <a:bodyPr/>
          <a:lstStyle>
            <a:extLst/>
          </a:lstStyle>
          <a:p>
            <a:fld id="{6F2BE871-8B58-406A-A592-4CBA89758C8C}"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7980E5C2-725B-4D29-ADB9-C0E4C807F802}" type="datetimeFigureOut">
              <a:rPr lang="tr-TR" smtClean="0"/>
              <a:pPr/>
              <a:t>09.12.2019</a:t>
            </a:fld>
            <a:endParaRPr lang="tr-TR" dirty="0"/>
          </a:p>
        </p:txBody>
      </p:sp>
      <p:sp>
        <p:nvSpPr>
          <p:cNvPr id="6" name="Altbilgi Yer Tutucusu 5"/>
          <p:cNvSpPr>
            <a:spLocks noGrp="1"/>
          </p:cNvSpPr>
          <p:nvPr>
            <p:ph type="ftr" sz="quarter" idx="11"/>
          </p:nvPr>
        </p:nvSpPr>
        <p:spPr/>
        <p:txBody>
          <a:bodyPr/>
          <a:lstStyle>
            <a:extLst/>
          </a:lstStyle>
          <a:p>
            <a:endParaRPr lang="tr-TR" dirty="0"/>
          </a:p>
        </p:txBody>
      </p:sp>
      <p:sp>
        <p:nvSpPr>
          <p:cNvPr id="7" name="Slayt Numarası Yer Tutucusu 6"/>
          <p:cNvSpPr>
            <a:spLocks noGrp="1"/>
          </p:cNvSpPr>
          <p:nvPr>
            <p:ph type="sldNum" sz="quarter" idx="12"/>
          </p:nvPr>
        </p:nvSpPr>
        <p:spPr/>
        <p:txBody>
          <a:bodyPr/>
          <a:lstStyle>
            <a:extLst/>
          </a:lstStyle>
          <a:p>
            <a:fld id="{6F2BE871-8B58-406A-A592-4CBA89758C8C}" type="slidenum">
              <a:rPr lang="tr-TR" smtClean="0"/>
              <a:pPr/>
              <a:t>‹#›</a:t>
            </a:fld>
            <a:endParaRPr lang="tr-TR" dirty="0"/>
          </a:p>
        </p:txBody>
      </p:sp>
      <p:sp>
        <p:nvSpPr>
          <p:cNvPr id="8" name="Dikdörtgen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Resim Yer Tutucus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dirty="0" smtClean="0"/>
              <a:t>Resim eklemek için simgeyi tıklatın</a:t>
            </a:r>
            <a:endParaRPr kumimoji="0" lang="en-US" dirty="0"/>
          </a:p>
        </p:txBody>
      </p:sp>
      <p:sp>
        <p:nvSpPr>
          <p:cNvPr id="9" name="Akış Çizelgesi: İşlem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Akış Çizelgesi: İşlem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Halk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Dikdörtgen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Başlık Yer Tutucusu 4"/>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980E5C2-725B-4D29-ADB9-C0E4C807F802}" type="datetimeFigureOut">
              <a:rPr lang="tr-TR" smtClean="0"/>
              <a:pPr/>
              <a:t>09.12.2019</a:t>
            </a:fld>
            <a:endParaRPr lang="tr-TR" dirty="0"/>
          </a:p>
        </p:txBody>
      </p:sp>
      <p:sp>
        <p:nvSpPr>
          <p:cNvPr id="10" name="Altbilgi Yer Tutucusu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dirty="0"/>
          </a:p>
        </p:txBody>
      </p:sp>
      <p:sp>
        <p:nvSpPr>
          <p:cNvPr id="22" name="Slayt Numarası Yer Tutucus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F2BE871-8B58-406A-A592-4CBA89758C8C}" type="slidenum">
              <a:rPr lang="tr-TR" smtClean="0"/>
              <a:pPr/>
              <a:t>‹#›</a:t>
            </a:fld>
            <a:endParaRPr lang="tr-TR" dirty="0"/>
          </a:p>
        </p:txBody>
      </p:sp>
      <p:sp>
        <p:nvSpPr>
          <p:cNvPr id="15" name="Dikdörtgen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98F41-4FA6-4AF2-8535-F93F49901ED3}" type="datetimeFigureOut">
              <a:rPr lang="tr-TR" smtClean="0">
                <a:solidFill>
                  <a:prstClr val="black">
                    <a:tint val="75000"/>
                  </a:prstClr>
                </a:solidFill>
              </a:rPr>
              <a:pPr/>
              <a:t>09.12.2019</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3E27DB-E040-48FC-8B75-0571392485D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028584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2.jpg"/><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1748989977"/>
              </p:ext>
            </p:extLst>
          </p:nvPr>
        </p:nvGraphicFramePr>
        <p:xfrm>
          <a:off x="1115616" y="359898"/>
          <a:ext cx="7723584" cy="2925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yagram 3"/>
          <p:cNvGraphicFramePr/>
          <p:nvPr>
            <p:extLst>
              <p:ext uri="{D42A27DB-BD31-4B8C-83A1-F6EECF244321}">
                <p14:modId xmlns:p14="http://schemas.microsoft.com/office/powerpoint/2010/main" val="3256907876"/>
              </p:ext>
            </p:extLst>
          </p:nvPr>
        </p:nvGraphicFramePr>
        <p:xfrm>
          <a:off x="1403648" y="3861048"/>
          <a:ext cx="7406640" cy="11765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98892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a:xfrm>
            <a:off x="251520" y="188640"/>
            <a:ext cx="8229600" cy="1143000"/>
          </a:xfrm>
        </p:spPr>
        <p:txBody>
          <a:bodyPr/>
          <a:lstStyle/>
          <a:p>
            <a:endParaRPr lang="tr-TR"/>
          </a:p>
        </p:txBody>
      </p:sp>
      <p:sp>
        <p:nvSpPr>
          <p:cNvPr id="5" name="İçerik Yer Tutucusu 4"/>
          <p:cNvSpPr>
            <a:spLocks noGrp="1"/>
          </p:cNvSpPr>
          <p:nvPr>
            <p:ph sz="half" idx="1"/>
          </p:nvPr>
        </p:nvSpPr>
        <p:spPr>
          <a:xfrm>
            <a:off x="4716016" y="1484784"/>
            <a:ext cx="4038600" cy="5645224"/>
          </a:xfrm>
        </p:spPr>
        <p:txBody>
          <a:bodyPr/>
          <a:lstStyle/>
          <a:p>
            <a:r>
              <a:rPr lang="tr-TR" sz="3200" dirty="0"/>
              <a:t>K</a:t>
            </a:r>
            <a:r>
              <a:rPr lang="tr-TR" sz="3200" dirty="0" smtClean="0"/>
              <a:t>albin en dış kısmını kaplayan tabaka ise kalp kasının dış etkenlerden korur. ( </a:t>
            </a:r>
            <a:r>
              <a:rPr lang="tr-TR" sz="3200" dirty="0" err="1" smtClean="0"/>
              <a:t>Perikard</a:t>
            </a:r>
            <a:r>
              <a:rPr lang="tr-TR" sz="3200" dirty="0" smtClean="0"/>
              <a:t> tabakası )</a:t>
            </a:r>
          </a:p>
          <a:p>
            <a:endParaRPr lang="tr-TR" dirty="0" smtClean="0"/>
          </a:p>
          <a:p>
            <a:endParaRPr lang="tr-TR" dirty="0" smtClean="0"/>
          </a:p>
          <a:p>
            <a:endParaRPr lang="tr-TR" dirty="0"/>
          </a:p>
        </p:txBody>
      </p:sp>
      <p:pic>
        <p:nvPicPr>
          <p:cNvPr id="8" name="İçerik Yer Tutucusu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1520" y="1700808"/>
            <a:ext cx="4038600" cy="3049453"/>
          </a:xfrm>
        </p:spPr>
      </p:pic>
    </p:spTree>
    <p:extLst>
      <p:ext uri="{BB962C8B-B14F-4D97-AF65-F5344CB8AC3E}">
        <p14:creationId xmlns:p14="http://schemas.microsoft.com/office/powerpoint/2010/main" val="1890566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DOLAŞIM SİSTEMİNİN ÇALIŞMASI</a:t>
            </a:r>
            <a:endParaRPr lang="tr-TR" dirty="0"/>
          </a:p>
        </p:txBody>
      </p:sp>
      <p:sp>
        <p:nvSpPr>
          <p:cNvPr id="3" name="İçerik Yer Tutucusu 2"/>
          <p:cNvSpPr>
            <a:spLocks noGrp="1"/>
          </p:cNvSpPr>
          <p:nvPr>
            <p:ph idx="1"/>
          </p:nvPr>
        </p:nvSpPr>
        <p:spPr/>
        <p:txBody>
          <a:bodyPr/>
          <a:lstStyle/>
          <a:p>
            <a:r>
              <a:rPr lang="tr-TR" dirty="0" smtClean="0"/>
              <a:t>Kalbin kan pompalaması ile birlikte damarların içindeki kan hareket ederek vücutta dolaşır. Dolaşım sisteminin çalışması ise iki ana sistem ile incelenir. Bunlar ‘’küçük dolaşım’’ ve ‘’Küçük dolaşımdır.’’</a:t>
            </a:r>
            <a:endParaRPr lang="tr-TR" dirty="0"/>
          </a:p>
        </p:txBody>
      </p:sp>
    </p:spTree>
    <p:extLst>
      <p:ext uri="{BB962C8B-B14F-4D97-AF65-F5344CB8AC3E}">
        <p14:creationId xmlns:p14="http://schemas.microsoft.com/office/powerpoint/2010/main" val="2852953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SİNDİRİM SİSTEMİ</a:t>
            </a:r>
            <a:endParaRPr lang="tr-TR" dirty="0"/>
          </a:p>
        </p:txBody>
      </p:sp>
      <p:sp>
        <p:nvSpPr>
          <p:cNvPr id="3" name="İçerik Yer Tutucusu 2"/>
          <p:cNvSpPr>
            <a:spLocks noGrp="1"/>
          </p:cNvSpPr>
          <p:nvPr>
            <p:ph idx="1"/>
          </p:nvPr>
        </p:nvSpPr>
        <p:spPr/>
        <p:txBody>
          <a:bodyPr/>
          <a:lstStyle/>
          <a:p>
            <a:r>
              <a:rPr lang="tr-TR" dirty="0" smtClean="0"/>
              <a:t>sindirim sistemi ağızdan alınan besin maddelerinin sindirilerek kan dolaşımı yoluyla hücreleri ulaştırılması ve kullanılacak hale gelmesini sağlar sindirim faaliyetleri sonucu oluşan atık maddeler ve dışarı atılır.</a:t>
            </a:r>
            <a:endParaRPr lang="tr-TR" dirty="0"/>
          </a:p>
        </p:txBody>
      </p:sp>
    </p:spTree>
    <p:extLst>
      <p:ext uri="{BB962C8B-B14F-4D97-AF65-F5344CB8AC3E}">
        <p14:creationId xmlns:p14="http://schemas.microsoft.com/office/powerpoint/2010/main" val="1353017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endParaRPr lang="tr-TR"/>
          </a:p>
        </p:txBody>
      </p:sp>
      <p:sp>
        <p:nvSpPr>
          <p:cNvPr id="3" name="İçerik Yer Tutucusu 2"/>
          <p:cNvSpPr>
            <a:spLocks noGrp="1"/>
          </p:cNvSpPr>
          <p:nvPr>
            <p:ph sz="half" idx="1"/>
          </p:nvPr>
        </p:nvSpPr>
        <p:spPr>
          <a:xfrm>
            <a:off x="4788024" y="1772816"/>
            <a:ext cx="4038600" cy="4525963"/>
          </a:xfrm>
        </p:spPr>
        <p:txBody>
          <a:bodyPr>
            <a:normAutofit/>
          </a:bodyPr>
          <a:lstStyle/>
          <a:p>
            <a:r>
              <a:rPr lang="tr-TR" dirty="0" smtClean="0"/>
              <a:t>sindirim sistemini oluşturan yapılar şunlardır ağız dil ve dişler yemek borusu mide ince ve kalın bağırsaklar sindirime yardımcı organlar (karaciğer ,pankreas )</a:t>
            </a:r>
            <a:endParaRPr lang="tr-TR" dirty="0"/>
          </a:p>
        </p:txBody>
      </p:sp>
      <p:pic>
        <p:nvPicPr>
          <p:cNvPr id="6" name="İçerik Yer Tutucus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99592" y="1916832"/>
            <a:ext cx="3600400" cy="3672408"/>
          </a:xfrm>
        </p:spPr>
      </p:pic>
    </p:spTree>
    <p:extLst>
      <p:ext uri="{BB962C8B-B14F-4D97-AF65-F5344CB8AC3E}">
        <p14:creationId xmlns:p14="http://schemas.microsoft.com/office/powerpoint/2010/main" val="2877038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SİNİR SİSTEMİ</a:t>
            </a:r>
            <a:endParaRPr lang="tr-TR" dirty="0"/>
          </a:p>
        </p:txBody>
      </p:sp>
      <p:sp>
        <p:nvSpPr>
          <p:cNvPr id="5" name="İçerik Yer Tutucusu 4"/>
          <p:cNvSpPr>
            <a:spLocks noGrp="1"/>
          </p:cNvSpPr>
          <p:nvPr>
            <p:ph idx="1"/>
          </p:nvPr>
        </p:nvSpPr>
        <p:spPr/>
        <p:txBody>
          <a:bodyPr/>
          <a:lstStyle/>
          <a:p>
            <a:r>
              <a:rPr lang="tr-TR" dirty="0" smtClean="0"/>
              <a:t>sinir sistemi bilinç anlama algılama gibi dış dünya ile ilişkiyi sağlayan hareketlerin uyumu solunum dolaşım gibi sistemleri koordine eden iç ve dış ortamlardan aldığı uyarıları değerlendiren ve bunlara cevap veren sistemdir.</a:t>
            </a:r>
            <a:endParaRPr lang="tr-TR" dirty="0"/>
          </a:p>
        </p:txBody>
      </p:sp>
    </p:spTree>
    <p:extLst>
      <p:ext uri="{BB962C8B-B14F-4D97-AF65-F5344CB8AC3E}">
        <p14:creationId xmlns:p14="http://schemas.microsoft.com/office/powerpoint/2010/main" val="3631952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683568" y="188640"/>
            <a:ext cx="8229600" cy="1143000"/>
          </a:xfrm>
        </p:spPr>
        <p:txBody>
          <a:bodyPr/>
          <a:lstStyle/>
          <a:p>
            <a:endParaRPr lang="tr-TR"/>
          </a:p>
        </p:txBody>
      </p:sp>
      <p:sp>
        <p:nvSpPr>
          <p:cNvPr id="3" name="İçerik Yer Tutucusu 2"/>
          <p:cNvSpPr>
            <a:spLocks noGrp="1"/>
          </p:cNvSpPr>
          <p:nvPr>
            <p:ph sz="half" idx="1"/>
          </p:nvPr>
        </p:nvSpPr>
        <p:spPr>
          <a:xfrm>
            <a:off x="5004048" y="1556792"/>
            <a:ext cx="4038600" cy="4525963"/>
          </a:xfrm>
        </p:spPr>
        <p:txBody>
          <a:bodyPr/>
          <a:lstStyle/>
          <a:p>
            <a:r>
              <a:rPr lang="tr-TR" dirty="0" smtClean="0"/>
              <a:t>Bir tür yönetici işlevi görür 2 bölümde incelenir merkezi sinir sistemi beyin beyincik omurilik ten meydana gelir.</a:t>
            </a:r>
            <a:endParaRPr lang="tr-TR" dirty="0"/>
          </a:p>
        </p:txBody>
      </p:sp>
      <p:pic>
        <p:nvPicPr>
          <p:cNvPr id="6" name="İçerik Yer Tutucus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47750" y="1661319"/>
            <a:ext cx="2590800" cy="4029075"/>
          </a:xfrm>
        </p:spPr>
      </p:pic>
    </p:spTree>
    <p:extLst>
      <p:ext uri="{BB962C8B-B14F-4D97-AF65-F5344CB8AC3E}">
        <p14:creationId xmlns:p14="http://schemas.microsoft.com/office/powerpoint/2010/main" val="3523652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İDRAR BOŞALTIM SİSTEMİ</a:t>
            </a:r>
            <a:endParaRPr lang="tr-TR" dirty="0"/>
          </a:p>
        </p:txBody>
      </p:sp>
      <p:sp>
        <p:nvSpPr>
          <p:cNvPr id="5" name="İçerik Yer Tutucusu 4"/>
          <p:cNvSpPr>
            <a:spLocks noGrp="1"/>
          </p:cNvSpPr>
          <p:nvPr>
            <p:ph idx="1"/>
          </p:nvPr>
        </p:nvSpPr>
        <p:spPr/>
        <p:txBody>
          <a:bodyPr/>
          <a:lstStyle/>
          <a:p>
            <a:r>
              <a:rPr lang="tr-TR" dirty="0" smtClean="0"/>
              <a:t>İdrar </a:t>
            </a:r>
            <a:r>
              <a:rPr lang="tr-TR" dirty="0"/>
              <a:t>boşaltım </a:t>
            </a:r>
            <a:r>
              <a:rPr lang="tr-TR" dirty="0" smtClean="0"/>
              <a:t>sistemi, </a:t>
            </a:r>
            <a:r>
              <a:rPr lang="tr-TR" dirty="0"/>
              <a:t>kanı süzerek gerekli maddelerin vücutta kalmasını </a:t>
            </a:r>
            <a:r>
              <a:rPr lang="tr-TR" dirty="0" smtClean="0"/>
              <a:t>,artık </a:t>
            </a:r>
            <a:r>
              <a:rPr lang="tr-TR" dirty="0"/>
              <a:t>ve zararlı olanların ise atılmasını sağlayarak vücudun iç dengesini koruyan sistemdir. B</a:t>
            </a:r>
            <a:r>
              <a:rPr lang="tr-TR" dirty="0" smtClean="0"/>
              <a:t>oşaltım </a:t>
            </a:r>
            <a:r>
              <a:rPr lang="tr-TR" dirty="0"/>
              <a:t>sisteminde böbrekler idrar kanalları mesane ve idrar yolu </a:t>
            </a:r>
            <a:r>
              <a:rPr lang="tr-TR" dirty="0" smtClean="0"/>
              <a:t>bulunur.</a:t>
            </a:r>
            <a:endParaRPr lang="tr-TR" dirty="0"/>
          </a:p>
        </p:txBody>
      </p:sp>
    </p:spTree>
    <p:extLst>
      <p:ext uri="{BB962C8B-B14F-4D97-AF65-F5344CB8AC3E}">
        <p14:creationId xmlns:p14="http://schemas.microsoft.com/office/powerpoint/2010/main" val="3514867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916832"/>
            <a:ext cx="6716931" cy="3539306"/>
          </a:xfrm>
        </p:spPr>
      </p:pic>
    </p:spTree>
    <p:extLst>
      <p:ext uri="{BB962C8B-B14F-4D97-AF65-F5344CB8AC3E}">
        <p14:creationId xmlns:p14="http://schemas.microsoft.com/office/powerpoint/2010/main" val="3207805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HAREKET SİSTEMİ</a:t>
            </a:r>
            <a:endParaRPr lang="tr-TR" dirty="0"/>
          </a:p>
        </p:txBody>
      </p:sp>
      <p:sp>
        <p:nvSpPr>
          <p:cNvPr id="3" name="İçerik Yer Tutucusu 2"/>
          <p:cNvSpPr>
            <a:spLocks noGrp="1"/>
          </p:cNvSpPr>
          <p:nvPr>
            <p:ph sz="half" idx="1"/>
          </p:nvPr>
        </p:nvSpPr>
        <p:spPr/>
        <p:txBody>
          <a:bodyPr/>
          <a:lstStyle/>
          <a:p>
            <a:r>
              <a:rPr lang="tr-TR" dirty="0"/>
              <a:t>Hareket sistemi vücudun dik durmasını hareket etmesini bu işlerin işlevlerini yerine getirirken ve korunmasını desteklenmesini sağlayan sistemdir kemikler kaslar ve eklemlerden </a:t>
            </a:r>
            <a:r>
              <a:rPr lang="tr-TR" dirty="0" smtClean="0"/>
              <a:t>oluşur.</a:t>
            </a:r>
            <a:endParaRPr lang="tr-TR"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700808"/>
            <a:ext cx="4038600" cy="4104456"/>
          </a:xfrm>
        </p:spPr>
      </p:pic>
    </p:spTree>
    <p:extLst>
      <p:ext uri="{BB962C8B-B14F-4D97-AF65-F5344CB8AC3E}">
        <p14:creationId xmlns:p14="http://schemas.microsoft.com/office/powerpoint/2010/main" val="1669031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ÜREME SİSTEMİ</a:t>
            </a:r>
            <a:endParaRPr lang="tr-TR" dirty="0"/>
          </a:p>
        </p:txBody>
      </p:sp>
      <p:sp>
        <p:nvSpPr>
          <p:cNvPr id="3" name="İçerik Yer Tutucusu 2"/>
          <p:cNvSpPr>
            <a:spLocks noGrp="1"/>
          </p:cNvSpPr>
          <p:nvPr>
            <p:ph idx="1"/>
          </p:nvPr>
        </p:nvSpPr>
        <p:spPr/>
        <p:txBody>
          <a:bodyPr/>
          <a:lstStyle/>
          <a:p>
            <a:r>
              <a:rPr lang="tr-TR" dirty="0"/>
              <a:t>Üreme sistemi kadın ve erkek üreme sistemi olarak iki grupta incelenir. </a:t>
            </a:r>
            <a:endParaRPr lang="tr-TR" dirty="0" smtClean="0"/>
          </a:p>
          <a:p>
            <a:r>
              <a:rPr lang="tr-TR" dirty="0"/>
              <a:t>H</a:t>
            </a:r>
            <a:r>
              <a:rPr lang="tr-TR" dirty="0" smtClean="0"/>
              <a:t>er </a:t>
            </a:r>
            <a:r>
              <a:rPr lang="tr-TR" dirty="0"/>
              <a:t>ikisinde de iç ve dış üreme organları bulunur iç üreme organları üreme hücrelerini üretirler  dış üreme organları ise çiftleşmeyi </a:t>
            </a:r>
            <a:r>
              <a:rPr lang="tr-TR" dirty="0" smtClean="0"/>
              <a:t>sağlar.</a:t>
            </a:r>
            <a:endParaRPr lang="tr-TR" dirty="0"/>
          </a:p>
        </p:txBody>
      </p:sp>
    </p:spTree>
    <p:extLst>
      <p:ext uri="{BB962C8B-B14F-4D97-AF65-F5344CB8AC3E}">
        <p14:creationId xmlns:p14="http://schemas.microsoft.com/office/powerpoint/2010/main" val="2989142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685800" y="2130425"/>
          <a:ext cx="7772400" cy="147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2214671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lstStyle/>
          <a:p>
            <a:endParaRPr lang="tr-TR"/>
          </a:p>
        </p:txBody>
      </p:sp>
      <p:sp>
        <p:nvSpPr>
          <p:cNvPr id="6" name="İçerik Yer Tutucusu 5"/>
          <p:cNvSpPr>
            <a:spLocks noGrp="1"/>
          </p:cNvSpPr>
          <p:nvPr>
            <p:ph idx="1"/>
          </p:nvPr>
        </p:nvSpPr>
        <p:spPr/>
        <p:txBody>
          <a:bodyPr/>
          <a:lstStyle/>
          <a:p>
            <a:r>
              <a:rPr lang="tr-TR" dirty="0"/>
              <a:t>Kadın iç üreme </a:t>
            </a:r>
            <a:r>
              <a:rPr lang="tr-TR" dirty="0" smtClean="0"/>
              <a:t>organları; yumurtalıklar, </a:t>
            </a:r>
            <a:r>
              <a:rPr lang="tr-TR" dirty="0"/>
              <a:t>tubalar </a:t>
            </a:r>
            <a:r>
              <a:rPr lang="tr-TR" dirty="0" smtClean="0"/>
              <a:t>,rahim </a:t>
            </a:r>
            <a:r>
              <a:rPr lang="tr-TR" dirty="0"/>
              <a:t>ve döl yoludur </a:t>
            </a:r>
            <a:r>
              <a:rPr lang="tr-TR" dirty="0" smtClean="0"/>
              <a:t>.Dış </a:t>
            </a:r>
            <a:r>
              <a:rPr lang="tr-TR" dirty="0"/>
              <a:t>üreme organları ise </a:t>
            </a:r>
            <a:r>
              <a:rPr lang="tr-TR" dirty="0" err="1" smtClean="0"/>
              <a:t>pubis</a:t>
            </a:r>
            <a:r>
              <a:rPr lang="tr-TR" dirty="0" smtClean="0"/>
              <a:t>, </a:t>
            </a:r>
            <a:r>
              <a:rPr lang="tr-TR" dirty="0"/>
              <a:t>büyük dudaklar </a:t>
            </a:r>
            <a:r>
              <a:rPr lang="tr-TR" dirty="0" smtClean="0"/>
              <a:t>,küçük </a:t>
            </a:r>
            <a:r>
              <a:rPr lang="tr-TR" dirty="0"/>
              <a:t>dudaklar </a:t>
            </a:r>
            <a:r>
              <a:rPr lang="tr-TR" dirty="0" smtClean="0"/>
              <a:t>,</a:t>
            </a:r>
            <a:r>
              <a:rPr lang="tr-TR" dirty="0" err="1" smtClean="0"/>
              <a:t>kiloteris</a:t>
            </a:r>
            <a:r>
              <a:rPr lang="tr-TR" dirty="0" smtClean="0"/>
              <a:t> </a:t>
            </a:r>
            <a:r>
              <a:rPr lang="tr-TR" dirty="0"/>
              <a:t>ve kızlık </a:t>
            </a:r>
            <a:r>
              <a:rPr lang="tr-TR" dirty="0" smtClean="0"/>
              <a:t>zarı ( </a:t>
            </a:r>
            <a:r>
              <a:rPr lang="tr-TR" dirty="0" err="1" smtClean="0"/>
              <a:t>Hymen</a:t>
            </a:r>
            <a:r>
              <a:rPr lang="tr-TR" dirty="0" smtClean="0"/>
              <a:t> )</a:t>
            </a:r>
            <a:r>
              <a:rPr lang="tr-TR" dirty="0" err="1" smtClean="0"/>
              <a:t>dır</a:t>
            </a:r>
            <a:r>
              <a:rPr lang="tr-TR" dirty="0" smtClean="0"/>
              <a:t>.</a:t>
            </a:r>
            <a:endParaRPr lang="tr-TR" dirty="0"/>
          </a:p>
        </p:txBody>
      </p:sp>
    </p:spTree>
    <p:extLst>
      <p:ext uri="{BB962C8B-B14F-4D97-AF65-F5344CB8AC3E}">
        <p14:creationId xmlns:p14="http://schemas.microsoft.com/office/powerpoint/2010/main" val="3859975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908720"/>
            <a:ext cx="6617709" cy="4963282"/>
          </a:xfrm>
        </p:spPr>
      </p:pic>
    </p:spTree>
    <p:extLst>
      <p:ext uri="{BB962C8B-B14F-4D97-AF65-F5344CB8AC3E}">
        <p14:creationId xmlns:p14="http://schemas.microsoft.com/office/powerpoint/2010/main" val="3062095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Erkek iç üreme </a:t>
            </a:r>
            <a:r>
              <a:rPr lang="tr-TR" dirty="0" smtClean="0"/>
              <a:t>organları; yumurtalıklar, </a:t>
            </a:r>
            <a:r>
              <a:rPr lang="tr-TR" dirty="0"/>
              <a:t>sperm </a:t>
            </a:r>
            <a:r>
              <a:rPr lang="tr-TR" dirty="0" smtClean="0"/>
              <a:t>kanalları </a:t>
            </a:r>
            <a:r>
              <a:rPr lang="tr-TR" dirty="0"/>
              <a:t>ve </a:t>
            </a:r>
            <a:r>
              <a:rPr lang="tr-TR" dirty="0" smtClean="0"/>
              <a:t>prostattır. Dış </a:t>
            </a:r>
            <a:r>
              <a:rPr lang="tr-TR" dirty="0"/>
              <a:t>üreme organları ise yumurtalık </a:t>
            </a:r>
            <a:r>
              <a:rPr lang="tr-TR" dirty="0" smtClean="0"/>
              <a:t>torbası ve </a:t>
            </a:r>
            <a:r>
              <a:rPr lang="tr-TR" dirty="0"/>
              <a:t>penis </a:t>
            </a:r>
            <a:r>
              <a:rPr lang="tr-TR" dirty="0" err="1" smtClean="0"/>
              <a:t>dir</a:t>
            </a:r>
            <a:r>
              <a:rPr lang="tr-TR" dirty="0" smtClean="0"/>
              <a:t>.</a:t>
            </a:r>
            <a:endParaRPr lang="tr-TR" dirty="0"/>
          </a:p>
        </p:txBody>
      </p:sp>
    </p:spTree>
    <p:extLst>
      <p:ext uri="{BB962C8B-B14F-4D97-AF65-F5344CB8AC3E}">
        <p14:creationId xmlns:p14="http://schemas.microsoft.com/office/powerpoint/2010/main" val="1909043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ENDOKRİN SİSTEM</a:t>
            </a:r>
            <a:endParaRPr lang="tr-TR" dirty="0"/>
          </a:p>
        </p:txBody>
      </p:sp>
      <p:sp>
        <p:nvSpPr>
          <p:cNvPr id="3" name="İçerik Yer Tutucusu 2"/>
          <p:cNvSpPr>
            <a:spLocks noGrp="1"/>
          </p:cNvSpPr>
          <p:nvPr>
            <p:ph idx="1"/>
          </p:nvPr>
        </p:nvSpPr>
        <p:spPr/>
        <p:txBody>
          <a:bodyPr/>
          <a:lstStyle/>
          <a:p>
            <a:r>
              <a:rPr lang="tr-TR" dirty="0"/>
              <a:t>Endokrin sistem hormonların üretilmesi ve salgılanmasını sağlayan doku ve bezlerden oluşur. </a:t>
            </a:r>
            <a:r>
              <a:rPr lang="tr-TR" dirty="0" smtClean="0"/>
              <a:t>Vücudun </a:t>
            </a:r>
            <a:r>
              <a:rPr lang="tr-TR" dirty="0"/>
              <a:t>metabolizmasını </a:t>
            </a:r>
            <a:r>
              <a:rPr lang="tr-TR" dirty="0" smtClean="0"/>
              <a:t>çalıştırır.</a:t>
            </a:r>
          </a:p>
          <a:p>
            <a:r>
              <a:rPr lang="tr-TR" dirty="0" err="1" smtClean="0"/>
              <a:t>Tiroid</a:t>
            </a:r>
            <a:r>
              <a:rPr lang="tr-TR" dirty="0" smtClean="0"/>
              <a:t>, </a:t>
            </a:r>
            <a:r>
              <a:rPr lang="tr-TR" dirty="0" err="1" smtClean="0"/>
              <a:t>paratiroid</a:t>
            </a:r>
            <a:r>
              <a:rPr lang="tr-TR" dirty="0" smtClean="0"/>
              <a:t>, </a:t>
            </a:r>
            <a:r>
              <a:rPr lang="tr-TR" dirty="0"/>
              <a:t>hipofiz böbrek üstü bezleri </a:t>
            </a:r>
            <a:r>
              <a:rPr lang="tr-TR" dirty="0" smtClean="0"/>
              <a:t>,pankreas, </a:t>
            </a:r>
            <a:r>
              <a:rPr lang="tr-TR" dirty="0"/>
              <a:t>kadın ve yumurtalıkları birer salgı bezidir ve endokrin sistemde görev </a:t>
            </a:r>
            <a:r>
              <a:rPr lang="tr-TR" dirty="0" smtClean="0"/>
              <a:t>yaparlar.</a:t>
            </a:r>
            <a:endParaRPr lang="tr-TR" dirty="0"/>
          </a:p>
        </p:txBody>
      </p:sp>
    </p:spTree>
    <p:extLst>
      <p:ext uri="{BB962C8B-B14F-4D97-AF65-F5344CB8AC3E}">
        <p14:creationId xmlns:p14="http://schemas.microsoft.com/office/powerpoint/2010/main" val="3896831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1800" y="1772816"/>
            <a:ext cx="3975221" cy="3888432"/>
          </a:xfrm>
        </p:spPr>
      </p:pic>
    </p:spTree>
    <p:extLst>
      <p:ext uri="{BB962C8B-B14F-4D97-AF65-F5344CB8AC3E}">
        <p14:creationId xmlns:p14="http://schemas.microsoft.com/office/powerpoint/2010/main" val="29996775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çerik Yer Tutucusu 2"/>
          <p:cNvSpPr>
            <a:spLocks noGrp="1"/>
          </p:cNvSpPr>
          <p:nvPr>
            <p:ph sz="half" idx="1"/>
          </p:nvPr>
        </p:nvSpPr>
        <p:spPr>
          <a:xfrm>
            <a:off x="755576" y="3861048"/>
            <a:ext cx="8003232" cy="2692896"/>
          </a:xfrm>
        </p:spPr>
        <p:txBody>
          <a:bodyPr>
            <a:normAutofit/>
          </a:bodyPr>
          <a:lstStyle/>
          <a:p>
            <a:r>
              <a:rPr lang="tr-TR" dirty="0" smtClean="0"/>
              <a:t>Yaşamsal </a:t>
            </a:r>
            <a:r>
              <a:rPr lang="tr-TR" dirty="0"/>
              <a:t>bulguların bilinmesi ve takibi </a:t>
            </a:r>
            <a:r>
              <a:rPr lang="tr-TR" dirty="0" smtClean="0"/>
              <a:t>hasta veya </a:t>
            </a:r>
            <a:r>
              <a:rPr lang="tr-TR" dirty="0" smtClean="0"/>
              <a:t>yaralının </a:t>
            </a:r>
            <a:r>
              <a:rPr lang="tr-TR" dirty="0"/>
              <a:t>durumu hakkında bilgi </a:t>
            </a:r>
            <a:r>
              <a:rPr lang="tr-TR" dirty="0" smtClean="0"/>
              <a:t>verir. </a:t>
            </a:r>
            <a:endParaRPr lang="tr-TR" dirty="0" smtClean="0"/>
          </a:p>
          <a:p>
            <a:r>
              <a:rPr lang="tr-TR" dirty="0" smtClean="0"/>
              <a:t>Ortaya </a:t>
            </a:r>
            <a:r>
              <a:rPr lang="tr-TR" dirty="0"/>
              <a:t>çıkabilecek sorunların tanımlanmasında yardımcı </a:t>
            </a:r>
            <a:r>
              <a:rPr lang="tr-TR" dirty="0" smtClean="0"/>
              <a:t>olur. </a:t>
            </a:r>
            <a:endParaRPr lang="tr-TR" dirty="0" smtClean="0"/>
          </a:p>
          <a:p>
            <a:r>
              <a:rPr lang="tr-TR" dirty="0" smtClean="0"/>
              <a:t>Bunlar solunum, nabız, vücut </a:t>
            </a:r>
            <a:r>
              <a:rPr lang="tr-TR" dirty="0"/>
              <a:t>ısısı ve kan </a:t>
            </a:r>
            <a:r>
              <a:rPr lang="tr-TR" dirty="0" smtClean="0"/>
              <a:t>basıncıdır.</a:t>
            </a:r>
            <a:endParaRPr lang="tr-TR" dirty="0"/>
          </a:p>
        </p:txBody>
      </p:sp>
      <p:pic>
        <p:nvPicPr>
          <p:cNvPr id="5" name="İçerik Yer Tutucusu 4"/>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2411760" y="1556792"/>
            <a:ext cx="4038600" cy="2271712"/>
          </a:xfrm>
        </p:spPr>
      </p:pic>
    </p:spTree>
    <p:extLst>
      <p:ext uri="{BB962C8B-B14F-4D97-AF65-F5344CB8AC3E}">
        <p14:creationId xmlns:p14="http://schemas.microsoft.com/office/powerpoint/2010/main" val="1180068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half" idx="1"/>
          </p:nvPr>
        </p:nvSpPr>
        <p:spPr/>
        <p:txBody>
          <a:bodyPr/>
          <a:lstStyle/>
          <a:p>
            <a:r>
              <a:rPr lang="tr-TR" dirty="0" smtClean="0"/>
              <a:t>Solunum </a:t>
            </a:r>
            <a:r>
              <a:rPr lang="tr-TR" dirty="0"/>
              <a:t>atmosferden alınan oksijeni vücut hücrelerine ulaştırılması ve karbondioksitin hücrelerden uzaklaştırılması amacıyla vücudun yaptığı bir </a:t>
            </a:r>
            <a:r>
              <a:rPr lang="tr-TR" dirty="0" smtClean="0"/>
              <a:t>fonksiyondur.</a:t>
            </a:r>
            <a:endParaRPr lang="tr-TR"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4048" y="1988840"/>
            <a:ext cx="3343275" cy="3181350"/>
          </a:xfrm>
        </p:spPr>
      </p:pic>
    </p:spTree>
    <p:extLst>
      <p:ext uri="{BB962C8B-B14F-4D97-AF65-F5344CB8AC3E}">
        <p14:creationId xmlns:p14="http://schemas.microsoft.com/office/powerpoint/2010/main" val="1881656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endParaRPr lang="tr-TR"/>
          </a:p>
        </p:txBody>
      </p:sp>
      <p:sp>
        <p:nvSpPr>
          <p:cNvPr id="6" name="İçerik Yer Tutucusu 5"/>
          <p:cNvSpPr>
            <a:spLocks noGrp="1"/>
          </p:cNvSpPr>
          <p:nvPr>
            <p:ph idx="1"/>
          </p:nvPr>
        </p:nvSpPr>
        <p:spPr/>
        <p:txBody>
          <a:bodyPr/>
          <a:lstStyle/>
          <a:p>
            <a:r>
              <a:rPr lang="tr-TR" dirty="0"/>
              <a:t>solum değerlendirilirken </a:t>
            </a:r>
            <a:r>
              <a:rPr lang="tr-TR" dirty="0" smtClean="0"/>
              <a:t>sayısına, ritmine , </a:t>
            </a:r>
            <a:r>
              <a:rPr lang="tr-TR" dirty="0"/>
              <a:t>derinliğine ve özelliklerine </a:t>
            </a:r>
            <a:r>
              <a:rPr lang="tr-TR" dirty="0" smtClean="0"/>
              <a:t>bakılır.</a:t>
            </a:r>
          </a:p>
          <a:p>
            <a:r>
              <a:rPr lang="tr-TR" b="1" dirty="0" smtClean="0"/>
              <a:t>Sayısı:</a:t>
            </a:r>
            <a:r>
              <a:rPr lang="tr-TR" dirty="0" smtClean="0"/>
              <a:t> </a:t>
            </a:r>
            <a:r>
              <a:rPr lang="tr-TR" dirty="0"/>
              <a:t>Y</a:t>
            </a:r>
            <a:r>
              <a:rPr lang="tr-TR" dirty="0" smtClean="0"/>
              <a:t>etişkinlerde </a:t>
            </a:r>
            <a:r>
              <a:rPr lang="tr-TR" dirty="0"/>
              <a:t>12 </a:t>
            </a:r>
            <a:r>
              <a:rPr lang="tr-TR" dirty="0" smtClean="0"/>
              <a:t>-20 /</a:t>
            </a:r>
            <a:r>
              <a:rPr lang="tr-TR" dirty="0" err="1" smtClean="0"/>
              <a:t>dk</a:t>
            </a:r>
            <a:r>
              <a:rPr lang="tr-TR" dirty="0" smtClean="0"/>
              <a:t> , </a:t>
            </a:r>
            <a:r>
              <a:rPr lang="tr-TR" dirty="0"/>
              <a:t>çocuklarda </a:t>
            </a:r>
            <a:r>
              <a:rPr lang="tr-TR" dirty="0" smtClean="0"/>
              <a:t>20-25/ </a:t>
            </a:r>
            <a:r>
              <a:rPr lang="tr-TR" dirty="0" err="1" smtClean="0"/>
              <a:t>dk</a:t>
            </a:r>
            <a:r>
              <a:rPr lang="tr-TR" dirty="0" smtClean="0"/>
              <a:t> </a:t>
            </a:r>
            <a:r>
              <a:rPr lang="tr-TR" dirty="0"/>
              <a:t>bebeklerde 30-35 </a:t>
            </a:r>
            <a:r>
              <a:rPr lang="tr-TR" dirty="0" smtClean="0"/>
              <a:t>/dakikadır.</a:t>
            </a:r>
          </a:p>
          <a:p>
            <a:r>
              <a:rPr lang="tr-TR" b="1" dirty="0" smtClean="0"/>
              <a:t>Ritmi</a:t>
            </a:r>
            <a:r>
              <a:rPr lang="tr-TR" b="1" dirty="0"/>
              <a:t>:  </a:t>
            </a:r>
            <a:r>
              <a:rPr lang="tr-TR" dirty="0" smtClean="0"/>
              <a:t>Normal solunum ,düzenli </a:t>
            </a:r>
            <a:r>
              <a:rPr lang="tr-TR" dirty="0"/>
              <a:t>ritmik aralıklarla devam eden kesintiye </a:t>
            </a:r>
            <a:r>
              <a:rPr lang="tr-TR" dirty="0" smtClean="0"/>
              <a:t>uğramayan </a:t>
            </a:r>
            <a:r>
              <a:rPr lang="tr-TR" dirty="0"/>
              <a:t>bir seyir </a:t>
            </a:r>
            <a:r>
              <a:rPr lang="tr-TR" dirty="0" smtClean="0"/>
              <a:t>izler.</a:t>
            </a:r>
            <a:endParaRPr lang="tr-TR" dirty="0"/>
          </a:p>
        </p:txBody>
      </p:sp>
    </p:spTree>
    <p:extLst>
      <p:ext uri="{BB962C8B-B14F-4D97-AF65-F5344CB8AC3E}">
        <p14:creationId xmlns:p14="http://schemas.microsoft.com/office/powerpoint/2010/main" val="40743754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Derinliği</a:t>
            </a:r>
            <a:r>
              <a:rPr lang="tr-TR" dirty="0"/>
              <a:t>: Derinliğin göğüs kafesinin hareketlerine göre yüzeysel normal veya derin olarak </a:t>
            </a:r>
            <a:r>
              <a:rPr lang="tr-TR" dirty="0" smtClean="0"/>
              <a:t>tanımlanır.</a:t>
            </a:r>
          </a:p>
          <a:p>
            <a:r>
              <a:rPr lang="tr-TR" b="1" dirty="0"/>
              <a:t>Özellikleri: </a:t>
            </a:r>
            <a:r>
              <a:rPr lang="tr-TR" dirty="0"/>
              <a:t>solunum ritmi düzeni derinliği ve sesindeki değişiklikler değerlendirilir</a:t>
            </a:r>
          </a:p>
        </p:txBody>
      </p:sp>
    </p:spTree>
    <p:extLst>
      <p:ext uri="{BB962C8B-B14F-4D97-AF65-F5344CB8AC3E}">
        <p14:creationId xmlns:p14="http://schemas.microsoft.com/office/powerpoint/2010/main" val="35344206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NABIZ</a:t>
            </a:r>
            <a:endParaRPr lang="tr-TR" dirty="0"/>
          </a:p>
        </p:txBody>
      </p:sp>
      <p:sp>
        <p:nvSpPr>
          <p:cNvPr id="3" name="İçerik Yer Tutucusu 2"/>
          <p:cNvSpPr>
            <a:spLocks noGrp="1"/>
          </p:cNvSpPr>
          <p:nvPr>
            <p:ph sz="half" idx="1"/>
          </p:nvPr>
        </p:nvSpPr>
        <p:spPr/>
        <p:txBody>
          <a:bodyPr>
            <a:normAutofit/>
          </a:bodyPr>
          <a:lstStyle/>
          <a:p>
            <a:r>
              <a:rPr lang="tr-TR" sz="3200" dirty="0" smtClean="0"/>
              <a:t>Kalbin </a:t>
            </a:r>
            <a:r>
              <a:rPr lang="tr-TR" sz="3200" dirty="0"/>
              <a:t>sol karıncığından kasılma esnasında ana </a:t>
            </a:r>
            <a:r>
              <a:rPr lang="tr-TR" sz="3200" dirty="0" smtClean="0"/>
              <a:t>atardamara </a:t>
            </a:r>
            <a:r>
              <a:rPr lang="tr-TR" sz="3200" dirty="0"/>
              <a:t>pompalandığı kanın damarlara yaptığı basınca </a:t>
            </a:r>
            <a:r>
              <a:rPr lang="tr-TR" sz="3200" dirty="0" smtClean="0"/>
              <a:t>hissedilmesidir.</a:t>
            </a:r>
            <a:endParaRPr lang="tr-TR" sz="3200"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700808"/>
            <a:ext cx="4038600" cy="3960440"/>
          </a:xfrm>
        </p:spPr>
      </p:pic>
    </p:spTree>
    <p:extLst>
      <p:ext uri="{BB962C8B-B14F-4D97-AF65-F5344CB8AC3E}">
        <p14:creationId xmlns:p14="http://schemas.microsoft.com/office/powerpoint/2010/main" val="1895559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çerik Yer Tutucusu 2"/>
          <p:cNvSpPr>
            <a:spLocks noGrp="1"/>
          </p:cNvSpPr>
          <p:nvPr>
            <p:ph idx="1"/>
          </p:nvPr>
        </p:nvSpPr>
        <p:spPr/>
        <p:txBody>
          <a:bodyPr>
            <a:normAutofit/>
          </a:bodyPr>
          <a:lstStyle/>
          <a:p>
            <a:r>
              <a:rPr lang="tr-TR" dirty="0" smtClean="0"/>
              <a:t>İnsan vücudunun en küçük yapı taşı ( en küçük birimi ) hücrelerdir.</a:t>
            </a:r>
          </a:p>
          <a:p>
            <a:r>
              <a:rPr lang="tr-TR" dirty="0" smtClean="0"/>
              <a:t>Hücreler bir araya gelerek dokuları, dokular organları, organlar sistemleri , sistemler de bir araya gelerek organizmayı yani insan vücudunu oluşturur.</a:t>
            </a:r>
            <a:endParaRPr lang="tr-TR" dirty="0"/>
          </a:p>
        </p:txBody>
      </p:sp>
    </p:spTree>
    <p:extLst>
      <p:ext uri="{BB962C8B-B14F-4D97-AF65-F5344CB8AC3E}">
        <p14:creationId xmlns:p14="http://schemas.microsoft.com/office/powerpoint/2010/main" val="2951412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endParaRPr lang="tr-TR"/>
          </a:p>
        </p:txBody>
      </p:sp>
      <p:sp>
        <p:nvSpPr>
          <p:cNvPr id="6" name="İçerik Yer Tutucusu 5"/>
          <p:cNvSpPr>
            <a:spLocks noGrp="1"/>
          </p:cNvSpPr>
          <p:nvPr>
            <p:ph idx="1"/>
          </p:nvPr>
        </p:nvSpPr>
        <p:spPr/>
        <p:txBody>
          <a:bodyPr/>
          <a:lstStyle/>
          <a:p>
            <a:r>
              <a:rPr lang="tr-TR" dirty="0" smtClean="0"/>
              <a:t>Normal </a:t>
            </a:r>
            <a:r>
              <a:rPr lang="tr-TR" dirty="0"/>
              <a:t>yetişkin bir kişide kalbin dakikadaki atım sayısı </a:t>
            </a:r>
            <a:r>
              <a:rPr lang="tr-TR" dirty="0" smtClean="0"/>
              <a:t>60- </a:t>
            </a:r>
            <a:r>
              <a:rPr lang="tr-TR" dirty="0"/>
              <a:t>100 , bebeklerde ise 100-120 </a:t>
            </a:r>
            <a:r>
              <a:rPr lang="tr-TR" dirty="0" smtClean="0"/>
              <a:t>arasındadır.</a:t>
            </a:r>
          </a:p>
          <a:p>
            <a:r>
              <a:rPr lang="tr-TR" dirty="0"/>
              <a:t>Her atımda yaklaşık 60-70 santimetreküp kan dolaşımına katılmış </a:t>
            </a:r>
            <a:r>
              <a:rPr lang="tr-TR" dirty="0" smtClean="0"/>
              <a:t>olur.</a:t>
            </a:r>
            <a:endParaRPr lang="tr-TR" dirty="0"/>
          </a:p>
        </p:txBody>
      </p:sp>
    </p:spTree>
    <p:extLst>
      <p:ext uri="{BB962C8B-B14F-4D97-AF65-F5344CB8AC3E}">
        <p14:creationId xmlns:p14="http://schemas.microsoft.com/office/powerpoint/2010/main" val="4014396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p:txBody>
          <a:bodyPr/>
          <a:lstStyle/>
          <a:p>
            <a:endParaRPr lang="tr-TR"/>
          </a:p>
        </p:txBody>
      </p:sp>
      <p:sp>
        <p:nvSpPr>
          <p:cNvPr id="3" name="İçerik Yer Tutucusu 2"/>
          <p:cNvSpPr>
            <a:spLocks noGrp="1"/>
          </p:cNvSpPr>
          <p:nvPr>
            <p:ph sz="half" idx="1"/>
          </p:nvPr>
        </p:nvSpPr>
        <p:spPr>
          <a:xfrm>
            <a:off x="539552" y="1988840"/>
            <a:ext cx="7416824" cy="4608512"/>
          </a:xfrm>
        </p:spPr>
        <p:txBody>
          <a:bodyPr>
            <a:normAutofit/>
          </a:bodyPr>
          <a:lstStyle/>
          <a:p>
            <a:r>
              <a:rPr lang="tr-TR" sz="3200" dirty="0" smtClean="0"/>
              <a:t>Kalbin </a:t>
            </a:r>
            <a:r>
              <a:rPr lang="tr-TR" sz="3200" dirty="0"/>
              <a:t>pompalanması </a:t>
            </a:r>
            <a:r>
              <a:rPr lang="tr-TR" sz="3200" dirty="0" smtClean="0"/>
              <a:t>esnasında </a:t>
            </a:r>
            <a:r>
              <a:rPr lang="tr-TR" sz="3200" dirty="0"/>
              <a:t>atardamar içindeki kan miktarının artmasına bağlı olarak damarın çapı genişler atardamar üzerine parmaklar konulduğunda bu genişlemeler ritmik sıçramalar şeklinde </a:t>
            </a:r>
            <a:r>
              <a:rPr lang="tr-TR" sz="3200" dirty="0" smtClean="0"/>
              <a:t>hissedilir.</a:t>
            </a:r>
            <a:endParaRPr lang="tr-TR" sz="3200" dirty="0"/>
          </a:p>
        </p:txBody>
      </p:sp>
      <p:pic>
        <p:nvPicPr>
          <p:cNvPr id="8" name="İçerik Yer Tutucusu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483768" y="188640"/>
            <a:ext cx="3346704" cy="1524000"/>
          </a:xfrm>
        </p:spPr>
      </p:pic>
    </p:spTree>
    <p:extLst>
      <p:ext uri="{BB962C8B-B14F-4D97-AF65-F5344CB8AC3E}">
        <p14:creationId xmlns:p14="http://schemas.microsoft.com/office/powerpoint/2010/main" val="30584246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half" idx="1"/>
          </p:nvPr>
        </p:nvSpPr>
        <p:spPr/>
        <p:txBody>
          <a:bodyPr>
            <a:normAutofit fontScale="92500"/>
          </a:bodyPr>
          <a:lstStyle/>
          <a:p>
            <a:r>
              <a:rPr lang="tr-TR" dirty="0"/>
              <a:t> </a:t>
            </a:r>
            <a:r>
              <a:rPr lang="tr-TR" dirty="0" smtClean="0"/>
              <a:t>Nabız genellikle </a:t>
            </a:r>
            <a:r>
              <a:rPr lang="tr-TR" dirty="0"/>
              <a:t>el bileğinin iç kısmında kontrol edilir bunun yanında İlk yardımda boyundaki şah damarından olmak üzere başka atar damarlardan da kontrol edilir nabızdaki düzensizlikler bazı hastalıkların göstergesi </a:t>
            </a:r>
            <a:r>
              <a:rPr lang="tr-TR" dirty="0" smtClean="0"/>
              <a:t>olabilir.</a:t>
            </a:r>
            <a:endParaRPr lang="tr-TR" dirty="0"/>
          </a:p>
        </p:txBody>
      </p:sp>
      <p:pic>
        <p:nvPicPr>
          <p:cNvPr id="7" name="İçerik Yer Tutucusu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20072" y="1988840"/>
            <a:ext cx="3048000" cy="3528392"/>
          </a:xfrm>
        </p:spPr>
      </p:pic>
    </p:spTree>
    <p:extLst>
      <p:ext uri="{BB962C8B-B14F-4D97-AF65-F5344CB8AC3E}">
        <p14:creationId xmlns:p14="http://schemas.microsoft.com/office/powerpoint/2010/main" val="2045392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VÜCUT ISISI</a:t>
            </a:r>
            <a:endParaRPr lang="tr-TR" dirty="0"/>
          </a:p>
        </p:txBody>
      </p:sp>
      <p:sp>
        <p:nvSpPr>
          <p:cNvPr id="5" name="İçerik Yer Tutucusu 4"/>
          <p:cNvSpPr>
            <a:spLocks noGrp="1"/>
          </p:cNvSpPr>
          <p:nvPr>
            <p:ph idx="1"/>
          </p:nvPr>
        </p:nvSpPr>
        <p:spPr/>
        <p:txBody>
          <a:bodyPr/>
          <a:lstStyle/>
          <a:p>
            <a:r>
              <a:rPr lang="tr-TR" dirty="0"/>
              <a:t>Vücut ısısı İlk yardımda vücut ısısı koltuk altından alınır normal değerleri yetişkinde 36 buçuk derece bebekte 37 derecedir vücut ısısının normalin altında olması (31 derecenin altında) ölüm nedenidir. </a:t>
            </a:r>
            <a:r>
              <a:rPr lang="tr-TR" dirty="0" smtClean="0"/>
              <a:t>Üstünde </a:t>
            </a:r>
            <a:r>
              <a:rPr lang="tr-TR" dirty="0"/>
              <a:t>olması da( 43 derecenin) üstü yine ölüm nedenidir vücut ısısı ağızdan makattan ve kulaktan da alınabilir</a:t>
            </a:r>
          </a:p>
        </p:txBody>
      </p:sp>
    </p:spTree>
    <p:extLst>
      <p:ext uri="{BB962C8B-B14F-4D97-AF65-F5344CB8AC3E}">
        <p14:creationId xmlns:p14="http://schemas.microsoft.com/office/powerpoint/2010/main" val="19304716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KAN BASINCI</a:t>
            </a:r>
            <a:endParaRPr lang="tr-TR" dirty="0"/>
          </a:p>
        </p:txBody>
      </p:sp>
      <p:sp>
        <p:nvSpPr>
          <p:cNvPr id="3" name="İçerik Yer Tutucusu 2"/>
          <p:cNvSpPr>
            <a:spLocks noGrp="1"/>
          </p:cNvSpPr>
          <p:nvPr>
            <p:ph idx="1"/>
          </p:nvPr>
        </p:nvSpPr>
        <p:spPr/>
        <p:txBody>
          <a:bodyPr>
            <a:normAutofit fontScale="92500" lnSpcReduction="10000"/>
          </a:bodyPr>
          <a:lstStyle/>
          <a:p>
            <a:r>
              <a:rPr lang="tr-TR" dirty="0"/>
              <a:t>Kan basıncı kalbin karıncıkların kasılması ile atılan kanın atardamar duvarına yaptığı basınç tır kan basıncı karıncıkların kasılma gücüne ve atardamarların direncine göre </a:t>
            </a:r>
            <a:r>
              <a:rPr lang="tr-TR" dirty="0" smtClean="0"/>
              <a:t>değişir.</a:t>
            </a:r>
          </a:p>
          <a:p>
            <a:r>
              <a:rPr lang="tr-TR" dirty="0" err="1" smtClean="0"/>
              <a:t>B</a:t>
            </a:r>
            <a:r>
              <a:rPr lang="en-US" dirty="0" err="1" smtClean="0"/>
              <a:t>asınç</a:t>
            </a:r>
            <a:r>
              <a:rPr lang="en-US" dirty="0" smtClean="0"/>
              <a:t> </a:t>
            </a:r>
            <a:r>
              <a:rPr lang="en-US" dirty="0" err="1"/>
              <a:t>kalbe</a:t>
            </a:r>
            <a:r>
              <a:rPr lang="en-US" dirty="0"/>
              <a:t> </a:t>
            </a:r>
            <a:r>
              <a:rPr lang="en-US" dirty="0" err="1"/>
              <a:t>yakın</a:t>
            </a:r>
            <a:r>
              <a:rPr lang="en-US" dirty="0"/>
              <a:t> </a:t>
            </a:r>
            <a:r>
              <a:rPr lang="en-US" dirty="0" err="1"/>
              <a:t>olan</a:t>
            </a:r>
            <a:r>
              <a:rPr lang="en-US" dirty="0"/>
              <a:t> </a:t>
            </a:r>
            <a:r>
              <a:rPr lang="en-US" dirty="0" err="1"/>
              <a:t>atardamarlarda</a:t>
            </a:r>
            <a:r>
              <a:rPr lang="en-US" dirty="0"/>
              <a:t> </a:t>
            </a:r>
            <a:r>
              <a:rPr lang="en-US" dirty="0" err="1"/>
              <a:t>daha</a:t>
            </a:r>
            <a:r>
              <a:rPr lang="en-US" dirty="0"/>
              <a:t> </a:t>
            </a:r>
            <a:r>
              <a:rPr lang="en-US" dirty="0" err="1" smtClean="0"/>
              <a:t>yüksektir</a:t>
            </a:r>
            <a:r>
              <a:rPr lang="tr-TR" dirty="0" smtClean="0"/>
              <a:t>.</a:t>
            </a:r>
            <a:r>
              <a:rPr lang="en-US" dirty="0" smtClean="0"/>
              <a:t> </a:t>
            </a:r>
            <a:r>
              <a:rPr lang="tr-TR" dirty="0" err="1" smtClean="0"/>
              <a:t>K</a:t>
            </a:r>
            <a:r>
              <a:rPr lang="en-US" dirty="0" err="1" smtClean="0"/>
              <a:t>albin</a:t>
            </a:r>
            <a:r>
              <a:rPr lang="en-US" dirty="0" smtClean="0"/>
              <a:t> </a:t>
            </a:r>
            <a:r>
              <a:rPr lang="en-US" dirty="0" err="1"/>
              <a:t>kasılma</a:t>
            </a:r>
            <a:r>
              <a:rPr lang="en-US" dirty="0"/>
              <a:t> </a:t>
            </a:r>
            <a:r>
              <a:rPr lang="en-US" dirty="0" err="1"/>
              <a:t>anındaki</a:t>
            </a:r>
            <a:r>
              <a:rPr lang="en-US" dirty="0"/>
              <a:t> </a:t>
            </a:r>
            <a:r>
              <a:rPr lang="en-US" dirty="0" err="1"/>
              <a:t>basıncına</a:t>
            </a:r>
            <a:r>
              <a:rPr lang="en-US" dirty="0"/>
              <a:t> </a:t>
            </a:r>
            <a:r>
              <a:rPr lang="en-US" dirty="0" err="1"/>
              <a:t>büyük</a:t>
            </a:r>
            <a:r>
              <a:rPr lang="en-US" dirty="0"/>
              <a:t> </a:t>
            </a:r>
            <a:r>
              <a:rPr lang="en-US" dirty="0" err="1"/>
              <a:t>tansiyon</a:t>
            </a:r>
            <a:r>
              <a:rPr lang="en-US" dirty="0"/>
              <a:t> </a:t>
            </a:r>
            <a:r>
              <a:rPr lang="tr-TR" dirty="0" smtClean="0"/>
              <a:t>, </a:t>
            </a:r>
            <a:r>
              <a:rPr lang="en-US" dirty="0" err="1" smtClean="0"/>
              <a:t>ge</a:t>
            </a:r>
            <a:r>
              <a:rPr lang="tr-TR" dirty="0" err="1" smtClean="0"/>
              <a:t>vşeme</a:t>
            </a:r>
            <a:r>
              <a:rPr lang="en-US" dirty="0" smtClean="0"/>
              <a:t> </a:t>
            </a:r>
            <a:r>
              <a:rPr lang="en-US" dirty="0" err="1"/>
              <a:t>andaki</a:t>
            </a:r>
            <a:r>
              <a:rPr lang="en-US" dirty="0"/>
              <a:t> </a:t>
            </a:r>
            <a:r>
              <a:rPr lang="en-US" dirty="0" err="1"/>
              <a:t>basıncı</a:t>
            </a:r>
            <a:r>
              <a:rPr lang="en-US" dirty="0"/>
              <a:t> </a:t>
            </a:r>
            <a:r>
              <a:rPr lang="tr-TR" dirty="0" smtClean="0"/>
              <a:t>s</a:t>
            </a:r>
            <a:r>
              <a:rPr lang="en-US" dirty="0" err="1" smtClean="0"/>
              <a:t>ayısı</a:t>
            </a:r>
            <a:r>
              <a:rPr lang="tr-TR" dirty="0" err="1" smtClean="0"/>
              <a:t>na</a:t>
            </a:r>
            <a:r>
              <a:rPr lang="en-US" dirty="0" smtClean="0"/>
              <a:t> </a:t>
            </a:r>
            <a:r>
              <a:rPr lang="en-US" dirty="0" err="1"/>
              <a:t>küçük</a:t>
            </a:r>
            <a:r>
              <a:rPr lang="en-US" dirty="0"/>
              <a:t> </a:t>
            </a:r>
            <a:r>
              <a:rPr lang="en-US" dirty="0" err="1"/>
              <a:t>tansiyon</a:t>
            </a:r>
            <a:r>
              <a:rPr lang="en-US" dirty="0"/>
              <a:t> </a:t>
            </a:r>
            <a:r>
              <a:rPr lang="tr-TR" dirty="0" smtClean="0"/>
              <a:t>denir.</a:t>
            </a:r>
            <a:r>
              <a:rPr lang="en-US" dirty="0" smtClean="0"/>
              <a:t> </a:t>
            </a:r>
            <a:endParaRPr lang="tr-TR" dirty="0" smtClean="0"/>
          </a:p>
          <a:p>
            <a:r>
              <a:rPr lang="tr-TR" dirty="0" smtClean="0"/>
              <a:t>N</a:t>
            </a:r>
            <a:r>
              <a:rPr lang="en-US" dirty="0" err="1" smtClean="0"/>
              <a:t>ormal</a:t>
            </a:r>
            <a:r>
              <a:rPr lang="en-US" dirty="0" smtClean="0"/>
              <a:t> </a:t>
            </a:r>
            <a:r>
              <a:rPr lang="en-US" dirty="0" err="1"/>
              <a:t>yetişkin</a:t>
            </a:r>
            <a:r>
              <a:rPr lang="en-US" dirty="0"/>
              <a:t> </a:t>
            </a:r>
            <a:r>
              <a:rPr lang="en-US" dirty="0" err="1"/>
              <a:t>bir</a:t>
            </a:r>
            <a:r>
              <a:rPr lang="en-US" dirty="0"/>
              <a:t> </a:t>
            </a:r>
            <a:r>
              <a:rPr lang="en-US" dirty="0" err="1"/>
              <a:t>insanın</a:t>
            </a:r>
            <a:r>
              <a:rPr lang="en-US" dirty="0"/>
              <a:t> </a:t>
            </a:r>
            <a:r>
              <a:rPr lang="en-US" dirty="0" err="1"/>
              <a:t>büyük</a:t>
            </a:r>
            <a:r>
              <a:rPr lang="en-US" dirty="0"/>
              <a:t> </a:t>
            </a:r>
            <a:r>
              <a:rPr lang="en-US" dirty="0" err="1"/>
              <a:t>tansiyonu</a:t>
            </a:r>
            <a:r>
              <a:rPr lang="en-US" dirty="0"/>
              <a:t> 120 </a:t>
            </a:r>
            <a:r>
              <a:rPr lang="en-US" dirty="0" smtClean="0"/>
              <a:t>m</a:t>
            </a:r>
            <a:r>
              <a:rPr lang="tr-TR" dirty="0" err="1" smtClean="0"/>
              <a:t>mHg</a:t>
            </a:r>
            <a:r>
              <a:rPr lang="en-US" dirty="0" smtClean="0"/>
              <a:t> </a:t>
            </a:r>
            <a:r>
              <a:rPr lang="en-US" dirty="0" err="1"/>
              <a:t>küçük</a:t>
            </a:r>
            <a:r>
              <a:rPr lang="en-US" dirty="0"/>
              <a:t> </a:t>
            </a:r>
            <a:r>
              <a:rPr lang="en-US" dirty="0" err="1"/>
              <a:t>tansiyonu</a:t>
            </a:r>
            <a:r>
              <a:rPr lang="en-US" dirty="0"/>
              <a:t> 80 </a:t>
            </a:r>
            <a:r>
              <a:rPr lang="en-US" dirty="0" smtClean="0"/>
              <a:t>m</a:t>
            </a:r>
            <a:r>
              <a:rPr lang="tr-TR" dirty="0" err="1" smtClean="0"/>
              <a:t>mHg</a:t>
            </a:r>
            <a:r>
              <a:rPr lang="tr-TR" dirty="0" smtClean="0"/>
              <a:t>.</a:t>
            </a:r>
            <a:endParaRPr lang="en-US" dirty="0"/>
          </a:p>
          <a:p>
            <a:endParaRPr lang="tr-TR" dirty="0"/>
          </a:p>
        </p:txBody>
      </p:sp>
    </p:spTree>
    <p:extLst>
      <p:ext uri="{BB962C8B-B14F-4D97-AF65-F5344CB8AC3E}">
        <p14:creationId xmlns:p14="http://schemas.microsoft.com/office/powerpoint/2010/main" val="33848824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371600" y="404664"/>
            <a:ext cx="7772400" cy="1368152"/>
          </a:xfrm>
        </p:spPr>
        <p:txBody>
          <a:bodyPr/>
          <a:lstStyle/>
          <a:p>
            <a:r>
              <a:rPr lang="tr-TR" dirty="0" smtClean="0"/>
              <a:t>Temel Yaşam Desteği</a:t>
            </a:r>
            <a:endParaRPr lang="tr-TR" dirty="0"/>
          </a:p>
        </p:txBody>
      </p:sp>
      <p:sp>
        <p:nvSpPr>
          <p:cNvPr id="3" name="Alt Başlık 2"/>
          <p:cNvSpPr>
            <a:spLocks noGrp="1"/>
          </p:cNvSpPr>
          <p:nvPr>
            <p:ph type="subTitle" idx="1"/>
          </p:nvPr>
        </p:nvSpPr>
        <p:spPr>
          <a:xfrm>
            <a:off x="1475656" y="1700808"/>
            <a:ext cx="6601544" cy="709883"/>
          </a:xfrm>
        </p:spPr>
        <p:txBody>
          <a:bodyPr>
            <a:normAutofit/>
          </a:bodyPr>
          <a:lstStyle/>
          <a:p>
            <a:pPr algn="l"/>
            <a:r>
              <a:rPr lang="tr-TR" sz="4000" dirty="0" smtClean="0"/>
              <a:t>İçerik:</a:t>
            </a:r>
          </a:p>
        </p:txBody>
      </p:sp>
      <p:sp>
        <p:nvSpPr>
          <p:cNvPr id="4" name="Dikdörtgen 3"/>
          <p:cNvSpPr/>
          <p:nvPr/>
        </p:nvSpPr>
        <p:spPr>
          <a:xfrm>
            <a:off x="1547664" y="2551837"/>
            <a:ext cx="5310336" cy="3416320"/>
          </a:xfrm>
          <a:prstGeom prst="rect">
            <a:avLst/>
          </a:prstGeom>
        </p:spPr>
        <p:txBody>
          <a:bodyPr wrap="square">
            <a:spAutoFit/>
          </a:bodyPr>
          <a:lstStyle/>
          <a:p>
            <a:pPr marL="285750" indent="-285750">
              <a:lnSpc>
                <a:spcPct val="150000"/>
              </a:lnSpc>
              <a:buFont typeface="Wingdings" panose="05000000000000000000" pitchFamily="2" charset="2"/>
              <a:buChar char="ü"/>
            </a:pPr>
            <a:r>
              <a:rPr lang="tr-TR" dirty="0" smtClean="0"/>
              <a:t>Temel Yaşam Desteğinin Tanımı</a:t>
            </a:r>
          </a:p>
          <a:p>
            <a:pPr marL="285750" indent="-285750">
              <a:lnSpc>
                <a:spcPct val="150000"/>
              </a:lnSpc>
              <a:buFont typeface="Wingdings" panose="05000000000000000000" pitchFamily="2" charset="2"/>
              <a:buChar char="ü"/>
            </a:pPr>
            <a:endParaRPr lang="tr-TR" dirty="0" smtClean="0"/>
          </a:p>
          <a:p>
            <a:pPr marL="285750" indent="-285750">
              <a:buFont typeface="Wingdings" panose="05000000000000000000" pitchFamily="2" charset="2"/>
              <a:buChar char="ü"/>
            </a:pPr>
            <a:r>
              <a:rPr lang="tr-TR" dirty="0" smtClean="0"/>
              <a:t>Solumum  Durması</a:t>
            </a:r>
          </a:p>
          <a:p>
            <a:r>
              <a:rPr lang="tr-TR" dirty="0" smtClean="0"/>
              <a:t> </a:t>
            </a:r>
          </a:p>
          <a:p>
            <a:pPr marL="285750" indent="-285750">
              <a:buFont typeface="Wingdings" panose="05000000000000000000" pitchFamily="2" charset="2"/>
              <a:buChar char="ü"/>
            </a:pPr>
            <a:r>
              <a:rPr lang="tr-TR" dirty="0" smtClean="0"/>
              <a:t>Solunum durmasında  İlk Yardım</a:t>
            </a:r>
          </a:p>
          <a:p>
            <a:r>
              <a:rPr lang="tr-TR" dirty="0" smtClean="0"/>
              <a:t> </a:t>
            </a:r>
          </a:p>
          <a:p>
            <a:pPr marL="285750" indent="-285750">
              <a:buFont typeface="Wingdings" panose="05000000000000000000" pitchFamily="2" charset="2"/>
              <a:buChar char="ü"/>
            </a:pPr>
            <a:r>
              <a:rPr lang="tr-TR" dirty="0" smtClean="0"/>
              <a:t>Kalp Durması </a:t>
            </a:r>
          </a:p>
          <a:p>
            <a:endParaRPr lang="tr-TR" dirty="0" smtClean="0"/>
          </a:p>
          <a:p>
            <a:pPr marL="285750" indent="-285750">
              <a:buFont typeface="Wingdings" panose="05000000000000000000" pitchFamily="2" charset="2"/>
              <a:buChar char="ü"/>
            </a:pPr>
            <a:r>
              <a:rPr lang="tr-TR" dirty="0" smtClean="0"/>
              <a:t>Kalp Durmasında İlk Yardım</a:t>
            </a:r>
          </a:p>
          <a:p>
            <a:endParaRPr lang="tr-TR" dirty="0" smtClean="0"/>
          </a:p>
          <a:p>
            <a:pPr marL="285750" indent="-285750">
              <a:buFont typeface="Wingdings" panose="05000000000000000000" pitchFamily="2" charset="2"/>
              <a:buChar char="ü"/>
            </a:pPr>
            <a:r>
              <a:rPr lang="tr-TR" dirty="0" smtClean="0"/>
              <a:t>Temel Yaşam Desteği</a:t>
            </a:r>
            <a:endParaRPr lang="tr-TR" dirty="0"/>
          </a:p>
        </p:txBody>
      </p:sp>
    </p:spTree>
    <p:extLst>
      <p:ext uri="{BB962C8B-B14F-4D97-AF65-F5344CB8AC3E}">
        <p14:creationId xmlns:p14="http://schemas.microsoft.com/office/powerpoint/2010/main" val="3100066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chemeClr val="accent1">
                    <a:lumMod val="60000"/>
                    <a:lumOff val="40000"/>
                  </a:schemeClr>
                </a:solidFill>
              </a:rPr>
              <a:t>A-T</a:t>
            </a:r>
            <a:r>
              <a:rPr lang="tr-TR" sz="4400" dirty="0" smtClean="0">
                <a:solidFill>
                  <a:schemeClr val="accent1">
                    <a:lumMod val="60000"/>
                    <a:lumOff val="40000"/>
                  </a:schemeClr>
                </a:solidFill>
              </a:rPr>
              <a:t>emel Yaşam Desteğinin Tanımı</a:t>
            </a:r>
            <a:endParaRPr lang="tr-TR" dirty="0">
              <a:solidFill>
                <a:schemeClr val="accent1">
                  <a:lumMod val="60000"/>
                  <a:lumOff val="40000"/>
                </a:schemeClr>
              </a:solidFill>
            </a:endParaRPr>
          </a:p>
        </p:txBody>
      </p:sp>
      <p:sp>
        <p:nvSpPr>
          <p:cNvPr id="3" name="İçerik Yer Tutucusu 2"/>
          <p:cNvSpPr>
            <a:spLocks noGrp="1"/>
          </p:cNvSpPr>
          <p:nvPr>
            <p:ph idx="1"/>
          </p:nvPr>
        </p:nvSpPr>
        <p:spPr/>
        <p:txBody>
          <a:bodyPr/>
          <a:lstStyle/>
          <a:p>
            <a:r>
              <a:rPr lang="tr-TR" dirty="0" smtClean="0">
                <a:latin typeface="Arial" panose="020B0604020202020204" pitchFamily="34" charset="0"/>
                <a:cs typeface="Arial" panose="020B0604020202020204" pitchFamily="34" charset="0"/>
              </a:rPr>
              <a:t>Herhangi bir nedenle solunumu ve/veya kalbi duran kişiye, ihtiyacı olan oksijeni sağlamak amacıyla suni solunum ve/veya kan dolaşımını yeniden başlatmak amacıyla dış kalp masajı yapılmasıdır.</a:t>
            </a:r>
          </a:p>
          <a:p>
            <a:endParaRPr lang="tr-TR" dirty="0" smtClean="0"/>
          </a:p>
        </p:txBody>
      </p:sp>
    </p:spTree>
    <p:extLst>
      <p:ext uri="{BB962C8B-B14F-4D97-AF65-F5344CB8AC3E}">
        <p14:creationId xmlns:p14="http://schemas.microsoft.com/office/powerpoint/2010/main" val="4180880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i="1" u="sng" dirty="0" smtClean="0">
                <a:solidFill>
                  <a:srgbClr val="00B050"/>
                </a:solidFill>
              </a:rPr>
              <a:t>Hayat Kurtarma Zinciri:</a:t>
            </a:r>
            <a:endParaRPr lang="tr-TR" i="1" u="sng" dirty="0">
              <a:solidFill>
                <a:srgbClr val="00B050"/>
              </a:solidFill>
            </a:endParaRPr>
          </a:p>
        </p:txBody>
      </p:sp>
      <p:sp>
        <p:nvSpPr>
          <p:cNvPr id="3" name="İçerik Yer Tutucusu 2"/>
          <p:cNvSpPr>
            <a:spLocks noGrp="1"/>
          </p:cNvSpPr>
          <p:nvPr>
            <p:ph idx="1"/>
          </p:nvPr>
        </p:nvSpPr>
        <p:spPr/>
        <p:txBody>
          <a:bodyPr/>
          <a:lstStyle/>
          <a:p>
            <a:r>
              <a:rPr lang="tr-TR" sz="2800" dirty="0" smtClean="0">
                <a:latin typeface="Arial" panose="020B0604020202020204" pitchFamily="34" charset="0"/>
                <a:cs typeface="Arial" panose="020B0604020202020204" pitchFamily="34" charset="0"/>
              </a:rPr>
              <a:t>Olayın olduğu andan başlamak üzere, hasta/yaralının sağlık durumu sakin oluncaya kadar yapılan uygulamaların tümünü, birbiri ile ilişkili dört aşamada göstermektir.</a:t>
            </a:r>
          </a:p>
          <a:p>
            <a:endParaRPr lang="tr-TR" sz="2400" dirty="0" smtClean="0">
              <a:latin typeface="Arial" panose="020B0604020202020204" pitchFamily="34" charset="0"/>
              <a:cs typeface="Arial" panose="020B0604020202020204" pitchFamily="34" charset="0"/>
            </a:endParaRPr>
          </a:p>
          <a:p>
            <a:r>
              <a:rPr lang="tr-TR" sz="2800" dirty="0" smtClean="0">
                <a:latin typeface="Arial" panose="020B0604020202020204" pitchFamily="34" charset="0"/>
                <a:cs typeface="Arial" panose="020B0604020202020204" pitchFamily="34" charset="0"/>
              </a:rPr>
              <a:t>Hayat kurtarma zincirini oluşturan halkalar şunlardır:</a:t>
            </a:r>
          </a:p>
          <a:p>
            <a:endParaRPr lang="tr-TR" dirty="0"/>
          </a:p>
          <a:p>
            <a:endParaRPr lang="tr-TR" dirty="0" smtClean="0">
              <a:solidFill>
                <a:schemeClr val="bg1"/>
              </a:solidFill>
            </a:endParaRPr>
          </a:p>
          <a:p>
            <a:endParaRPr lang="tr-TR" dirty="0"/>
          </a:p>
        </p:txBody>
      </p:sp>
      <p:pic>
        <p:nvPicPr>
          <p:cNvPr id="1026"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5199" t="16664" r="2642" b="9126"/>
          <a:stretch/>
        </p:blipFill>
        <p:spPr bwMode="auto">
          <a:xfrm>
            <a:off x="2314009" y="5085184"/>
            <a:ext cx="5308979" cy="1526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28136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400" dirty="0" smtClean="0">
                <a:solidFill>
                  <a:schemeClr val="accent1">
                    <a:lumMod val="40000"/>
                    <a:lumOff val="60000"/>
                  </a:schemeClr>
                </a:solidFill>
              </a:rPr>
              <a:t>B-Solunum Durması</a:t>
            </a:r>
            <a:endParaRPr lang="tr-TR" sz="4400" dirty="0">
              <a:solidFill>
                <a:schemeClr val="accent1">
                  <a:lumMod val="40000"/>
                  <a:lumOff val="60000"/>
                </a:schemeClr>
              </a:solidFill>
            </a:endParaRPr>
          </a:p>
        </p:txBody>
      </p:sp>
      <p:sp>
        <p:nvSpPr>
          <p:cNvPr id="3" name="İçerik Yer Tutucusu 2"/>
          <p:cNvSpPr>
            <a:spLocks noGrp="1"/>
          </p:cNvSpPr>
          <p:nvPr>
            <p:ph idx="1"/>
          </p:nvPr>
        </p:nvSpPr>
        <p:spPr/>
        <p:txBody>
          <a:bodyPr>
            <a:noAutofit/>
          </a:bodyPr>
          <a:lstStyle/>
          <a:p>
            <a:r>
              <a:rPr lang="tr-TR" dirty="0" smtClean="0">
                <a:latin typeface="Arial" panose="020B0604020202020204" pitchFamily="34" charset="0"/>
                <a:cs typeface="Arial" panose="020B0604020202020204" pitchFamily="34" charset="0"/>
              </a:rPr>
              <a:t>Yaşamın devamı için solunumun devam etmesi ve vücuda oksijen alınması gerekir. </a:t>
            </a:r>
          </a:p>
          <a:p>
            <a:endParaRPr lang="tr-TR" dirty="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Atmosferdeki havanın içinde %21 oranında oksijen bulunur. </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24149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Bu miktarın %16-18’i soluk verme havasının içinde yeniden dışarı atılır</a:t>
            </a:r>
            <a:r>
              <a:rPr lang="tr-TR" dirty="0" smtClean="0"/>
              <a:t>.</a:t>
            </a:r>
          </a:p>
          <a:p>
            <a:endParaRPr lang="tr-TR" dirty="0"/>
          </a:p>
          <a:p>
            <a:r>
              <a:rPr lang="tr-TR" dirty="0"/>
              <a:t>Vücuda oksijen alınımı kesildiğinde şu sorunlar görülür;</a:t>
            </a:r>
          </a:p>
          <a:p>
            <a:endParaRPr lang="tr-TR" dirty="0"/>
          </a:p>
        </p:txBody>
      </p:sp>
    </p:spTree>
    <p:extLst>
      <p:ext uri="{BB962C8B-B14F-4D97-AF65-F5344CB8AC3E}">
        <p14:creationId xmlns:p14="http://schemas.microsoft.com/office/powerpoint/2010/main" val="1184733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dirty="0" smtClean="0"/>
              <a:t>VÜCUDU OLUŞTURAN SİSTEMLERİN ÖZELLİKLERİ</a:t>
            </a:r>
            <a:endParaRPr lang="tr-TR" sz="3600" dirty="0"/>
          </a:p>
        </p:txBody>
      </p:sp>
      <p:sp>
        <p:nvSpPr>
          <p:cNvPr id="3" name="İçerik Yer Tutucusu 2"/>
          <p:cNvSpPr>
            <a:spLocks noGrp="1"/>
          </p:cNvSpPr>
          <p:nvPr>
            <p:ph sz="half" idx="1"/>
          </p:nvPr>
        </p:nvSpPr>
        <p:spPr>
          <a:xfrm>
            <a:off x="467544" y="1412776"/>
            <a:ext cx="4038600" cy="4525963"/>
          </a:xfrm>
        </p:spPr>
        <p:txBody>
          <a:bodyPr>
            <a:noAutofit/>
          </a:bodyPr>
          <a:lstStyle/>
          <a:p>
            <a:r>
              <a:rPr lang="tr-TR" b="1" dirty="0" smtClean="0"/>
              <a:t>SOLUNUM SİSTEMİ : </a:t>
            </a:r>
            <a:r>
              <a:rPr lang="tr-TR" dirty="0" smtClean="0"/>
              <a:t>Vücudumuz için gerekli olan gaz alış verişini sağlayan sistemdir. Atmosferden aldığı oksijeni dokulara ve hücrelere  , dokulardan aldığı karbondioksiti atmosfere salınımını sağlar. Solunum yolları ve akciğerden meydana gelir. </a:t>
            </a:r>
            <a:endParaRPr lang="tr-TR"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95862" y="1916832"/>
            <a:ext cx="3343275" cy="4032448"/>
          </a:xfrm>
        </p:spPr>
      </p:pic>
    </p:spTree>
    <p:extLst>
      <p:ext uri="{BB962C8B-B14F-4D97-AF65-F5344CB8AC3E}">
        <p14:creationId xmlns:p14="http://schemas.microsoft.com/office/powerpoint/2010/main" val="28955015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1640" y="548680"/>
            <a:ext cx="7498080" cy="5688632"/>
          </a:xfrm>
        </p:spPr>
        <p:txBody>
          <a:bodyPr>
            <a:normAutofit/>
          </a:bodyPr>
          <a:lstStyle/>
          <a:p>
            <a:pPr marL="82296" indent="0">
              <a:buNone/>
            </a:pPr>
            <a:r>
              <a:rPr lang="tr-TR" i="1" u="sng" dirty="0" smtClean="0">
                <a:solidFill>
                  <a:srgbClr val="00B050"/>
                </a:solidFill>
                <a:effectLst>
                  <a:outerShdw blurRad="38100" dist="38100" dir="2700000" algn="tl">
                    <a:srgbClr val="000000">
                      <a:alpha val="43137"/>
                    </a:srgbClr>
                  </a:outerShdw>
                </a:effectLst>
              </a:rPr>
              <a:t>ALTIN ZAMAN</a:t>
            </a:r>
          </a:p>
          <a:p>
            <a:pPr marL="82296" indent="0">
              <a:buNone/>
            </a:pPr>
            <a:r>
              <a:rPr lang="tr-TR" sz="2400" dirty="0" smtClean="0">
                <a:latin typeface="Arial" panose="020B0604020202020204" pitchFamily="34" charset="0"/>
                <a:cs typeface="Arial" panose="020B0604020202020204" pitchFamily="34" charset="0"/>
              </a:rPr>
              <a:t>0-1 DAKİKA : KALP DURMASI</a:t>
            </a:r>
          </a:p>
          <a:p>
            <a:pPr marL="82296" indent="0">
              <a:buNone/>
            </a:pPr>
            <a:endParaRPr lang="tr-TR" sz="2400" dirty="0">
              <a:latin typeface="Arial" panose="020B0604020202020204" pitchFamily="34" charset="0"/>
              <a:cs typeface="Arial" panose="020B0604020202020204" pitchFamily="34" charset="0"/>
            </a:endParaRPr>
          </a:p>
          <a:p>
            <a:pPr marL="82296" indent="0">
              <a:buNone/>
            </a:pPr>
            <a:r>
              <a:rPr lang="tr-TR" sz="2400" dirty="0" smtClean="0">
                <a:latin typeface="Arial" panose="020B0604020202020204" pitchFamily="34" charset="0"/>
                <a:cs typeface="Arial" panose="020B0604020202020204" pitchFamily="34" charset="0"/>
              </a:rPr>
              <a:t>0-4 DAKİKA : BEYİN HASARI YOK</a:t>
            </a:r>
          </a:p>
          <a:p>
            <a:pPr marL="82296" indent="0">
              <a:buNone/>
            </a:pPr>
            <a:endParaRPr lang="tr-TR" sz="2400" dirty="0">
              <a:latin typeface="Arial" panose="020B0604020202020204" pitchFamily="34" charset="0"/>
              <a:cs typeface="Arial" panose="020B0604020202020204" pitchFamily="34" charset="0"/>
            </a:endParaRPr>
          </a:p>
          <a:p>
            <a:pPr marL="82296" indent="0">
              <a:buNone/>
            </a:pPr>
            <a:r>
              <a:rPr lang="tr-TR" sz="2400" dirty="0" smtClean="0">
                <a:latin typeface="Arial" panose="020B0604020202020204" pitchFamily="34" charset="0"/>
                <a:cs typeface="Arial" panose="020B0604020202020204" pitchFamily="34" charset="0"/>
              </a:rPr>
              <a:t>4-6 DAKİKA : BEYİN HASARI BAŞLANGICI</a:t>
            </a:r>
          </a:p>
          <a:p>
            <a:pPr marL="82296" indent="0">
              <a:buNone/>
            </a:pPr>
            <a:endParaRPr lang="tr-TR" sz="2400" dirty="0">
              <a:latin typeface="Arial" panose="020B0604020202020204" pitchFamily="34" charset="0"/>
              <a:cs typeface="Arial" panose="020B0604020202020204" pitchFamily="34" charset="0"/>
            </a:endParaRPr>
          </a:p>
          <a:p>
            <a:pPr marL="82296" indent="0">
              <a:buNone/>
            </a:pPr>
            <a:r>
              <a:rPr lang="tr-TR" sz="2400" dirty="0" smtClean="0">
                <a:latin typeface="Arial" panose="020B0604020202020204" pitchFamily="34" charset="0"/>
                <a:cs typeface="Arial" panose="020B0604020202020204" pitchFamily="34" charset="0"/>
              </a:rPr>
              <a:t>6-10 DAKİKA : İLERLEYEN BEYİN HASARI </a:t>
            </a:r>
          </a:p>
          <a:p>
            <a:pPr marL="82296" indent="0">
              <a:buNone/>
            </a:pPr>
            <a:endParaRPr lang="tr-TR" sz="2400" dirty="0">
              <a:latin typeface="Arial" panose="020B0604020202020204" pitchFamily="34" charset="0"/>
              <a:cs typeface="Arial" panose="020B0604020202020204" pitchFamily="34" charset="0"/>
            </a:endParaRPr>
          </a:p>
          <a:p>
            <a:pPr marL="82296" indent="0">
              <a:buNone/>
            </a:pPr>
            <a:r>
              <a:rPr lang="tr-TR" sz="2400" dirty="0" smtClean="0">
                <a:latin typeface="Arial" panose="020B0604020202020204" pitchFamily="34" charset="0"/>
                <a:cs typeface="Arial" panose="020B0604020202020204" pitchFamily="34" charset="0"/>
              </a:rPr>
              <a:t>10 DAKİKADAN FAZLA : GERİ DÖNÜŞÜMSÜZ BEYİN HASARI</a:t>
            </a:r>
          </a:p>
          <a:p>
            <a:pPr marL="82296" indent="0">
              <a:buNone/>
            </a:pPr>
            <a:r>
              <a:rPr lang="tr-TR" sz="2800" dirty="0" smtClean="0"/>
              <a:t> </a:t>
            </a:r>
            <a:endParaRPr lang="tr-TR" sz="2800" dirty="0"/>
          </a:p>
        </p:txBody>
      </p:sp>
    </p:spTree>
    <p:extLst>
      <p:ext uri="{BB962C8B-B14F-4D97-AF65-F5344CB8AC3E}">
        <p14:creationId xmlns:p14="http://schemas.microsoft.com/office/powerpoint/2010/main" val="4028654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5608" y="620688"/>
            <a:ext cx="7498080" cy="5627712"/>
          </a:xfrm>
        </p:spPr>
        <p:txBody>
          <a:bodyPr/>
          <a:lstStyle/>
          <a:p>
            <a:pPr marL="82296" indent="0">
              <a:buNone/>
            </a:pPr>
            <a:r>
              <a:rPr lang="tr-TR" sz="4400" i="1" u="sng" dirty="0" smtClean="0">
                <a:solidFill>
                  <a:srgbClr val="00B050"/>
                </a:solidFill>
                <a:effectLst>
                  <a:outerShdw blurRad="38100" dist="38100" dir="2700000" algn="tl">
                    <a:srgbClr val="000000">
                      <a:alpha val="43137"/>
                    </a:srgbClr>
                  </a:outerShdw>
                </a:effectLst>
              </a:rPr>
              <a:t>Solunum durmasının  belirtileri:</a:t>
            </a:r>
          </a:p>
          <a:p>
            <a:pPr marL="82296" indent="0">
              <a:buNone/>
            </a:pPr>
            <a:endParaRPr lang="tr-TR" sz="4400" dirty="0" smtClean="0">
              <a:solidFill>
                <a:schemeClr val="accent1">
                  <a:lumMod val="40000"/>
                  <a:lumOff val="60000"/>
                </a:schemeClr>
              </a:solidFill>
            </a:endParaRPr>
          </a:p>
          <a:p>
            <a:pPr>
              <a:buFont typeface="Arial" panose="020B0604020202020204" pitchFamily="34" charset="0"/>
              <a:buChar char="•"/>
            </a:pPr>
            <a:r>
              <a:rPr lang="tr-TR" sz="2800" dirty="0" smtClean="0">
                <a:latin typeface="Arial" panose="020B0604020202020204" pitchFamily="34" charset="0"/>
                <a:cs typeface="Arial" panose="020B0604020202020204" pitchFamily="34" charset="0"/>
              </a:rPr>
              <a:t>Hasta/yaralıda solunum olup olmadığı ‘‘</a:t>
            </a:r>
            <a:r>
              <a:rPr lang="tr-TR" sz="2800"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BAK-DİNLE-HİSSET’’</a:t>
            </a:r>
            <a:r>
              <a:rPr lang="tr-TR" sz="2800" dirty="0" smtClean="0">
                <a:latin typeface="Arial" panose="020B0604020202020204" pitchFamily="34" charset="0"/>
                <a:cs typeface="Arial" panose="020B0604020202020204" pitchFamily="34" charset="0"/>
              </a:rPr>
              <a:t> yöntemi ile değerlendirilir. Bu yöntemi uygulama 10 saniye sürmelidir.</a:t>
            </a:r>
            <a:endParaRPr lang="tr-TR" sz="28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8930" y="4649419"/>
            <a:ext cx="5588847"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619479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chemeClr val="accent1">
                    <a:lumMod val="40000"/>
                    <a:lumOff val="60000"/>
                  </a:schemeClr>
                </a:solidFill>
              </a:rPr>
              <a:t>C- Solunum Durmasında İlk Yardım                                      </a:t>
            </a:r>
            <a:endParaRPr lang="tr-TR" dirty="0">
              <a:solidFill>
                <a:schemeClr val="accent1">
                  <a:lumMod val="40000"/>
                  <a:lumOff val="60000"/>
                </a:schemeClr>
              </a:solidFill>
            </a:endParaRPr>
          </a:p>
        </p:txBody>
      </p:sp>
      <p:sp>
        <p:nvSpPr>
          <p:cNvPr id="3" name="İçerik Yer Tutucusu 2"/>
          <p:cNvSpPr>
            <a:spLocks noGrp="1"/>
          </p:cNvSpPr>
          <p:nvPr>
            <p:ph idx="1"/>
          </p:nvPr>
        </p:nvSpPr>
        <p:spPr>
          <a:xfrm>
            <a:off x="1403648" y="1484784"/>
            <a:ext cx="7498080" cy="4800600"/>
          </a:xfrm>
        </p:spPr>
        <p:txBody>
          <a:bodyPr>
            <a:normAutofit/>
          </a:bodyPr>
          <a:lstStyle/>
          <a:p>
            <a:r>
              <a:rPr lang="tr-TR" dirty="0" smtClean="0">
                <a:latin typeface="Arial" panose="020B0604020202020204" pitchFamily="34" charset="0"/>
                <a:cs typeface="Arial" panose="020B0604020202020204" pitchFamily="34" charset="0"/>
              </a:rPr>
              <a:t>Solunum,</a:t>
            </a:r>
            <a:r>
              <a:rPr lang="tr-TR" i="1" u="sng" dirty="0" smtClean="0">
                <a:latin typeface="Arial" panose="020B0604020202020204" pitchFamily="34" charset="0"/>
                <a:cs typeface="Arial" panose="020B0604020202020204" pitchFamily="34" charset="0"/>
              </a:rPr>
              <a:t> bak-dinle-hisset </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yöntemi ile kontrol edildikten sonra, eğer durduğundan emin olunursa suni solunum uygulanmasına geçilir. </a:t>
            </a:r>
          </a:p>
          <a:p>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Solunum durmasında ölüm , hem oksijen (O2) yokluğundan hem de  aşırı karbondioksit(CO2) birikmesinden meydana gelir.                                                                                                                                                                                                                                                                                                                                                                     </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10656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3648" y="332656"/>
            <a:ext cx="7498080" cy="4800600"/>
          </a:xfrm>
        </p:spPr>
        <p:txBody>
          <a:bodyPr>
            <a:noAutofit/>
          </a:bodyPr>
          <a:lstStyle/>
          <a:p>
            <a:r>
              <a:rPr lang="tr-TR" dirty="0" smtClean="0">
                <a:latin typeface="Arial" panose="020B0604020202020204" pitchFamily="34" charset="0"/>
                <a:cs typeface="Arial" panose="020B0604020202020204" pitchFamily="34" charset="0"/>
              </a:rPr>
              <a:t>Bu durumu düzeltmenin yolu ise karbondioksiti vücuttan atıp yeterli oksijeni alımını sağlamak için suni solunum uygulamasadır.</a:t>
            </a:r>
          </a:p>
          <a:p>
            <a:endParaRPr lang="tr-TR" dirty="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Suni solunumda verilen hava aslında soluk verme havası olmasına rağmen %16-18 oranında oksijen içerir.</a:t>
            </a:r>
          </a:p>
          <a:p>
            <a:endParaRPr lang="tr-TR" dirty="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Bu miktar da akciğerleri uyarmaya ve hayatı kurtarmaya yeterlidir.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7845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400" dirty="0" smtClean="0">
                <a:solidFill>
                  <a:srgbClr val="00B050"/>
                </a:solidFill>
                <a:effectLst/>
              </a:rPr>
              <a:t> Suni solunum çeşitleri:</a:t>
            </a:r>
            <a:endParaRPr lang="tr-TR" sz="4400" dirty="0">
              <a:solidFill>
                <a:srgbClr val="00B050"/>
              </a:solidFill>
              <a:effectLst/>
            </a:endParaRPr>
          </a:p>
        </p:txBody>
      </p:sp>
      <p:sp>
        <p:nvSpPr>
          <p:cNvPr id="3" name="İçerik Yer Tutucusu 2"/>
          <p:cNvSpPr>
            <a:spLocks noGrp="1"/>
          </p:cNvSpPr>
          <p:nvPr>
            <p:ph idx="1"/>
          </p:nvPr>
        </p:nvSpPr>
        <p:spPr/>
        <p:txBody>
          <a:bodyPr>
            <a:noAutofit/>
          </a:bodyPr>
          <a:lstStyle/>
          <a:p>
            <a:pPr marL="82296" indent="0">
              <a:buNone/>
            </a:pPr>
            <a:r>
              <a:rPr lang="tr-TR" dirty="0" smtClean="0">
                <a:solidFill>
                  <a:schemeClr val="tx2"/>
                </a:solidFill>
                <a:latin typeface="Arial" panose="020B0604020202020204" pitchFamily="34" charset="0"/>
                <a:cs typeface="Arial" panose="020B0604020202020204" pitchFamily="34" charset="0"/>
              </a:rPr>
              <a:t>1. Ağızdan ağıza</a:t>
            </a:r>
            <a:endParaRPr lang="tr-TR" dirty="0">
              <a:solidFill>
                <a:schemeClr val="tx2"/>
              </a:solidFill>
              <a:latin typeface="Arial" panose="020B0604020202020204" pitchFamily="34" charset="0"/>
              <a:cs typeface="Arial" panose="020B0604020202020204" pitchFamily="34" charset="0"/>
            </a:endParaRPr>
          </a:p>
          <a:p>
            <a:pPr marL="82296" indent="0">
              <a:buNone/>
            </a:pPr>
            <a:r>
              <a:rPr lang="tr-TR" dirty="0" smtClean="0">
                <a:solidFill>
                  <a:schemeClr val="tx2"/>
                </a:solidFill>
                <a:latin typeface="Arial" panose="020B0604020202020204" pitchFamily="34" charset="0"/>
                <a:cs typeface="Arial" panose="020B0604020202020204" pitchFamily="34" charset="0"/>
              </a:rPr>
              <a:t>2. Ağızdan buruna</a:t>
            </a:r>
            <a:endParaRPr lang="tr-TR" dirty="0">
              <a:solidFill>
                <a:schemeClr val="tx2"/>
              </a:solidFill>
              <a:latin typeface="Arial" panose="020B0604020202020204" pitchFamily="34" charset="0"/>
              <a:cs typeface="Arial" panose="020B0604020202020204" pitchFamily="34" charset="0"/>
            </a:endParaRPr>
          </a:p>
          <a:p>
            <a:pPr marL="82296" indent="0">
              <a:buNone/>
            </a:pPr>
            <a:r>
              <a:rPr lang="tr-TR" dirty="0" smtClean="0">
                <a:solidFill>
                  <a:schemeClr val="tx2"/>
                </a:solidFill>
                <a:latin typeface="Arial" panose="020B0604020202020204" pitchFamily="34" charset="0"/>
                <a:cs typeface="Arial" panose="020B0604020202020204" pitchFamily="34" charset="0"/>
              </a:rPr>
              <a:t>3. Ağızdan ağza ve buruna</a:t>
            </a:r>
            <a:endParaRPr lang="tr-TR" dirty="0">
              <a:solidFill>
                <a:schemeClr val="tx2"/>
              </a:solidFill>
              <a:latin typeface="Arial" panose="020B0604020202020204" pitchFamily="34" charset="0"/>
              <a:cs typeface="Arial" panose="020B0604020202020204" pitchFamily="34" charset="0"/>
            </a:endParaRPr>
          </a:p>
          <a:p>
            <a:pPr marL="82296" indent="0">
              <a:buNone/>
            </a:pPr>
            <a:r>
              <a:rPr lang="tr-TR" dirty="0" smtClean="0">
                <a:solidFill>
                  <a:schemeClr val="tx2"/>
                </a:solidFill>
                <a:latin typeface="Arial" panose="020B0604020202020204" pitchFamily="34" charset="0"/>
                <a:cs typeface="Arial" panose="020B0604020202020204" pitchFamily="34" charset="0"/>
              </a:rPr>
              <a:t>4. Ağızdan stomaya </a:t>
            </a:r>
            <a:endParaRPr lang="tr-TR" dirty="0">
              <a:solidFill>
                <a:schemeClr val="tx2"/>
              </a:solidFill>
              <a:latin typeface="Arial" panose="020B0604020202020204" pitchFamily="34" charset="0"/>
              <a:cs typeface="Arial" panose="020B0604020202020204" pitchFamily="34" charset="0"/>
            </a:endParaRPr>
          </a:p>
          <a:p>
            <a:pPr marL="82296" indent="0">
              <a:buNone/>
            </a:pPr>
            <a:r>
              <a:rPr lang="tr-TR" dirty="0" smtClean="0">
                <a:solidFill>
                  <a:schemeClr val="tx2"/>
                </a:solidFill>
                <a:latin typeface="Arial" panose="020B0604020202020204" pitchFamily="34" charset="0"/>
                <a:cs typeface="Arial" panose="020B0604020202020204" pitchFamily="34" charset="0"/>
              </a:rPr>
              <a:t>5.Ağızdan yüz maskesine</a:t>
            </a:r>
            <a:endParaRPr lang="tr-TR" dirty="0">
              <a:solidFill>
                <a:schemeClr val="tx2"/>
              </a:solidFill>
              <a:latin typeface="Arial" panose="020B0604020202020204" pitchFamily="34" charset="0"/>
              <a:cs typeface="Arial" panose="020B0604020202020204" pitchFamily="34" charset="0"/>
            </a:endParaRPr>
          </a:p>
          <a:p>
            <a:pPr marL="82296" indent="0">
              <a:buNone/>
            </a:pPr>
            <a:r>
              <a:rPr lang="tr-TR" dirty="0" smtClean="0">
                <a:solidFill>
                  <a:schemeClr val="tx2"/>
                </a:solidFill>
                <a:latin typeface="Arial" panose="020B0604020202020204" pitchFamily="34" charset="0"/>
                <a:cs typeface="Arial" panose="020B0604020202020204" pitchFamily="34" charset="0"/>
              </a:rPr>
              <a:t>6.Holger – Nielsen</a:t>
            </a:r>
            <a:endParaRPr lang="tr-TR" dirty="0">
              <a:solidFill>
                <a:schemeClr val="tx2"/>
              </a:solidFill>
              <a:latin typeface="Arial" panose="020B0604020202020204" pitchFamily="34" charset="0"/>
              <a:cs typeface="Arial" panose="020B0604020202020204" pitchFamily="34" charset="0"/>
            </a:endParaRPr>
          </a:p>
          <a:p>
            <a:pPr marL="82296" indent="0">
              <a:buNone/>
            </a:pPr>
            <a:r>
              <a:rPr lang="tr-TR" dirty="0" smtClean="0">
                <a:solidFill>
                  <a:schemeClr val="tx2"/>
                </a:solidFill>
                <a:latin typeface="Arial" panose="020B0604020202020204" pitchFamily="34" charset="0"/>
                <a:cs typeface="Arial" panose="020B0604020202020204" pitchFamily="34" charset="0"/>
              </a:rPr>
              <a:t>7.Silvester</a:t>
            </a:r>
            <a:endParaRPr lang="tr-TR" dirty="0">
              <a:solidFill>
                <a:schemeClr val="tx2"/>
              </a:solidFill>
              <a:latin typeface="Arial" panose="020B0604020202020204" pitchFamily="34" charset="0"/>
              <a:cs typeface="Arial" panose="020B0604020202020204" pitchFamily="34" charset="0"/>
            </a:endParaRPr>
          </a:p>
        </p:txBody>
      </p:sp>
      <p:sp>
        <p:nvSpPr>
          <p:cNvPr id="4" name="5-Nokta Yıldız 3"/>
          <p:cNvSpPr/>
          <p:nvPr/>
        </p:nvSpPr>
        <p:spPr>
          <a:xfrm>
            <a:off x="1187624" y="534550"/>
            <a:ext cx="457200" cy="576064"/>
          </a:xfrm>
          <a:prstGeom prst="star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53962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188640"/>
            <a:ext cx="7498080" cy="1287016"/>
          </a:xfrm>
        </p:spPr>
        <p:txBody>
          <a:bodyPr>
            <a:normAutofit/>
          </a:bodyPr>
          <a:lstStyle/>
          <a:p>
            <a:r>
              <a:rPr lang="tr-TR" sz="3200" i="1" u="sng" dirty="0" smtClean="0">
                <a:solidFill>
                  <a:schemeClr val="accent3">
                    <a:lumMod val="40000"/>
                    <a:lumOff val="60000"/>
                  </a:schemeClr>
                </a:solidFill>
                <a:latin typeface="Arial" panose="020B0604020202020204" pitchFamily="34" charset="0"/>
                <a:cs typeface="Arial" panose="020B0604020202020204" pitchFamily="34" charset="0"/>
              </a:rPr>
              <a:t>1.Ağızdan ağza suni solunumu :</a:t>
            </a:r>
            <a:endParaRPr lang="tr-TR" sz="3200" i="1" u="sng" dirty="0">
              <a:solidFill>
                <a:schemeClr val="accent3">
                  <a:lumMod val="40000"/>
                  <a:lumOff val="60000"/>
                </a:schemeClr>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331640" y="1412776"/>
            <a:ext cx="7498080" cy="5445224"/>
          </a:xfrm>
        </p:spPr>
        <p:txBody>
          <a:bodyPr/>
          <a:lstStyle/>
          <a:p>
            <a:r>
              <a:rPr lang="tr-TR" sz="2800" dirty="0" smtClean="0">
                <a:latin typeface="Arial" panose="020B0604020202020204" pitchFamily="34" charset="0"/>
                <a:cs typeface="Arial" panose="020B0604020202020204" pitchFamily="34" charset="0"/>
              </a:rPr>
              <a:t>Yetişkin ve çocuk/yaralılarda en sık kullanılan ve en etkili suni solunum yöntemidir. </a:t>
            </a:r>
          </a:p>
          <a:p>
            <a:endParaRPr lang="tr-TR" sz="2800" dirty="0">
              <a:latin typeface="Arial" panose="020B0604020202020204" pitchFamily="34" charset="0"/>
              <a:cs typeface="Arial" panose="020B0604020202020204" pitchFamily="34" charset="0"/>
            </a:endParaRPr>
          </a:p>
          <a:p>
            <a:r>
              <a:rPr lang="tr-TR" sz="2800" dirty="0" smtClean="0">
                <a:latin typeface="Arial" panose="020B0604020202020204" pitchFamily="34" charset="0"/>
                <a:cs typeface="Arial" panose="020B0604020202020204" pitchFamily="34" charset="0"/>
              </a:rPr>
              <a:t>Hasta/yaralının ağız içinde varsa yabancı cisimler temizlendikten sonra, bilinci kapalı hasta/yaralılarda dilin geriye kayarak kapattığı soluk yolunu açmak için baş geriye atılıp çene yukarı kaldırılır.</a:t>
            </a:r>
            <a:r>
              <a:rPr lang="tr-TR" dirty="0" smtClean="0">
                <a:latin typeface="Arial" panose="020B0604020202020204" pitchFamily="34" charset="0"/>
                <a:cs typeface="Arial" panose="020B0604020202020204" pitchFamily="34" charset="0"/>
              </a:rPr>
              <a:t> </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1955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75" t="2701" r="2175" b="19611"/>
          <a:stretch/>
        </p:blipFill>
        <p:spPr>
          <a:xfrm rot="16200000">
            <a:off x="2833546" y="1063000"/>
            <a:ext cx="4392489" cy="4804012"/>
          </a:xfrm>
        </p:spPr>
      </p:pic>
    </p:spTree>
    <p:extLst>
      <p:ext uri="{BB962C8B-B14F-4D97-AF65-F5344CB8AC3E}">
        <p14:creationId xmlns:p14="http://schemas.microsoft.com/office/powerpoint/2010/main" val="27872536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3648" y="404664"/>
            <a:ext cx="7498080" cy="6453336"/>
          </a:xfrm>
        </p:spPr>
        <p:txBody>
          <a:bodyPr>
            <a:normAutofit fontScale="92500" lnSpcReduction="20000"/>
          </a:bodyPr>
          <a:lstStyle/>
          <a:p>
            <a:pPr marL="82296" indent="0">
              <a:buNone/>
            </a:pPr>
            <a:r>
              <a:rPr lang="tr-TR" b="1" i="1" dirty="0" smtClean="0">
                <a:solidFill>
                  <a:schemeClr val="accent6">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Baş geri - Çene yukarı pozisyonu :</a:t>
            </a:r>
          </a:p>
          <a:p>
            <a:pPr marL="82296" indent="0">
              <a:buNone/>
            </a:pPr>
            <a:endParaRPr lang="tr-TR" i="1" u="sng" dirty="0" smtClean="0">
              <a:solidFill>
                <a:schemeClr val="tx2">
                  <a:lumMod val="40000"/>
                  <a:lumOff val="6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tr-TR" sz="2800" dirty="0" smtClean="0">
                <a:latin typeface="Arial" panose="020B0604020202020204" pitchFamily="34" charset="0"/>
                <a:cs typeface="Arial" panose="020B0604020202020204" pitchFamily="34" charset="0"/>
              </a:rPr>
              <a:t>Baş bir elin dört parmağı ile alından desteklenirken, diğer elin iki ya da üç parmağı çeneden desteklenerek baş geriye doğru itilir.</a:t>
            </a:r>
          </a:p>
          <a:p>
            <a:pPr>
              <a:buFont typeface="Arial" panose="020B0604020202020204" pitchFamily="34" charset="0"/>
              <a:buChar char="•"/>
            </a:pPr>
            <a:endParaRPr lang="tr-TR" sz="2800" dirty="0">
              <a:latin typeface="Arial" panose="020B0604020202020204" pitchFamily="34" charset="0"/>
              <a:cs typeface="Arial" panose="020B0604020202020204" pitchFamily="34" charset="0"/>
            </a:endParaRPr>
          </a:p>
          <a:p>
            <a:pPr>
              <a:buFont typeface="Arial" panose="020B0604020202020204" pitchFamily="34" charset="0"/>
              <a:buChar char="•"/>
            </a:pPr>
            <a:r>
              <a:rPr lang="tr-TR" sz="2800" dirty="0" smtClean="0">
                <a:latin typeface="Arial" panose="020B0604020202020204" pitchFamily="34" charset="0"/>
                <a:cs typeface="Arial" panose="020B0604020202020204" pitchFamily="34" charset="0"/>
              </a:rPr>
              <a:t>Böylece dil hava yolunun giriş kısmından kaldırılmış ve hava yolu açılmış olur.</a:t>
            </a:r>
          </a:p>
          <a:p>
            <a:pPr marL="82296" indent="0">
              <a:buNone/>
            </a:pPr>
            <a:endParaRPr lang="tr-TR" sz="2800" dirty="0" smtClean="0">
              <a:latin typeface="Arial" panose="020B0604020202020204" pitchFamily="34" charset="0"/>
              <a:cs typeface="Arial" panose="020B0604020202020204" pitchFamily="34" charset="0"/>
            </a:endParaRPr>
          </a:p>
          <a:p>
            <a:pPr marL="82296" indent="0">
              <a:buNone/>
            </a:pPr>
            <a:endParaRPr lang="tr-TR" sz="2800" dirty="0">
              <a:latin typeface="Arial" panose="020B0604020202020204" pitchFamily="34" charset="0"/>
              <a:cs typeface="Arial" panose="020B0604020202020204" pitchFamily="34" charset="0"/>
            </a:endParaRPr>
          </a:p>
          <a:p>
            <a:pPr marL="82296" indent="0">
              <a:buNone/>
            </a:pPr>
            <a:endParaRPr lang="tr-TR" sz="2800" dirty="0" smtClean="0">
              <a:latin typeface="Arial" panose="020B0604020202020204" pitchFamily="34" charset="0"/>
              <a:cs typeface="Arial" panose="020B0604020202020204" pitchFamily="34" charset="0"/>
            </a:endParaRPr>
          </a:p>
          <a:p>
            <a:pPr marL="82296" indent="0">
              <a:buNone/>
            </a:pPr>
            <a:endParaRPr lang="tr-TR" sz="2800" dirty="0">
              <a:latin typeface="Arial" panose="020B0604020202020204" pitchFamily="34" charset="0"/>
              <a:cs typeface="Arial" panose="020B0604020202020204" pitchFamily="34" charset="0"/>
            </a:endParaRPr>
          </a:p>
          <a:p>
            <a:pPr>
              <a:buFont typeface="Arial" panose="020B0604020202020204" pitchFamily="34" charset="0"/>
              <a:buChar char="•"/>
            </a:pPr>
            <a:r>
              <a:rPr lang="tr-TR" sz="2800" dirty="0" smtClean="0">
                <a:latin typeface="Arial" panose="020B0604020202020204" pitchFamily="34" charset="0"/>
                <a:cs typeface="Arial" panose="020B0604020202020204" pitchFamily="34" charset="0"/>
              </a:rPr>
              <a:t>Baş geri-çene yukarı pozisyonu ile hava yolu açıldıktan sonra </a:t>
            </a:r>
            <a:r>
              <a:rPr lang="tr-TR" sz="2800" i="1" u="sng" dirty="0" smtClean="0">
                <a:solidFill>
                  <a:schemeClr val="accent6">
                    <a:lumMod val="60000"/>
                    <a:lumOff val="40000"/>
                  </a:schemeClr>
                </a:solidFill>
                <a:latin typeface="Arial" panose="020B0604020202020204" pitchFamily="34" charset="0"/>
                <a:cs typeface="Arial" panose="020B0604020202020204" pitchFamily="34" charset="0"/>
              </a:rPr>
              <a:t>BAK-DİNLE-HİSSET </a:t>
            </a:r>
            <a:r>
              <a:rPr lang="tr-TR" sz="2800" dirty="0" smtClean="0">
                <a:latin typeface="Arial" panose="020B0604020202020204" pitchFamily="34" charset="0"/>
                <a:cs typeface="Arial" panose="020B0604020202020204" pitchFamily="34" charset="0"/>
              </a:rPr>
              <a:t>yöntemi ile solunum değerlendirilir.</a:t>
            </a:r>
            <a:endParaRPr lang="tr-TR" sz="2800" i="1" u="sng" dirty="0">
              <a:solidFill>
                <a:schemeClr val="accent6">
                  <a:lumMod val="60000"/>
                  <a:lumOff val="40000"/>
                </a:schemeClr>
              </a:solidFill>
              <a:latin typeface="Arial" panose="020B0604020202020204" pitchFamily="34" charset="0"/>
              <a:cs typeface="Arial" panose="020B0604020202020204" pitchFamily="34" charset="0"/>
            </a:endParaRPr>
          </a:p>
          <a:p>
            <a:pPr marL="82296" indent="0">
              <a:buNone/>
            </a:pPr>
            <a:r>
              <a:rPr lang="tr-TR" i="1" u="sng" dirty="0" smtClean="0">
                <a:solidFill>
                  <a:schemeClr val="tx2">
                    <a:lumMod val="40000"/>
                    <a:lumOff val="60000"/>
                  </a:schemeClr>
                </a:solidFill>
                <a:latin typeface="Arial" panose="020B0604020202020204" pitchFamily="34" charset="0"/>
                <a:cs typeface="Arial" panose="020B0604020202020204" pitchFamily="34" charset="0"/>
              </a:rPr>
              <a:t> </a:t>
            </a:r>
            <a:endParaRPr lang="tr-TR" i="1" u="sng" dirty="0">
              <a:solidFill>
                <a:schemeClr val="tx2">
                  <a:lumMod val="40000"/>
                  <a:lumOff val="60000"/>
                </a:schemeClr>
              </a:solidFill>
              <a:latin typeface="Arial" panose="020B0604020202020204" pitchFamily="34" charset="0"/>
              <a:cs typeface="Arial" panose="020B0604020202020204" pitchFamily="34" charset="0"/>
            </a:endParaRPr>
          </a:p>
        </p:txBody>
      </p:sp>
      <p:sp>
        <p:nvSpPr>
          <p:cNvPr id="4" name="5-Nokta Yıldız 3"/>
          <p:cNvSpPr/>
          <p:nvPr/>
        </p:nvSpPr>
        <p:spPr>
          <a:xfrm>
            <a:off x="1187624" y="430049"/>
            <a:ext cx="350689"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 name="Resim 1"/>
          <p:cNvPicPr>
            <a:picLocks noChangeAspect="1"/>
          </p:cNvPicPr>
          <p:nvPr/>
        </p:nvPicPr>
        <p:blipFill rotWithShape="1">
          <a:blip r:embed="rId2" cstate="print">
            <a:extLst>
              <a:ext uri="{28A0092B-C50C-407E-A947-70E740481C1C}">
                <a14:useLocalDpi xmlns:a14="http://schemas.microsoft.com/office/drawing/2010/main" val="0"/>
              </a:ext>
            </a:extLst>
          </a:blip>
          <a:srcRect t="4904" b="19977"/>
          <a:stretch/>
        </p:blipFill>
        <p:spPr>
          <a:xfrm rot="16200000">
            <a:off x="4036095" y="2012874"/>
            <a:ext cx="1582253" cy="4435520"/>
          </a:xfrm>
          <a:prstGeom prst="rect">
            <a:avLst/>
          </a:prstGeom>
        </p:spPr>
      </p:pic>
    </p:spTree>
    <p:extLst>
      <p:ext uri="{BB962C8B-B14F-4D97-AF65-F5344CB8AC3E}">
        <p14:creationId xmlns:p14="http://schemas.microsoft.com/office/powerpoint/2010/main" val="1822069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5608" y="188640"/>
            <a:ext cx="7498080" cy="6840760"/>
          </a:xfrm>
        </p:spPr>
        <p:txBody>
          <a:bodyPr>
            <a:normAutofit/>
          </a:bodyPr>
          <a:lstStyle/>
          <a:p>
            <a:r>
              <a:rPr lang="tr-TR" sz="2800" dirty="0" smtClean="0">
                <a:latin typeface="Arial" panose="020B0604020202020204" pitchFamily="34" charset="0"/>
                <a:cs typeface="Arial" panose="020B0604020202020204" pitchFamily="34" charset="0"/>
              </a:rPr>
              <a:t>Solunumun durduğundan emin olunduktan sonra hasta yaralının alnına konan elin baş ve işaret parmağı ile burun kanatları sıkılarak hasta/yaralının burnu kapatılır.</a:t>
            </a:r>
          </a:p>
          <a:p>
            <a:endParaRPr lang="tr-TR" sz="2800" dirty="0">
              <a:latin typeface="Arial" panose="020B0604020202020204" pitchFamily="34" charset="0"/>
              <a:cs typeface="Arial" panose="020B0604020202020204" pitchFamily="34" charset="0"/>
            </a:endParaRPr>
          </a:p>
          <a:p>
            <a:endParaRPr lang="tr-TR" sz="2800" dirty="0" smtClean="0">
              <a:latin typeface="Arial" panose="020B0604020202020204" pitchFamily="34" charset="0"/>
              <a:cs typeface="Arial" panose="020B0604020202020204" pitchFamily="34" charset="0"/>
            </a:endParaRPr>
          </a:p>
          <a:p>
            <a:endParaRPr lang="tr-TR" sz="2800" dirty="0" smtClean="0">
              <a:latin typeface="Arial" panose="020B0604020202020204" pitchFamily="34" charset="0"/>
              <a:cs typeface="Arial" panose="020B0604020202020204" pitchFamily="34" charset="0"/>
            </a:endParaRPr>
          </a:p>
          <a:p>
            <a:endParaRPr lang="tr-TR" sz="2800" dirty="0" smtClean="0">
              <a:latin typeface="Arial" panose="020B0604020202020204" pitchFamily="34" charset="0"/>
              <a:cs typeface="Arial" panose="020B0604020202020204" pitchFamily="34" charset="0"/>
            </a:endParaRPr>
          </a:p>
          <a:p>
            <a:endParaRPr lang="tr-TR" sz="2800" dirty="0">
              <a:latin typeface="Arial" panose="020B0604020202020204" pitchFamily="34" charset="0"/>
              <a:cs typeface="Arial" panose="020B0604020202020204" pitchFamily="34" charset="0"/>
            </a:endParaRPr>
          </a:p>
          <a:p>
            <a:r>
              <a:rPr lang="tr-TR" sz="2800" dirty="0" smtClean="0">
                <a:latin typeface="Arial" panose="020B0604020202020204" pitchFamily="34" charset="0"/>
                <a:cs typeface="Arial" panose="020B0604020202020204" pitchFamily="34" charset="0"/>
              </a:rPr>
              <a:t>Normal bir nefes alınarak hasta/yaralının ağzı tam kavranacak şekilde ağızdan ağza her biri bir saniyenin üzerinde 2 kez suni solunum yapılır.</a:t>
            </a:r>
          </a:p>
        </p:txBody>
      </p:sp>
      <p:pic>
        <p:nvPicPr>
          <p:cNvPr id="2" name="Resim 1"/>
          <p:cNvPicPr>
            <a:picLocks noChangeAspect="1"/>
          </p:cNvPicPr>
          <p:nvPr/>
        </p:nvPicPr>
        <p:blipFill rotWithShape="1">
          <a:blip r:embed="rId2" cstate="print">
            <a:extLst>
              <a:ext uri="{28A0092B-C50C-407E-A947-70E740481C1C}">
                <a14:useLocalDpi xmlns:a14="http://schemas.microsoft.com/office/drawing/2010/main" val="0"/>
              </a:ext>
            </a:extLst>
          </a:blip>
          <a:srcRect l="6340" r="11459"/>
          <a:stretch/>
        </p:blipFill>
        <p:spPr>
          <a:xfrm>
            <a:off x="2411760" y="1988840"/>
            <a:ext cx="5268036" cy="2492109"/>
          </a:xfrm>
          <a:prstGeom prst="rect">
            <a:avLst/>
          </a:prstGeom>
        </p:spPr>
      </p:pic>
    </p:spTree>
    <p:extLst>
      <p:ext uri="{BB962C8B-B14F-4D97-AF65-F5344CB8AC3E}">
        <p14:creationId xmlns:p14="http://schemas.microsoft.com/office/powerpoint/2010/main" val="4282268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5608" y="620688"/>
            <a:ext cx="7498080" cy="6120680"/>
          </a:xfrm>
        </p:spPr>
        <p:txBody>
          <a:bodyPr>
            <a:normAutofit/>
          </a:bodyPr>
          <a:lstStyle/>
          <a:p>
            <a:r>
              <a:rPr lang="tr-TR" sz="2800" dirty="0">
                <a:latin typeface="Arial" panose="020B0604020202020204" pitchFamily="34" charset="0"/>
                <a:cs typeface="Arial" panose="020B0604020202020204" pitchFamily="34" charset="0"/>
              </a:rPr>
              <a:t>Bazen bu iki solunumla hasta/yaralılar cevap verebildiği için ilk iki suni solunum   </a:t>
            </a:r>
            <a:r>
              <a:rPr lang="tr-T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‘‘kurtarıcı solunum’’ </a:t>
            </a:r>
            <a:r>
              <a:rPr lang="tr-TR" sz="2800" dirty="0">
                <a:latin typeface="Arial" panose="020B0604020202020204" pitchFamily="34" charset="0"/>
                <a:cs typeface="Arial" panose="020B0604020202020204" pitchFamily="34" charset="0"/>
              </a:rPr>
              <a:t>olarak nitelendirilir</a:t>
            </a:r>
            <a:r>
              <a:rPr lang="tr-TR" sz="2800" dirty="0" smtClean="0">
                <a:latin typeface="Arial" panose="020B0604020202020204" pitchFamily="34" charset="0"/>
                <a:cs typeface="Arial" panose="020B0604020202020204" pitchFamily="34" charset="0"/>
              </a:rPr>
              <a:t>.</a:t>
            </a:r>
          </a:p>
          <a:p>
            <a:endParaRPr lang="tr-TR" sz="2800" dirty="0">
              <a:latin typeface="Arial" panose="020B0604020202020204" pitchFamily="34" charset="0"/>
              <a:cs typeface="Arial" panose="020B0604020202020204" pitchFamily="34" charset="0"/>
            </a:endParaRPr>
          </a:p>
          <a:p>
            <a:endParaRPr lang="tr-TR" sz="2800" dirty="0">
              <a:latin typeface="Arial" panose="020B0604020202020204" pitchFamily="34" charset="0"/>
              <a:cs typeface="Arial" panose="020B0604020202020204" pitchFamily="34" charset="0"/>
            </a:endParaRPr>
          </a:p>
        </p:txBody>
      </p:sp>
      <p:pic>
        <p:nvPicPr>
          <p:cNvPr id="2" name="Resim 1"/>
          <p:cNvPicPr>
            <a:picLocks noChangeAspect="1"/>
          </p:cNvPicPr>
          <p:nvPr/>
        </p:nvPicPr>
        <p:blipFill rotWithShape="1">
          <a:blip r:embed="rId2" cstate="print">
            <a:extLst>
              <a:ext uri="{28A0092B-C50C-407E-A947-70E740481C1C}">
                <a14:useLocalDpi xmlns:a14="http://schemas.microsoft.com/office/drawing/2010/main" val="0"/>
              </a:ext>
            </a:extLst>
          </a:blip>
          <a:srcRect l="14610" t="7505" r="13493" b="-3202"/>
          <a:stretch/>
        </p:blipFill>
        <p:spPr>
          <a:xfrm>
            <a:off x="2504364" y="2852936"/>
            <a:ext cx="5254388" cy="2855415"/>
          </a:xfrm>
          <a:prstGeom prst="rect">
            <a:avLst/>
          </a:prstGeom>
        </p:spPr>
      </p:pic>
    </p:spTree>
    <p:extLst>
      <p:ext uri="{BB962C8B-B14F-4D97-AF65-F5344CB8AC3E}">
        <p14:creationId xmlns:p14="http://schemas.microsoft.com/office/powerpoint/2010/main" val="2982076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412776"/>
            <a:ext cx="5302755" cy="4464496"/>
          </a:xfrm>
        </p:spPr>
      </p:pic>
    </p:spTree>
    <p:extLst>
      <p:ext uri="{BB962C8B-B14F-4D97-AF65-F5344CB8AC3E}">
        <p14:creationId xmlns:p14="http://schemas.microsoft.com/office/powerpoint/2010/main" val="17687214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3648" y="548680"/>
            <a:ext cx="7498080" cy="6408712"/>
          </a:xfrm>
        </p:spPr>
        <p:txBody>
          <a:bodyPr/>
          <a:lstStyle/>
          <a:p>
            <a:pPr marL="82296" indent="0">
              <a:buNone/>
            </a:pPr>
            <a:r>
              <a:rPr lang="tr-TR" i="1" u="sng" dirty="0">
                <a:solidFill>
                  <a:schemeClr val="tx2">
                    <a:lumMod val="40000"/>
                    <a:lumOff val="60000"/>
                  </a:schemeClr>
                </a:solidFill>
                <a:latin typeface="Arial" panose="020B0604020202020204" pitchFamily="34" charset="0"/>
                <a:cs typeface="Arial" panose="020B0604020202020204" pitchFamily="34" charset="0"/>
              </a:rPr>
              <a:t>2</a:t>
            </a:r>
            <a:r>
              <a:rPr lang="tr-TR" i="1" u="sng" dirty="0" smtClean="0">
                <a:solidFill>
                  <a:schemeClr val="tx2">
                    <a:lumMod val="40000"/>
                    <a:lumOff val="60000"/>
                  </a:schemeClr>
                </a:solidFill>
                <a:latin typeface="Arial" panose="020B0604020202020204" pitchFamily="34" charset="0"/>
                <a:cs typeface="Arial" panose="020B0604020202020204" pitchFamily="34" charset="0"/>
              </a:rPr>
              <a:t>. Ağızdan buruna suni solunum :</a:t>
            </a:r>
          </a:p>
          <a:p>
            <a:pPr marL="82296" indent="0">
              <a:buNone/>
            </a:pPr>
            <a:endParaRPr lang="tr-TR" i="1" u="sng" dirty="0" smtClean="0">
              <a:solidFill>
                <a:schemeClr val="tx2">
                  <a:lumMod val="40000"/>
                  <a:lumOff val="6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tr-TR" sz="2800" dirty="0" smtClean="0">
                <a:latin typeface="Arial" panose="020B0604020202020204" pitchFamily="34" charset="0"/>
                <a:cs typeface="Arial" panose="020B0604020202020204" pitchFamily="34" charset="0"/>
              </a:rPr>
              <a:t>Ağızdan suni solunumdan sonra en etkili seçenektir.</a:t>
            </a:r>
          </a:p>
          <a:p>
            <a:pPr>
              <a:buFont typeface="Arial" panose="020B0604020202020204" pitchFamily="34" charset="0"/>
              <a:buChar char="•"/>
            </a:pPr>
            <a:endParaRPr lang="tr-TR" sz="28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tr-TR" sz="2800" dirty="0" smtClean="0">
                <a:latin typeface="Arial" panose="020B0604020202020204" pitchFamily="34" charset="0"/>
                <a:cs typeface="Arial" panose="020B0604020202020204" pitchFamily="34" charset="0"/>
              </a:rPr>
              <a:t>Ağızda ciddi bir yaralanma söz konusu ise , ağız açılmıyorsa , suda solutma yapılıyorsa ya da ağzı kavramakta güçlük çekiliyorsa(yaşlılar , dişi olmayan kişiler vb.) ağızdan buruna suni solunum tercih edilir.</a:t>
            </a:r>
          </a:p>
          <a:p>
            <a:pPr>
              <a:buFont typeface="Arial" panose="020B0604020202020204" pitchFamily="34" charset="0"/>
              <a:buChar char="•"/>
            </a:pPr>
            <a:endParaRPr lang="tr-TR" sz="2800" dirty="0">
              <a:latin typeface="Arial" panose="020B0604020202020204" pitchFamily="34" charset="0"/>
              <a:cs typeface="Arial" panose="020B0604020202020204" pitchFamily="34" charset="0"/>
            </a:endParaRPr>
          </a:p>
          <a:p>
            <a:pPr>
              <a:buFont typeface="Arial" panose="020B0604020202020204" pitchFamily="34" charset="0"/>
              <a:buChar char="•"/>
            </a:pPr>
            <a:endParaRPr lang="tr-TR"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6649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3648" y="260648"/>
            <a:ext cx="7632848" cy="6582705"/>
          </a:xfrm>
        </p:spPr>
        <p:txBody>
          <a:bodyPr>
            <a:normAutofit fontScale="92500" lnSpcReduction="10000"/>
          </a:bodyPr>
          <a:lstStyle/>
          <a:p>
            <a:pPr marL="82296" indent="0">
              <a:buNone/>
            </a:pPr>
            <a:r>
              <a:rPr lang="tr-TR" sz="3500" i="1" u="sng" dirty="0">
                <a:solidFill>
                  <a:schemeClr val="accent3">
                    <a:lumMod val="40000"/>
                    <a:lumOff val="60000"/>
                  </a:schemeClr>
                </a:solidFill>
                <a:latin typeface="Arial" panose="020B0604020202020204" pitchFamily="34" charset="0"/>
                <a:cs typeface="Arial" panose="020B0604020202020204" pitchFamily="34" charset="0"/>
              </a:rPr>
              <a:t>3</a:t>
            </a:r>
            <a:r>
              <a:rPr lang="tr-TR" sz="3500" i="1" u="sng" dirty="0" smtClean="0">
                <a:solidFill>
                  <a:schemeClr val="accent3">
                    <a:lumMod val="40000"/>
                    <a:lumOff val="60000"/>
                  </a:schemeClr>
                </a:solidFill>
                <a:latin typeface="Arial" panose="020B0604020202020204" pitchFamily="34" charset="0"/>
                <a:cs typeface="Arial" panose="020B0604020202020204" pitchFamily="34" charset="0"/>
              </a:rPr>
              <a:t>. Ağızdan ağıza ve buruna suni solunum</a:t>
            </a:r>
            <a:r>
              <a:rPr lang="tr-TR" sz="3500" i="1" u="sng" dirty="0">
                <a:solidFill>
                  <a:schemeClr val="accent3">
                    <a:lumMod val="40000"/>
                    <a:lumOff val="60000"/>
                  </a:schemeClr>
                </a:solidFill>
                <a:latin typeface="Arial" panose="020B0604020202020204" pitchFamily="34" charset="0"/>
                <a:cs typeface="Arial" panose="020B0604020202020204" pitchFamily="34" charset="0"/>
              </a:rPr>
              <a:t>:</a:t>
            </a:r>
          </a:p>
          <a:p>
            <a:pPr marL="82296" indent="0">
              <a:buNone/>
            </a:pPr>
            <a:endParaRPr lang="tr-TR" i="1" u="sng" dirty="0" smtClean="0">
              <a:solidFill>
                <a:schemeClr val="accent3">
                  <a:lumMod val="40000"/>
                  <a:lumOff val="6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tr-TR" sz="2800" dirty="0">
                <a:solidFill>
                  <a:schemeClr val="accent3">
                    <a:lumMod val="40000"/>
                    <a:lumOff val="60000"/>
                  </a:schemeClr>
                </a:solidFill>
                <a:latin typeface="Arial" panose="020B0604020202020204" pitchFamily="34" charset="0"/>
                <a:cs typeface="Arial" panose="020B0604020202020204" pitchFamily="34" charset="0"/>
              </a:rPr>
              <a:t> </a:t>
            </a:r>
            <a:r>
              <a:rPr lang="tr-TR" sz="3000" dirty="0" smtClean="0">
                <a:latin typeface="Arial" panose="020B0604020202020204" pitchFamily="34" charset="0"/>
                <a:cs typeface="Arial" panose="020B0604020202020204" pitchFamily="34" charset="0"/>
              </a:rPr>
              <a:t>Bu yöntem 0-1 yaş arası bebeklerde kullanılır.</a:t>
            </a:r>
          </a:p>
          <a:p>
            <a:pPr>
              <a:buFont typeface="Arial" panose="020B0604020202020204" pitchFamily="34" charset="0"/>
              <a:buChar char="•"/>
            </a:pPr>
            <a:endParaRPr lang="tr-TR" sz="3000" dirty="0">
              <a:latin typeface="Arial" panose="020B0604020202020204" pitchFamily="34" charset="0"/>
              <a:cs typeface="Arial" panose="020B0604020202020204" pitchFamily="34" charset="0"/>
            </a:endParaRPr>
          </a:p>
          <a:p>
            <a:pPr>
              <a:buFont typeface="Arial" panose="020B0604020202020204" pitchFamily="34" charset="0"/>
              <a:buChar char="•"/>
            </a:pPr>
            <a:r>
              <a:rPr lang="tr-TR" sz="3000" dirty="0" smtClean="0">
                <a:latin typeface="Arial" panose="020B0604020202020204" pitchFamily="34" charset="0"/>
                <a:cs typeface="Arial" panose="020B0604020202020204" pitchFamily="34" charset="0"/>
              </a:rPr>
              <a:t>Bebeklerde ağız ve burun birbirine daha yakın ve küçük olduğu için burnu kapatmadan soluk verme daha kolay ve etkili olur.</a:t>
            </a:r>
          </a:p>
          <a:p>
            <a:pPr>
              <a:buFont typeface="Arial" panose="020B0604020202020204" pitchFamily="34" charset="0"/>
              <a:buChar char="•"/>
            </a:pPr>
            <a:endParaRPr lang="tr-TR" sz="3000" dirty="0">
              <a:latin typeface="Arial" panose="020B0604020202020204" pitchFamily="34" charset="0"/>
              <a:cs typeface="Arial" panose="020B0604020202020204" pitchFamily="34" charset="0"/>
            </a:endParaRPr>
          </a:p>
          <a:p>
            <a:pPr>
              <a:buFont typeface="Arial" panose="020B0604020202020204" pitchFamily="34" charset="0"/>
              <a:buChar char="•"/>
            </a:pPr>
            <a:r>
              <a:rPr lang="tr-TR" sz="3000" dirty="0" smtClean="0">
                <a:latin typeface="Arial" panose="020B0604020202020204" pitchFamily="34" charset="0"/>
                <a:cs typeface="Arial" panose="020B0604020202020204" pitchFamily="34" charset="0"/>
              </a:rPr>
              <a:t>Bebeklerde baş geri-çene yukarı pozisyonu verilirken baş düz(yüzü yere paralel) pozisyona getirilmeli, çok fazla geriye itilmemelidir.</a:t>
            </a:r>
          </a:p>
        </p:txBody>
      </p:sp>
    </p:spTree>
    <p:extLst>
      <p:ext uri="{BB962C8B-B14F-4D97-AF65-F5344CB8AC3E}">
        <p14:creationId xmlns:p14="http://schemas.microsoft.com/office/powerpoint/2010/main" val="3416254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5608" y="548680"/>
            <a:ext cx="7498080" cy="5699720"/>
          </a:xfrm>
        </p:spPr>
        <p:txBody>
          <a:bodyPr>
            <a:normAutofit/>
          </a:bodyPr>
          <a:lstStyle/>
          <a:p>
            <a:pPr marL="82296" indent="0">
              <a:buNone/>
            </a:pPr>
            <a:r>
              <a:rPr lang="tr-TR" i="1" u="sng" dirty="0">
                <a:solidFill>
                  <a:schemeClr val="tx2">
                    <a:lumMod val="40000"/>
                    <a:lumOff val="60000"/>
                  </a:schemeClr>
                </a:solidFill>
                <a:latin typeface="Arial" panose="020B0604020202020204" pitchFamily="34" charset="0"/>
                <a:cs typeface="Arial" panose="020B0604020202020204" pitchFamily="34" charset="0"/>
              </a:rPr>
              <a:t>4</a:t>
            </a:r>
            <a:r>
              <a:rPr lang="tr-TR" i="1" u="sng" dirty="0" smtClean="0">
                <a:solidFill>
                  <a:schemeClr val="tx2">
                    <a:lumMod val="40000"/>
                    <a:lumOff val="60000"/>
                  </a:schemeClr>
                </a:solidFill>
                <a:latin typeface="Arial" panose="020B0604020202020204" pitchFamily="34" charset="0"/>
                <a:cs typeface="Arial" panose="020B0604020202020204" pitchFamily="34" charset="0"/>
              </a:rPr>
              <a:t>. Ağızdan stomaya (açıklık) suni solunum:</a:t>
            </a:r>
          </a:p>
          <a:p>
            <a:pPr marL="82296" indent="0">
              <a:buNone/>
            </a:pPr>
            <a:endParaRPr lang="tr-TR" i="1" u="sng" dirty="0" smtClean="0">
              <a:solidFill>
                <a:schemeClr val="tx2">
                  <a:lumMod val="40000"/>
                  <a:lumOff val="6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tr-TR" sz="2800" dirty="0" smtClean="0">
                <a:latin typeface="Arial" panose="020B0604020202020204" pitchFamily="34" charset="0"/>
                <a:cs typeface="Arial" panose="020B0604020202020204" pitchFamily="34" charset="0"/>
              </a:rPr>
              <a:t>Herhangi bir nedenle gırtlak cerrahi olarak çıkartılmış hasta/yaralılara ağızdan stoma denilen açıklığa suni solunum yapılır.</a:t>
            </a:r>
          </a:p>
          <a:p>
            <a:pPr>
              <a:buFont typeface="Arial" panose="020B0604020202020204" pitchFamily="34" charset="0"/>
              <a:buChar char="•"/>
            </a:pPr>
            <a:endParaRPr lang="tr-TR" sz="28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tr-TR" sz="2800" dirty="0" smtClean="0">
                <a:latin typeface="Arial" panose="020B0604020202020204" pitchFamily="34" charset="0"/>
                <a:cs typeface="Arial" panose="020B0604020202020204" pitchFamily="34" charset="0"/>
              </a:rPr>
              <a:t>Ameliyatın türüne göre bu hastaların boğazında başka açıklıklar olabilir. </a:t>
            </a:r>
          </a:p>
          <a:p>
            <a:pPr>
              <a:buFont typeface="Arial" panose="020B0604020202020204" pitchFamily="34" charset="0"/>
              <a:buChar char="•"/>
            </a:pPr>
            <a:endParaRPr lang="tr-TR" sz="28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tr-TR" sz="2800" dirty="0" smtClean="0">
                <a:latin typeface="Arial" panose="020B0604020202020204" pitchFamily="34" charset="0"/>
                <a:cs typeface="Arial" panose="020B0604020202020204" pitchFamily="34" charset="0"/>
              </a:rPr>
              <a:t>Orta hattaki stoma (açıklık) kullanılmalıdır.</a:t>
            </a:r>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3719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5608" y="332656"/>
            <a:ext cx="7498080" cy="6408712"/>
          </a:xfrm>
        </p:spPr>
        <p:txBody>
          <a:bodyPr>
            <a:normAutofit lnSpcReduction="10000"/>
          </a:bodyPr>
          <a:lstStyle/>
          <a:p>
            <a:pPr marL="82296" indent="0">
              <a:buNone/>
            </a:pPr>
            <a:r>
              <a:rPr lang="tr-TR" i="1" u="sng" dirty="0">
                <a:solidFill>
                  <a:schemeClr val="accent3">
                    <a:lumMod val="40000"/>
                    <a:lumOff val="60000"/>
                  </a:schemeClr>
                </a:solidFill>
                <a:latin typeface="Arial" panose="020B0604020202020204" pitchFamily="34" charset="0"/>
                <a:cs typeface="Arial" panose="020B0604020202020204" pitchFamily="34" charset="0"/>
              </a:rPr>
              <a:t>5</a:t>
            </a:r>
            <a:r>
              <a:rPr lang="tr-TR" i="1" u="sng" dirty="0" smtClean="0">
                <a:solidFill>
                  <a:schemeClr val="accent3">
                    <a:lumMod val="40000"/>
                    <a:lumOff val="60000"/>
                  </a:schemeClr>
                </a:solidFill>
                <a:latin typeface="Arial" panose="020B0604020202020204" pitchFamily="34" charset="0"/>
                <a:cs typeface="Arial" panose="020B0604020202020204" pitchFamily="34" charset="0"/>
              </a:rPr>
              <a:t>. Ağızdan yüz maskesine suni solunum:</a:t>
            </a:r>
          </a:p>
          <a:p>
            <a:pPr marL="82296" indent="0">
              <a:buNone/>
            </a:pPr>
            <a:endParaRPr lang="tr-TR" i="1" u="sng" dirty="0">
              <a:solidFill>
                <a:schemeClr val="accent3">
                  <a:lumMod val="40000"/>
                  <a:lumOff val="6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tr-TR" sz="2800" dirty="0" smtClean="0">
                <a:latin typeface="Arial" panose="020B0604020202020204" pitchFamily="34" charset="0"/>
                <a:cs typeface="Arial" panose="020B0604020202020204" pitchFamily="34" charset="0"/>
              </a:rPr>
              <a:t>Ağızdan ağza ve buruna suni solunum yapmanın sakıncalı olduğu durumlarda yüz maskesi kullanılabilir.</a:t>
            </a:r>
          </a:p>
          <a:p>
            <a:pPr>
              <a:buFont typeface="Arial" panose="020B0604020202020204" pitchFamily="34" charset="0"/>
              <a:buChar char="•"/>
            </a:pPr>
            <a:endParaRPr lang="tr-TR" sz="2800" dirty="0">
              <a:latin typeface="Arial" panose="020B0604020202020204" pitchFamily="34" charset="0"/>
              <a:cs typeface="Arial" panose="020B0604020202020204" pitchFamily="34" charset="0"/>
            </a:endParaRPr>
          </a:p>
          <a:p>
            <a:pPr>
              <a:buFont typeface="Arial" panose="020B0604020202020204" pitchFamily="34" charset="0"/>
              <a:buChar char="•"/>
            </a:pPr>
            <a:r>
              <a:rPr lang="tr-TR" sz="2800" dirty="0" smtClean="0">
                <a:latin typeface="Arial" panose="020B0604020202020204" pitchFamily="34" charset="0"/>
                <a:cs typeface="Arial" panose="020B0604020202020204" pitchFamily="34" charset="0"/>
              </a:rPr>
              <a:t>Soluk verme esnasında dışarı hava kaçması , enfeksiyon bulaşma riski (AIDS, Hepatit, vb.) hastanın ağzında ve burnunda yaralanma nedeniyle kan , kusmuk , salya vb. olması ve ilk yardımcının direk ağız ve buruna dokunmak istememesi gibi durumlarda tercih edilir. </a:t>
            </a:r>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77696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5608" y="548680"/>
            <a:ext cx="7498080" cy="6120680"/>
          </a:xfrm>
        </p:spPr>
        <p:txBody>
          <a:bodyPr>
            <a:normAutofit lnSpcReduction="10000"/>
          </a:bodyPr>
          <a:lstStyle/>
          <a:p>
            <a:pPr marL="82296" indent="0">
              <a:buNone/>
            </a:pPr>
            <a:r>
              <a:rPr lang="tr-TR" i="1" u="sng" dirty="0" smtClean="0">
                <a:solidFill>
                  <a:schemeClr val="accent3">
                    <a:lumMod val="40000"/>
                    <a:lumOff val="60000"/>
                  </a:schemeClr>
                </a:solidFill>
                <a:latin typeface="Arial" panose="020B0604020202020204" pitchFamily="34" charset="0"/>
                <a:cs typeface="Arial" panose="020B0604020202020204" pitchFamily="34" charset="0"/>
              </a:rPr>
              <a:t>6. Holger-Nielsen(sırttan bastırma) yöntemiyle suni solunum:</a:t>
            </a:r>
          </a:p>
          <a:p>
            <a:pPr marL="82296" indent="0">
              <a:buNone/>
            </a:pPr>
            <a:endParaRPr lang="tr-TR" i="1" u="sng" dirty="0">
              <a:solidFill>
                <a:schemeClr val="accent3">
                  <a:lumMod val="40000"/>
                  <a:lumOff val="6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tr-TR" sz="2800" dirty="0" smtClean="0">
                <a:latin typeface="Arial" panose="020B0604020202020204" pitchFamily="34" charset="0"/>
                <a:cs typeface="Arial" panose="020B0604020202020204" pitchFamily="34" charset="0"/>
              </a:rPr>
              <a:t>Hasta/yaralının ağız burun çevresinde açık yara , kanama , kırık vb. varsa Holger-Nielsen yöntemi kullanılabilir.</a:t>
            </a:r>
          </a:p>
          <a:p>
            <a:pPr>
              <a:buFont typeface="Arial" panose="020B0604020202020204" pitchFamily="34" charset="0"/>
              <a:buChar char="•"/>
            </a:pPr>
            <a:endParaRPr lang="tr-TR" sz="2800" dirty="0">
              <a:latin typeface="Arial" panose="020B0604020202020204" pitchFamily="34" charset="0"/>
              <a:cs typeface="Arial" panose="020B0604020202020204" pitchFamily="34" charset="0"/>
            </a:endParaRPr>
          </a:p>
          <a:p>
            <a:pPr>
              <a:buFont typeface="Arial" panose="020B0604020202020204" pitchFamily="34" charset="0"/>
              <a:buChar char="•"/>
            </a:pPr>
            <a:r>
              <a:rPr lang="tr-TR" sz="2800" dirty="0" smtClean="0">
                <a:latin typeface="Arial" panose="020B0604020202020204" pitchFamily="34" charset="0"/>
                <a:cs typeface="Arial" panose="020B0604020202020204" pitchFamily="34" charset="0"/>
              </a:rPr>
              <a:t>Hasta/yaralı yüzükoyun pozisyon alınır ve baş tarafına geçilir</a:t>
            </a:r>
          </a:p>
          <a:p>
            <a:pPr>
              <a:buFont typeface="Arial" panose="020B0604020202020204" pitchFamily="34" charset="0"/>
              <a:buChar char="•"/>
            </a:pPr>
            <a:endParaRPr lang="tr-TR" sz="2800" dirty="0">
              <a:latin typeface="Arial" panose="020B0604020202020204" pitchFamily="34" charset="0"/>
              <a:cs typeface="Arial" panose="020B0604020202020204" pitchFamily="34" charset="0"/>
            </a:endParaRPr>
          </a:p>
          <a:p>
            <a:pPr>
              <a:buFont typeface="Arial" panose="020B0604020202020204" pitchFamily="34" charset="0"/>
              <a:buChar char="•"/>
            </a:pPr>
            <a:r>
              <a:rPr lang="tr-TR" sz="2800" dirty="0" smtClean="0">
                <a:latin typeface="Arial" panose="020B0604020202020204" pitchFamily="34" charset="0"/>
                <a:cs typeface="Arial" panose="020B0604020202020204" pitchFamily="34" charset="0"/>
              </a:rPr>
              <a:t>Kolları dirseklerden kıvrılarak başının altına konulmuş hasta/yaralının baş tarafından sırtına baskı uygulanır.</a:t>
            </a:r>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93541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5608" y="548680"/>
            <a:ext cx="7498080" cy="6309320"/>
          </a:xfrm>
        </p:spPr>
        <p:txBody>
          <a:bodyPr>
            <a:normAutofit fontScale="92500" lnSpcReduction="10000"/>
          </a:bodyPr>
          <a:lstStyle/>
          <a:p>
            <a:pPr marL="82296" indent="0">
              <a:buNone/>
            </a:pPr>
            <a:r>
              <a:rPr lang="tr-TR" i="1" u="sng" dirty="0" smtClean="0">
                <a:solidFill>
                  <a:schemeClr val="tx2">
                    <a:lumMod val="40000"/>
                    <a:lumOff val="60000"/>
                  </a:schemeClr>
                </a:solidFill>
                <a:latin typeface="Arial" panose="020B0604020202020204" pitchFamily="34" charset="0"/>
                <a:cs typeface="Arial" panose="020B0604020202020204" pitchFamily="34" charset="0"/>
              </a:rPr>
              <a:t>7. Silvester (göğse baskı) yöntemiyle suni solunum :</a:t>
            </a:r>
          </a:p>
          <a:p>
            <a:pPr marL="82296" indent="0">
              <a:buNone/>
            </a:pPr>
            <a:endParaRPr lang="tr-TR" i="1" u="sng" dirty="0" smtClean="0">
              <a:solidFill>
                <a:schemeClr val="tx2">
                  <a:lumMod val="40000"/>
                  <a:lumOff val="6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tr-TR" sz="3000" dirty="0" smtClean="0">
                <a:latin typeface="Arial" panose="020B0604020202020204" pitchFamily="34" charset="0"/>
                <a:cs typeface="Arial" panose="020B0604020202020204" pitchFamily="34" charset="0"/>
              </a:rPr>
              <a:t>Yine ağız ve burun suni solunum için kullanılmadığı durumlarda silvester yöntemi de kullanılabilir</a:t>
            </a:r>
          </a:p>
          <a:p>
            <a:pPr>
              <a:buFont typeface="Arial" panose="020B0604020202020204" pitchFamily="34" charset="0"/>
              <a:buChar char="•"/>
            </a:pPr>
            <a:endParaRPr lang="tr-TR" sz="3000" dirty="0">
              <a:latin typeface="Arial" panose="020B0604020202020204" pitchFamily="34" charset="0"/>
              <a:cs typeface="Arial" panose="020B0604020202020204" pitchFamily="34" charset="0"/>
            </a:endParaRPr>
          </a:p>
          <a:p>
            <a:pPr>
              <a:buFont typeface="Arial" panose="020B0604020202020204" pitchFamily="34" charset="0"/>
              <a:buChar char="•"/>
            </a:pPr>
            <a:r>
              <a:rPr lang="tr-TR" sz="3000" dirty="0" smtClean="0">
                <a:latin typeface="Arial" panose="020B0604020202020204" pitchFamily="34" charset="0"/>
                <a:cs typeface="Arial" panose="020B0604020202020204" pitchFamily="34" charset="0"/>
              </a:rPr>
              <a:t>Hasta/ yaralı sırt üstü yatırılır.</a:t>
            </a:r>
          </a:p>
          <a:p>
            <a:pPr>
              <a:buFont typeface="Arial" panose="020B0604020202020204" pitchFamily="34" charset="0"/>
              <a:buChar char="•"/>
            </a:pPr>
            <a:endParaRPr lang="tr-TR" sz="30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tr-TR" sz="3000" dirty="0" smtClean="0">
                <a:latin typeface="Arial" panose="020B0604020202020204" pitchFamily="34" charset="0"/>
                <a:cs typeface="Arial" panose="020B0604020202020204" pitchFamily="34" charset="0"/>
              </a:rPr>
              <a:t>El bileklerinden tutularak göğüs üzerine getirilir ve bastırılır.</a:t>
            </a:r>
          </a:p>
          <a:p>
            <a:pPr>
              <a:buFont typeface="Arial" panose="020B0604020202020204" pitchFamily="34" charset="0"/>
              <a:buChar char="•"/>
            </a:pPr>
            <a:endParaRPr lang="tr-TR" sz="3000" dirty="0">
              <a:latin typeface="Arial" panose="020B0604020202020204" pitchFamily="34" charset="0"/>
              <a:cs typeface="Arial" panose="020B0604020202020204" pitchFamily="34" charset="0"/>
            </a:endParaRPr>
          </a:p>
          <a:p>
            <a:pPr>
              <a:buFont typeface="Arial" panose="020B0604020202020204" pitchFamily="34" charset="0"/>
              <a:buChar char="•"/>
            </a:pPr>
            <a:r>
              <a:rPr lang="tr-TR" sz="3000" dirty="0" smtClean="0">
                <a:latin typeface="Arial" panose="020B0604020202020204" pitchFamily="34" charset="0"/>
                <a:cs typeface="Arial" panose="020B0604020202020204" pitchFamily="34" charset="0"/>
              </a:rPr>
              <a:t>Daha sonra eller yanlara doğru açılarak hafif bir silkelenme hareketi yapılır.</a:t>
            </a:r>
            <a:endParaRPr lang="tr-TR"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49972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8.Kalp Durması</a:t>
            </a:r>
            <a:endParaRPr lang="tr-TR" dirty="0"/>
          </a:p>
        </p:txBody>
      </p:sp>
      <p:sp>
        <p:nvSpPr>
          <p:cNvPr id="3" name="2 İçerik Yer Tutucusu"/>
          <p:cNvSpPr>
            <a:spLocks noGrp="1"/>
          </p:cNvSpPr>
          <p:nvPr>
            <p:ph idx="1"/>
          </p:nvPr>
        </p:nvSpPr>
        <p:spPr/>
        <p:txBody>
          <a:bodyPr>
            <a:normAutofit fontScale="70000" lnSpcReduction="20000"/>
          </a:bodyPr>
          <a:lstStyle/>
          <a:p>
            <a:r>
              <a:rPr lang="tr-TR" sz="2800" dirty="0" smtClean="0"/>
              <a:t>Kalp durması,kalbin etkili ve yeterli kan akımını sağlayamamasıdır.</a:t>
            </a:r>
          </a:p>
          <a:p>
            <a:endParaRPr lang="tr-TR" sz="2800" dirty="0" smtClean="0"/>
          </a:p>
          <a:p>
            <a:r>
              <a:rPr lang="tr-TR" sz="2800" dirty="0" smtClean="0"/>
              <a:t>Kalp durmasında büyük arterlerden (Boyun atardamarları,Kasık atardamarları) nabız alınamaz.</a:t>
            </a:r>
          </a:p>
          <a:p>
            <a:endParaRPr lang="tr-TR" sz="2800" dirty="0" smtClean="0"/>
          </a:p>
          <a:p>
            <a:r>
              <a:rPr lang="tr-TR" sz="2800" dirty="0" smtClean="0"/>
              <a:t>Kalp durması her zaman kalpte kas veya elektrik aktivitesinin tamamen kaybı anlamına gelmez.</a:t>
            </a:r>
          </a:p>
          <a:p>
            <a:endParaRPr lang="tr-TR" sz="2800" dirty="0" smtClean="0"/>
          </a:p>
          <a:p>
            <a:r>
              <a:rPr lang="tr-TR" sz="2800" dirty="0" smtClean="0"/>
              <a:t>Dahası kalp aşırı enerji harcayıp,aşırı şekilde kasılabilir.</a:t>
            </a:r>
          </a:p>
          <a:p>
            <a:endParaRPr lang="tr-TR" sz="2800" dirty="0" smtClean="0"/>
          </a:p>
          <a:p>
            <a:r>
              <a:rPr lang="tr-TR" sz="2800" dirty="0" smtClean="0"/>
              <a:t>Fakat bu birbirinden bağımsız ve aşırı hızlı hareketler yeterli kan akımını sağlayamaz.</a:t>
            </a:r>
          </a:p>
          <a:p>
            <a:endParaRPr lang="tr-TR" sz="2800" dirty="0" smtClean="0"/>
          </a:p>
          <a:p>
            <a:r>
              <a:rPr lang="tr-TR" sz="2800" dirty="0" smtClean="0"/>
              <a:t>Aşırı hareketler sonucu,aşırı enerji tüketimi daha çok atık madde birikimine yol açacağından kalbe daha çok zarar verir.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KALP DURMASINDA İLK YARDIM</a:t>
            </a:r>
            <a:endParaRPr lang="tr-TR" dirty="0"/>
          </a:p>
        </p:txBody>
      </p:sp>
      <p:sp>
        <p:nvSpPr>
          <p:cNvPr id="3" name="2 İçerik Yer Tutucusu"/>
          <p:cNvSpPr>
            <a:spLocks noGrp="1"/>
          </p:cNvSpPr>
          <p:nvPr>
            <p:ph idx="1"/>
          </p:nvPr>
        </p:nvSpPr>
        <p:spPr/>
        <p:txBody>
          <a:bodyPr>
            <a:normAutofit fontScale="70000" lnSpcReduction="20000"/>
          </a:bodyPr>
          <a:lstStyle/>
          <a:p>
            <a:r>
              <a:rPr lang="tr-TR" dirty="0" smtClean="0"/>
              <a:t>Solunum ve kalbi duran kişilere,her ikisini de canlandırmak amacıyla yapılan hayat kurtarıcı ilk yardım müdahalesidir.</a:t>
            </a:r>
          </a:p>
          <a:p>
            <a:endParaRPr lang="tr-TR" dirty="0" smtClean="0"/>
          </a:p>
          <a:p>
            <a:r>
              <a:rPr lang="tr-TR" dirty="0" smtClean="0"/>
              <a:t>Önce solunum durduğunda,akciğerlerde birkaç dakikalık oksijen bulunur ve yaşam bir süre devam edebilir.</a:t>
            </a:r>
          </a:p>
          <a:p>
            <a:endParaRPr lang="tr-TR" dirty="0" smtClean="0"/>
          </a:p>
          <a:p>
            <a:r>
              <a:rPr lang="tr-TR" dirty="0" smtClean="0"/>
              <a:t>Ancak önce kalp durduğunda,kalp ve beyne giden oksijen gidişi durur.</a:t>
            </a:r>
          </a:p>
          <a:p>
            <a:endParaRPr lang="tr-TR" dirty="0" smtClean="0"/>
          </a:p>
          <a:p>
            <a:r>
              <a:rPr lang="tr-TR" dirty="0" smtClean="0"/>
              <a:t>Kalp oksijensiz kaldığında beyne yeterli kanı pompalayamaz ve 6.dakikadan sonra beyindeki hasar kaçınılmaz olur.Bu nedenle ‘</a:t>
            </a:r>
            <a:r>
              <a:rPr lang="tr-TR" u="sng" dirty="0" smtClean="0"/>
              <a:t>Temel Yaşam Desteği’ </a:t>
            </a:r>
            <a:r>
              <a:rPr lang="tr-TR" dirty="0" smtClean="0"/>
              <a:t>adı verilen kalp akciğer canlandırmasına başlama hızı çok önemlidir.</a:t>
            </a:r>
          </a:p>
          <a:p>
            <a:endParaRPr lang="tr-TR"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lk-yardimci-kimlik-karti-ornek.png"/>
          <p:cNvPicPr>
            <a:picLocks noGrp="1" noChangeAspect="1"/>
          </p:cNvPicPr>
          <p:nvPr>
            <p:ph idx="1"/>
          </p:nvPr>
        </p:nvPicPr>
        <p:blipFill>
          <a:blip r:embed="rId2" cstate="print"/>
          <a:stretch>
            <a:fillRect/>
          </a:stretch>
        </p:blipFill>
        <p:spPr>
          <a:xfrm>
            <a:off x="1081851" y="1412776"/>
            <a:ext cx="8062149" cy="3600400"/>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TEMEL YAŞAM DESTEĞİ</a:t>
            </a:r>
            <a:endParaRPr lang="tr-TR" dirty="0"/>
          </a:p>
        </p:txBody>
      </p:sp>
      <p:sp>
        <p:nvSpPr>
          <p:cNvPr id="3" name="2 İçerik Yer Tutucusu"/>
          <p:cNvSpPr>
            <a:spLocks noGrp="1"/>
          </p:cNvSpPr>
          <p:nvPr>
            <p:ph idx="1"/>
          </p:nvPr>
        </p:nvSpPr>
        <p:spPr/>
        <p:txBody>
          <a:bodyPr>
            <a:normAutofit/>
          </a:bodyPr>
          <a:lstStyle/>
          <a:p>
            <a:r>
              <a:rPr lang="tr-TR" sz="2800" dirty="0" smtClean="0"/>
              <a:t>Kalp akciğer canlandırması ya da temel yaşam desteğinin uygulanması yetişkin,çocuk ve bebeklerde farklılıklar gösterir.</a:t>
            </a:r>
          </a:p>
          <a:p>
            <a:endParaRPr lang="tr-TR" sz="2800" dirty="0" smtClean="0"/>
          </a:p>
          <a:p>
            <a:r>
              <a:rPr lang="tr-TR" sz="2800" dirty="0" smtClean="0"/>
              <a:t>İlk yardımda; Bebek: 0-1 yaş, Çocuk: 1-8 yaş, Yetişkin: 8 ve üzeri yaş olarak kabul edilir.</a:t>
            </a:r>
            <a:endParaRPr lang="tr-TR"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çerik Yer Tutucusu 2"/>
          <p:cNvSpPr>
            <a:spLocks noGrp="1"/>
          </p:cNvSpPr>
          <p:nvPr>
            <p:ph idx="1"/>
          </p:nvPr>
        </p:nvSpPr>
        <p:spPr/>
        <p:txBody>
          <a:bodyPr/>
          <a:lstStyle/>
          <a:p>
            <a:r>
              <a:rPr lang="tr-TR" dirty="0" smtClean="0"/>
              <a:t>Dolaşım sistemi vücuttaki kanın dolaşımını sağlayan sistemdir dolaşım sistemini </a:t>
            </a:r>
            <a:r>
              <a:rPr lang="tr-TR" dirty="0" smtClean="0"/>
              <a:t>kalp, damarlar </a:t>
            </a:r>
            <a:r>
              <a:rPr lang="tr-TR" dirty="0" smtClean="0"/>
              <a:t>ve kan oluşturur.</a:t>
            </a:r>
            <a:endParaRPr lang="tr-TR" dirty="0"/>
          </a:p>
        </p:txBody>
      </p:sp>
    </p:spTree>
    <p:extLst>
      <p:ext uri="{BB962C8B-B14F-4D97-AF65-F5344CB8AC3E}">
        <p14:creationId xmlns:p14="http://schemas.microsoft.com/office/powerpoint/2010/main" val="4519113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accent3">
                    <a:lumMod val="75000"/>
                  </a:schemeClr>
                </a:solidFill>
              </a:rPr>
              <a:t>Yetişkinde Temel Yaşam Desteği:</a:t>
            </a:r>
            <a:endParaRPr lang="tr-TR" dirty="0">
              <a:solidFill>
                <a:schemeClr val="accent3">
                  <a:lumMod val="75000"/>
                </a:schemeClr>
              </a:solidFill>
            </a:endParaRPr>
          </a:p>
        </p:txBody>
      </p:sp>
      <p:sp>
        <p:nvSpPr>
          <p:cNvPr id="3" name="2 İçerik Yer Tutucusu"/>
          <p:cNvSpPr>
            <a:spLocks noGrp="1"/>
          </p:cNvSpPr>
          <p:nvPr>
            <p:ph idx="1"/>
          </p:nvPr>
        </p:nvSpPr>
        <p:spPr/>
        <p:txBody>
          <a:bodyPr/>
          <a:lstStyle/>
          <a:p>
            <a:r>
              <a:rPr lang="tr-TR" sz="2800" dirty="0" smtClean="0"/>
              <a:t>Çevre güvenliğinden emin olunduktan sonra,bilinç kontrolü ile bilincin kapalı olduğu anlaşılınca yüksek sesle çevreden yardım isteme ve 112’nin aratılması işlemleri yapılır.</a:t>
            </a:r>
          </a:p>
          <a:p>
            <a:endParaRPr lang="tr-TR" dirty="0" smtClean="0"/>
          </a:p>
          <a:p>
            <a:r>
              <a:rPr lang="tr-TR" sz="2800" dirty="0" smtClean="0"/>
              <a:t>İlk yardımın </a:t>
            </a:r>
            <a:r>
              <a:rPr lang="tr-TR" sz="2800" dirty="0" err="1" smtClean="0"/>
              <a:t>ABC’si</a:t>
            </a:r>
            <a:r>
              <a:rPr lang="tr-TR" sz="2800" dirty="0" smtClean="0"/>
              <a:t> değerlendirilir.Eğer solunumun durduğu anlaşılırsa dış kalp masajı uygulaması ile başlanır (CAB)</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lide_29.jpg"/>
          <p:cNvPicPr>
            <a:picLocks noGrp="1" noChangeAspect="1"/>
          </p:cNvPicPr>
          <p:nvPr>
            <p:ph idx="1"/>
          </p:nvPr>
        </p:nvPicPr>
        <p:blipFill>
          <a:blip r:embed="rId2" cstate="print"/>
          <a:stretch>
            <a:fillRect/>
          </a:stretch>
        </p:blipFill>
        <p:spPr>
          <a:xfrm>
            <a:off x="971600" y="836712"/>
            <a:ext cx="7799592" cy="5256584"/>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608" y="1196752"/>
            <a:ext cx="7416824" cy="4437112"/>
          </a:xfrm>
        </p:spPr>
        <p:txBody>
          <a:bodyPr>
            <a:normAutofit/>
          </a:bodyPr>
          <a:lstStyle/>
          <a:p>
            <a:r>
              <a:rPr lang="tr-TR" sz="2800" dirty="0" smtClean="0"/>
              <a:t>Doğru kalp masajı yapmak için en önemli konulardan biri doğru noktayı bulmaktır.</a:t>
            </a:r>
          </a:p>
          <a:p>
            <a:endParaRPr lang="tr-TR" sz="2800" dirty="0" smtClean="0"/>
          </a:p>
          <a:p>
            <a:r>
              <a:rPr lang="tr-TR" sz="2800" dirty="0" smtClean="0"/>
              <a:t>Göğüs kemiğinin üst ve alt ucu işaret parmaklarını koymak suretiyle bulunur.</a:t>
            </a:r>
          </a:p>
          <a:p>
            <a:endParaRPr lang="tr-TR" sz="2800" dirty="0" smtClean="0"/>
          </a:p>
          <a:p>
            <a:r>
              <a:rPr lang="tr-TR" sz="2800" dirty="0" smtClean="0"/>
              <a:t>Her iki başparmak,eşit büyüklükte iki adet “C” harfi yapar gibi ortada birleştirilir.Bu noktaya “</a:t>
            </a:r>
            <a:r>
              <a:rPr lang="tr-TR" sz="2800" u="sng" dirty="0" smtClean="0"/>
              <a:t>Göğsün Merkezi”</a:t>
            </a:r>
            <a:r>
              <a:rPr lang="tr-TR" sz="2800" dirty="0" smtClean="0"/>
              <a:t> adı verilir.</a:t>
            </a:r>
            <a:endParaRPr lang="tr-TR" sz="28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71600" y="1052736"/>
            <a:ext cx="7498080" cy="4800600"/>
          </a:xfrm>
        </p:spPr>
        <p:txBody>
          <a:bodyPr>
            <a:normAutofit/>
          </a:bodyPr>
          <a:lstStyle/>
          <a:p>
            <a:r>
              <a:rPr lang="tr-TR" sz="2800" dirty="0" smtClean="0"/>
              <a:t>Bir elin topuğu alttaki baş parmağın üzerine konur.Diğer el de alttan çekilerek yine topuk kısmı diğer elin üzerine konur ve parmaklar birbiri arasına geçirilerek kenetlenir</a:t>
            </a:r>
          </a:p>
          <a:p>
            <a:endParaRPr lang="tr-TR" sz="2800" dirty="0" smtClean="0"/>
          </a:p>
          <a:p>
            <a:r>
              <a:rPr lang="tr-TR" sz="2800" dirty="0" smtClean="0"/>
              <a:t>Parmak uçları hasta/yaralının göğsüne değmemelidir.</a:t>
            </a:r>
          </a:p>
          <a:p>
            <a:endParaRPr lang="tr-TR" sz="2800" dirty="0" smtClean="0"/>
          </a:p>
          <a:p>
            <a:r>
              <a:rPr lang="tr-TR" sz="2800" dirty="0" smtClean="0"/>
              <a:t>Kollar bükülmeden dik tutulmalı ve omuz ağırlığı kullanılarak baskı uygulanır.</a:t>
            </a:r>
            <a:endParaRPr lang="tr-TR" sz="2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35608" y="692696"/>
            <a:ext cx="7498080" cy="5555704"/>
          </a:xfrm>
        </p:spPr>
        <p:txBody>
          <a:bodyPr>
            <a:normAutofit fontScale="77500" lnSpcReduction="20000"/>
          </a:bodyPr>
          <a:lstStyle/>
          <a:p>
            <a:r>
              <a:rPr lang="tr-TR" sz="3300" dirty="0" smtClean="0"/>
              <a:t>Dış kalp basısı her baskıda göğüs kemiği 5 cm çökecek şekilde uygulanır.</a:t>
            </a:r>
          </a:p>
          <a:p>
            <a:endParaRPr lang="tr-TR" sz="3300" dirty="0" smtClean="0"/>
          </a:p>
          <a:p>
            <a:r>
              <a:rPr lang="tr-TR" sz="3300" dirty="0" smtClean="0"/>
              <a:t>Ritmik olarak 30 kalp basısı yapılır.</a:t>
            </a:r>
          </a:p>
          <a:p>
            <a:endParaRPr lang="tr-TR" sz="3300" dirty="0" smtClean="0"/>
          </a:p>
          <a:p>
            <a:r>
              <a:rPr lang="tr-TR" sz="3300" dirty="0" smtClean="0"/>
              <a:t>Bası aralarında,eller göğüs üzerinden tamamen </a:t>
            </a:r>
            <a:r>
              <a:rPr lang="tr-TR" sz="3300" u="sng" dirty="0" smtClean="0"/>
              <a:t>çekilmemeli </a:t>
            </a:r>
            <a:r>
              <a:rPr lang="tr-TR" sz="3300" dirty="0" smtClean="0"/>
              <a:t> sadece gevşemesine izin verilmelidir.</a:t>
            </a:r>
          </a:p>
          <a:p>
            <a:endParaRPr lang="tr-TR" sz="3300" dirty="0" smtClean="0"/>
          </a:p>
          <a:p>
            <a:r>
              <a:rPr lang="tr-TR" sz="3300" dirty="0" smtClean="0"/>
              <a:t>Eğer 30 kalp basısından sonra hasta/yaralıda herhangi bir cevap oluşmazsa 2 adet kurtarıcı soluk verilir.</a:t>
            </a:r>
          </a:p>
          <a:p>
            <a:endParaRPr lang="tr-TR" sz="3300" dirty="0" smtClean="0"/>
          </a:p>
          <a:p>
            <a:r>
              <a:rPr lang="tr-TR" sz="3300" dirty="0" smtClean="0"/>
              <a:t>Dış kalp masajı ve suni solunuma dönüşümlü olarak (30/2) devam edilir.</a:t>
            </a:r>
          </a:p>
          <a:p>
            <a:endParaRPr lang="tr-TR"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idx="1"/>
          </p:nvPr>
        </p:nvGraphicFramePr>
        <p:xfrm>
          <a:off x="0" y="1"/>
          <a:ext cx="9144000" cy="6867088"/>
        </p:xfrm>
        <a:graphic>
          <a:graphicData uri="http://schemas.openxmlformats.org/drawingml/2006/table">
            <a:tbl>
              <a:tblPr firstRow="1" bandRow="1">
                <a:tableStyleId>{5C22544A-7EE6-4342-B048-85BDC9FD1C3A}</a:tableStyleId>
              </a:tblPr>
              <a:tblGrid>
                <a:gridCol w="9144000"/>
              </a:tblGrid>
              <a:tr h="629588">
                <a:tc>
                  <a:txBody>
                    <a:bodyPr/>
                    <a:lstStyle/>
                    <a:p>
                      <a:r>
                        <a:rPr lang="tr-TR" dirty="0" smtClean="0"/>
                        <a:t>OLAY </a:t>
                      </a:r>
                      <a:r>
                        <a:rPr lang="tr-TR" baseline="0" dirty="0" smtClean="0"/>
                        <a:t> YERİNDE,YETİŞKİNDE TEMEL YAŞAM DESTEĞİ UYGULAMA REHBERİ.</a:t>
                      </a:r>
                      <a:endParaRPr lang="tr-TR" dirty="0"/>
                    </a:p>
                  </a:txBody>
                  <a:tcPr/>
                </a:tc>
              </a:tr>
              <a:tr h="431726">
                <a:tc>
                  <a:txBody>
                    <a:bodyPr/>
                    <a:lstStyle/>
                    <a:p>
                      <a:r>
                        <a:rPr lang="tr-TR" dirty="0" smtClean="0"/>
                        <a:t>BASAMAKLAR</a:t>
                      </a:r>
                    </a:p>
                  </a:txBody>
                  <a:tcPr/>
                </a:tc>
              </a:tr>
              <a:tr h="431726">
                <a:tc>
                  <a:txBody>
                    <a:bodyPr/>
                    <a:lstStyle/>
                    <a:p>
                      <a:pPr>
                        <a:buFont typeface="Wingdings" pitchFamily="2" charset="2"/>
                        <a:buChar char="ü"/>
                      </a:pPr>
                      <a:r>
                        <a:rPr lang="tr-TR" dirty="0" smtClean="0"/>
                        <a:t>Kendisinin</a:t>
                      </a:r>
                      <a:r>
                        <a:rPr lang="tr-TR" baseline="0" dirty="0" smtClean="0"/>
                        <a:t> ve hasta/yaralının güvenliğinden emin olma.</a:t>
                      </a:r>
                      <a:endParaRPr lang="tr-TR" dirty="0"/>
                    </a:p>
                  </a:txBody>
                  <a:tcPr/>
                </a:tc>
              </a:tr>
              <a:tr h="431726">
                <a:tc>
                  <a:txBody>
                    <a:bodyPr/>
                    <a:lstStyle/>
                    <a:p>
                      <a:pPr>
                        <a:buFont typeface="Wingdings" pitchFamily="2" charset="2"/>
                        <a:buChar char="ü"/>
                      </a:pPr>
                      <a:r>
                        <a:rPr lang="tr-TR" dirty="0" smtClean="0"/>
                        <a:t>Hasta/yaralıya</a:t>
                      </a:r>
                      <a:r>
                        <a:rPr lang="tr-TR" baseline="0" dirty="0" smtClean="0"/>
                        <a:t> hafifçe dokunarak “iyi misiniz?” diye sorma.</a:t>
                      </a:r>
                    </a:p>
                  </a:txBody>
                  <a:tcPr/>
                </a:tc>
              </a:tr>
              <a:tr h="431726">
                <a:tc>
                  <a:txBody>
                    <a:bodyPr/>
                    <a:lstStyle/>
                    <a:p>
                      <a:pPr>
                        <a:buFont typeface="Wingdings" pitchFamily="2" charset="2"/>
                        <a:buChar char="ü"/>
                      </a:pPr>
                      <a:r>
                        <a:rPr lang="tr-TR" dirty="0" smtClean="0"/>
                        <a:t>Çevreden</a:t>
                      </a:r>
                      <a:r>
                        <a:rPr lang="tr-TR" baseline="0" dirty="0" smtClean="0"/>
                        <a:t> yüksek sesle yardım çağırma ve 112’yi arama.</a:t>
                      </a:r>
                      <a:endParaRPr lang="tr-TR" dirty="0" smtClean="0"/>
                    </a:p>
                  </a:txBody>
                  <a:tcPr/>
                </a:tc>
              </a:tr>
              <a:tr h="431726">
                <a:tc>
                  <a:txBody>
                    <a:bodyPr/>
                    <a:lstStyle/>
                    <a:p>
                      <a:pPr>
                        <a:buFont typeface="Wingdings" pitchFamily="2" charset="2"/>
                        <a:buChar char="ü"/>
                      </a:pPr>
                      <a:r>
                        <a:rPr lang="tr-TR" dirty="0" smtClean="0"/>
                        <a:t>Hasta/yaralıyı</a:t>
                      </a:r>
                      <a:r>
                        <a:rPr lang="tr-TR" baseline="0" dirty="0" smtClean="0"/>
                        <a:t> sert bir zemin üzerine yatırma.</a:t>
                      </a:r>
                      <a:endParaRPr lang="tr-TR" dirty="0"/>
                    </a:p>
                  </a:txBody>
                  <a:tcPr/>
                </a:tc>
              </a:tr>
              <a:tr h="431726">
                <a:tc>
                  <a:txBody>
                    <a:bodyPr/>
                    <a:lstStyle/>
                    <a:p>
                      <a:pPr>
                        <a:buFont typeface="Wingdings" pitchFamily="2" charset="2"/>
                        <a:buChar char="ü"/>
                      </a:pPr>
                      <a:r>
                        <a:rPr lang="tr-TR" dirty="0" smtClean="0"/>
                        <a:t>Hasta/yaralının</a:t>
                      </a:r>
                      <a:r>
                        <a:rPr lang="tr-TR" baseline="0" dirty="0" smtClean="0"/>
                        <a:t> omuz hizasına diz çökme.</a:t>
                      </a:r>
                      <a:endParaRPr lang="tr-TR" dirty="0"/>
                    </a:p>
                  </a:txBody>
                  <a:tcPr/>
                </a:tc>
              </a:tr>
              <a:tr h="431726">
                <a:tc>
                  <a:txBody>
                    <a:bodyPr/>
                    <a:lstStyle/>
                    <a:p>
                      <a:pPr>
                        <a:buFont typeface="Wingdings" pitchFamily="2" charset="2"/>
                        <a:buChar char="ü"/>
                      </a:pPr>
                      <a:r>
                        <a:rPr lang="tr-TR" dirty="0" smtClean="0"/>
                        <a:t>Hasta/yaralının sıkan giysilerini gevşetme.</a:t>
                      </a:r>
                      <a:endParaRPr lang="tr-TR" dirty="0"/>
                    </a:p>
                  </a:txBody>
                  <a:tcPr/>
                </a:tc>
              </a:tr>
              <a:tr h="431726">
                <a:tc>
                  <a:txBody>
                    <a:bodyPr/>
                    <a:lstStyle/>
                    <a:p>
                      <a:pPr>
                        <a:buFont typeface="Wingdings" pitchFamily="2" charset="2"/>
                        <a:buChar char="ü"/>
                      </a:pPr>
                      <a:r>
                        <a:rPr lang="tr-TR" dirty="0" smtClean="0"/>
                        <a:t>Ağız içini kontrol ederek,yabancı cisim varsa temizleme</a:t>
                      </a:r>
                      <a:endParaRPr lang="tr-TR" dirty="0"/>
                    </a:p>
                  </a:txBody>
                  <a:tcPr/>
                </a:tc>
              </a:tr>
              <a:tr h="637051">
                <a:tc>
                  <a:txBody>
                    <a:bodyPr/>
                    <a:lstStyle/>
                    <a:p>
                      <a:pPr>
                        <a:buFont typeface="Wingdings" pitchFamily="2" charset="2"/>
                        <a:buChar char="ü"/>
                      </a:pPr>
                      <a:r>
                        <a:rPr lang="tr-TR" dirty="0" smtClean="0"/>
                        <a:t>Baş geri-çene</a:t>
                      </a:r>
                      <a:r>
                        <a:rPr lang="tr-TR" baseline="0" dirty="0" smtClean="0"/>
                        <a:t> yukarı pozisyonu verme.Bir el alında diğer elin parmak uçları çenenin altında,çenenin uzun kenarı yere 90</a:t>
                      </a:r>
                      <a:r>
                        <a:rPr kumimoji="0" lang="tr-TR" b="0" i="0" kern="1200" dirty="0" smtClean="0">
                          <a:solidFill>
                            <a:schemeClr val="dk1"/>
                          </a:solidFill>
                          <a:latin typeface="+mn-lt"/>
                          <a:ea typeface="+mn-ea"/>
                          <a:cs typeface="+mn-cs"/>
                        </a:rPr>
                        <a:t>° olacak şekilde.</a:t>
                      </a:r>
                      <a:endParaRPr lang="tr-TR" dirty="0"/>
                    </a:p>
                  </a:txBody>
                  <a:tcPr/>
                </a:tc>
              </a:tr>
              <a:tr h="431726">
                <a:tc>
                  <a:txBody>
                    <a:bodyPr/>
                    <a:lstStyle/>
                    <a:p>
                      <a:pPr>
                        <a:buFont typeface="Wingdings" pitchFamily="2" charset="2"/>
                        <a:buChar char="ü"/>
                      </a:pPr>
                      <a:r>
                        <a:rPr lang="tr-TR" dirty="0" smtClean="0"/>
                        <a:t>Solunumu kontrol etme (bak-dinle-hisset)</a:t>
                      </a:r>
                      <a:r>
                        <a:rPr lang="tr-TR" baseline="0" dirty="0" smtClean="0"/>
                        <a:t> 10 saniye</a:t>
                      </a:r>
                      <a:endParaRPr lang="tr-TR" dirty="0"/>
                    </a:p>
                  </a:txBody>
                  <a:tcPr/>
                </a:tc>
              </a:tr>
              <a:tr h="431726">
                <a:tc>
                  <a:txBody>
                    <a:bodyPr/>
                    <a:lstStyle/>
                    <a:p>
                      <a:pPr>
                        <a:buFont typeface="Wingdings" pitchFamily="2" charset="2"/>
                        <a:buChar char="ü"/>
                      </a:pPr>
                      <a:r>
                        <a:rPr lang="tr-TR" dirty="0" smtClean="0"/>
                        <a:t>(CAB) Solunum</a:t>
                      </a:r>
                      <a:r>
                        <a:rPr lang="tr-TR" baseline="0" dirty="0" smtClean="0"/>
                        <a:t> yoksa kalp masajı yerini belirleme.</a:t>
                      </a:r>
                      <a:endParaRPr lang="tr-TR" dirty="0"/>
                    </a:p>
                  </a:txBody>
                  <a:tcPr/>
                </a:tc>
              </a:tr>
              <a:tr h="637051">
                <a:tc>
                  <a:txBody>
                    <a:bodyPr/>
                    <a:lstStyle/>
                    <a:p>
                      <a:pPr>
                        <a:buFont typeface="Wingdings" pitchFamily="2" charset="2"/>
                        <a:buChar char="ü"/>
                      </a:pPr>
                      <a:r>
                        <a:rPr lang="tr-TR" dirty="0" smtClean="0"/>
                        <a:t>Bir işaret parmağı göğüs kemiğinin üst ucunda,diğeri</a:t>
                      </a:r>
                      <a:r>
                        <a:rPr lang="tr-TR" baseline="0" dirty="0" smtClean="0"/>
                        <a:t> alt ucunda,başparmakları ortada birleştirme</a:t>
                      </a:r>
                      <a:endParaRPr lang="tr-TR" dirty="0"/>
                    </a:p>
                  </a:txBody>
                  <a:tcPr/>
                </a:tc>
              </a:tr>
              <a:tr h="637051">
                <a:tc>
                  <a:txBody>
                    <a:bodyPr/>
                    <a:lstStyle/>
                    <a:p>
                      <a:pPr>
                        <a:buFont typeface="Wingdings" pitchFamily="2" charset="2"/>
                        <a:buChar char="ü"/>
                      </a:pPr>
                      <a:r>
                        <a:rPr lang="tr-TR" dirty="0" smtClean="0"/>
                        <a:t>Bir elin</a:t>
                      </a:r>
                      <a:r>
                        <a:rPr lang="tr-TR" baseline="0" dirty="0" smtClean="0"/>
                        <a:t> topuğunu,diğer elin başparmağı üzerine koyma,alttaki eli çekip,el topuğunu diğerinin üstüne koyma</a:t>
                      </a:r>
                      <a:endParaRPr lang="tr-TR" dirty="0"/>
                    </a:p>
                  </a:txBody>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1"/>
          <a:ext cx="9144000" cy="7564585"/>
        </p:xfrm>
        <a:graphic>
          <a:graphicData uri="http://schemas.openxmlformats.org/drawingml/2006/table">
            <a:tbl>
              <a:tblPr firstRow="1" bandRow="1">
                <a:tableStyleId>{5C22544A-7EE6-4342-B048-85BDC9FD1C3A}</a:tableStyleId>
              </a:tblPr>
              <a:tblGrid>
                <a:gridCol w="9144000"/>
              </a:tblGrid>
              <a:tr h="6234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OLAY </a:t>
                      </a:r>
                      <a:r>
                        <a:rPr lang="tr-TR" baseline="0" dirty="0" smtClean="0"/>
                        <a:t> YERİNDE,YETİŞKİNDE TEMEL YAŞAM DESTEĞİ UYGULAMA REHBERİ.</a:t>
                      </a:r>
                      <a:endParaRPr lang="tr-TR" dirty="0" smtClean="0"/>
                    </a:p>
                    <a:p>
                      <a:endParaRPr lang="tr-TR" dirty="0"/>
                    </a:p>
                  </a:txBody>
                  <a:tcPr/>
                </a:tc>
              </a:tr>
              <a:tr h="623455">
                <a:tc>
                  <a:txBody>
                    <a:bodyPr/>
                    <a:lstStyle/>
                    <a:p>
                      <a:pPr>
                        <a:buFont typeface="Wingdings" pitchFamily="2" charset="2"/>
                        <a:buChar char="ü"/>
                      </a:pPr>
                      <a:r>
                        <a:rPr lang="tr-TR" dirty="0" smtClean="0"/>
                        <a:t>Her</a:t>
                      </a:r>
                      <a:r>
                        <a:rPr lang="tr-TR" baseline="0" dirty="0" smtClean="0"/>
                        <a:t> iki elin parmaklarını birbirine geçirme.</a:t>
                      </a:r>
                      <a:endParaRPr lang="tr-TR" dirty="0"/>
                    </a:p>
                  </a:txBody>
                  <a:tcPr/>
                </a:tc>
              </a:tr>
              <a:tr h="623455">
                <a:tc>
                  <a:txBody>
                    <a:bodyPr/>
                    <a:lstStyle/>
                    <a:p>
                      <a:pPr>
                        <a:buFont typeface="Wingdings" pitchFamily="2" charset="2"/>
                        <a:buChar char="ü"/>
                      </a:pPr>
                      <a:r>
                        <a:rPr lang="tr-TR" dirty="0" smtClean="0"/>
                        <a:t>Parmakları göğüs kafesiyle temas</a:t>
                      </a:r>
                      <a:r>
                        <a:rPr lang="tr-TR" baseline="0" dirty="0" smtClean="0"/>
                        <a:t> ettirmeden,dirsekleri bükmeden,göğüs kemiği üzerine vücuda dik olarak yerleştirme</a:t>
                      </a:r>
                      <a:endParaRPr lang="tr-TR" dirty="0"/>
                    </a:p>
                  </a:txBody>
                  <a:tcPr/>
                </a:tc>
              </a:tr>
              <a:tr h="623455">
                <a:tc>
                  <a:txBody>
                    <a:bodyPr/>
                    <a:lstStyle/>
                    <a:p>
                      <a:pPr>
                        <a:buFont typeface="Wingdings" pitchFamily="2" charset="2"/>
                        <a:buChar char="ü"/>
                      </a:pPr>
                      <a:r>
                        <a:rPr lang="tr-TR" dirty="0" smtClean="0"/>
                        <a:t>Göğüs kemiği 5cm çökecek</a:t>
                      </a:r>
                      <a:r>
                        <a:rPr lang="tr-TR" baseline="0" dirty="0" smtClean="0"/>
                        <a:t> şekilde,yandan bakıldığında göğüs yüksekliğinin 1/3’i kadar ve dakikada 100 bası olacak ritimde bastırma.</a:t>
                      </a:r>
                      <a:endParaRPr lang="tr-TR" dirty="0"/>
                    </a:p>
                  </a:txBody>
                  <a:tcPr/>
                </a:tc>
              </a:tr>
              <a:tr h="623455">
                <a:tc>
                  <a:txBody>
                    <a:bodyPr/>
                    <a:lstStyle/>
                    <a:p>
                      <a:pPr>
                        <a:buFont typeface="Wingdings" pitchFamily="2" charset="2"/>
                        <a:buChar char="ü"/>
                      </a:pPr>
                      <a:r>
                        <a:rPr lang="tr-TR" dirty="0" smtClean="0"/>
                        <a:t>30 kalp masajı yapma.</a:t>
                      </a:r>
                      <a:endParaRPr lang="tr-TR" dirty="0"/>
                    </a:p>
                  </a:txBody>
                  <a:tcPr/>
                </a:tc>
              </a:tr>
              <a:tr h="623455">
                <a:tc>
                  <a:txBody>
                    <a:bodyPr/>
                    <a:lstStyle/>
                    <a:p>
                      <a:pPr>
                        <a:buFont typeface="Wingdings" pitchFamily="2" charset="2"/>
                        <a:buChar char="ü"/>
                      </a:pPr>
                      <a:r>
                        <a:rPr lang="tr-TR" dirty="0" smtClean="0"/>
                        <a:t>Hasta/yaralıdan</a:t>
                      </a:r>
                      <a:r>
                        <a:rPr lang="tr-TR" baseline="0" dirty="0" smtClean="0"/>
                        <a:t> tepki gelmezse,baş geri-çene yukarı pozisyonunu tekrar verme.</a:t>
                      </a:r>
                      <a:endParaRPr lang="tr-TR" dirty="0"/>
                    </a:p>
                  </a:txBody>
                  <a:tcPr/>
                </a:tc>
              </a:tr>
              <a:tr h="623455">
                <a:tc>
                  <a:txBody>
                    <a:bodyPr/>
                    <a:lstStyle/>
                    <a:p>
                      <a:pPr>
                        <a:buFont typeface="Wingdings" pitchFamily="2" charset="2"/>
                        <a:buChar char="ü"/>
                      </a:pPr>
                      <a:r>
                        <a:rPr lang="tr-TR" dirty="0" smtClean="0"/>
                        <a:t>Alındaki elinin</a:t>
                      </a:r>
                      <a:r>
                        <a:rPr lang="tr-TR" baseline="0" dirty="0" smtClean="0"/>
                        <a:t>,baş ve işaret parmağı ile hasta/yaralının göğüs hareketlerini kontrol etme.</a:t>
                      </a:r>
                      <a:endParaRPr lang="tr-TR" dirty="0"/>
                    </a:p>
                  </a:txBody>
                  <a:tcPr/>
                </a:tc>
              </a:tr>
              <a:tr h="623455">
                <a:tc>
                  <a:txBody>
                    <a:bodyPr/>
                    <a:lstStyle/>
                    <a:p>
                      <a:pPr>
                        <a:buFont typeface="Wingdings" pitchFamily="2" charset="2"/>
                        <a:buChar char="ü"/>
                      </a:pPr>
                      <a:r>
                        <a:rPr lang="tr-TR" dirty="0" smtClean="0"/>
                        <a:t>Hasta/yaralının</a:t>
                      </a:r>
                      <a:r>
                        <a:rPr lang="tr-TR" baseline="0" dirty="0" smtClean="0"/>
                        <a:t> ağzını içine alacak şekilde,ağzını yerleştirme.</a:t>
                      </a:r>
                      <a:endParaRPr lang="tr-TR" dirty="0"/>
                    </a:p>
                  </a:txBody>
                  <a:tcPr/>
                </a:tc>
              </a:tr>
              <a:tr h="623455">
                <a:tc>
                  <a:txBody>
                    <a:bodyPr/>
                    <a:lstStyle/>
                    <a:p>
                      <a:pPr>
                        <a:buFont typeface="Wingdings" pitchFamily="2" charset="2"/>
                        <a:buChar char="ü"/>
                      </a:pPr>
                      <a:r>
                        <a:rPr lang="tr-TR" dirty="0" smtClean="0"/>
                        <a:t>Normal</a:t>
                      </a:r>
                      <a:r>
                        <a:rPr lang="tr-TR" baseline="0" dirty="0" smtClean="0"/>
                        <a:t> bir nefes alarak,soluk üfleme ve hasta/yaralının göğüs hareketlerini kontrol etme.</a:t>
                      </a:r>
                      <a:endParaRPr lang="tr-TR" dirty="0"/>
                    </a:p>
                  </a:txBody>
                  <a:tcPr/>
                </a:tc>
              </a:tr>
              <a:tr h="623455">
                <a:tc>
                  <a:txBody>
                    <a:bodyPr/>
                    <a:lstStyle/>
                    <a:p>
                      <a:pPr>
                        <a:buFont typeface="Wingdings" pitchFamily="2" charset="2"/>
                        <a:buChar char="ü"/>
                      </a:pPr>
                      <a:r>
                        <a:rPr lang="tr-TR" dirty="0" smtClean="0"/>
                        <a:t>2 kez soluk verdikten sonra</a:t>
                      </a:r>
                      <a:r>
                        <a:rPr lang="tr-TR" baseline="0" dirty="0" smtClean="0"/>
                        <a:t> hasta/yaralıdan tepki gelmezse,30 kalp masajına geçerek,bu işlemleri sırasıyla uygulama</a:t>
                      </a:r>
                      <a:endParaRPr lang="tr-TR" dirty="0"/>
                    </a:p>
                  </a:txBody>
                  <a:tcPr/>
                </a:tc>
              </a:tr>
              <a:tr h="623455">
                <a:tc>
                  <a:txBody>
                    <a:bodyPr/>
                    <a:lstStyle/>
                    <a:p>
                      <a:pPr>
                        <a:buFont typeface="Wingdings" pitchFamily="2" charset="2"/>
                        <a:buChar char="ü"/>
                      </a:pPr>
                      <a:r>
                        <a:rPr lang="tr-TR" dirty="0" smtClean="0"/>
                        <a:t>Kalp çalışıncaya kadar</a:t>
                      </a:r>
                      <a:r>
                        <a:rPr lang="tr-TR" baseline="0" dirty="0" smtClean="0"/>
                        <a:t> ve kendiliğinden soluk alıp verinceye kadar;bunlar olmuyorsa tıbbi yardım gelinceye kadar uygulamaya devam etme.</a:t>
                      </a:r>
                      <a:endParaRPr lang="tr-TR" dirty="0"/>
                    </a:p>
                  </a:txBody>
                  <a:tcPr/>
                </a:tc>
              </a:tr>
              <a:tr h="623455">
                <a:tc>
                  <a:txBody>
                    <a:bodyPr/>
                    <a:lstStyle/>
                    <a:p>
                      <a:pPr>
                        <a:buFont typeface="Wingdings" pitchFamily="2" charset="2"/>
                        <a:buChar char="ü"/>
                      </a:pPr>
                      <a:r>
                        <a:rPr lang="tr-TR" dirty="0" smtClean="0"/>
                        <a:t>Tıbbi</a:t>
                      </a:r>
                      <a:r>
                        <a:rPr lang="tr-TR" baseline="0" dirty="0" smtClean="0"/>
                        <a:t> yardım gecikirse,gücü tükeninceye kadar uygulamaya devam etme.</a:t>
                      </a:r>
                      <a:endParaRPr lang="tr-TR" dirty="0"/>
                    </a:p>
                  </a:txBody>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0"/>
          <a:ext cx="9144000" cy="7566660"/>
        </p:xfrm>
        <a:graphic>
          <a:graphicData uri="http://schemas.openxmlformats.org/drawingml/2006/table">
            <a:tbl>
              <a:tblPr firstRow="1" bandRow="1">
                <a:tableStyleId>{5C22544A-7EE6-4342-B048-85BDC9FD1C3A}</a:tableStyleId>
              </a:tblPr>
              <a:tblGrid>
                <a:gridCol w="9144000"/>
              </a:tblGrid>
              <a:tr h="571500">
                <a:tc>
                  <a:txBody>
                    <a:bodyPr/>
                    <a:lstStyle/>
                    <a:p>
                      <a:r>
                        <a:rPr lang="tr-TR" dirty="0" smtClean="0"/>
                        <a:t>OLAY</a:t>
                      </a:r>
                      <a:r>
                        <a:rPr lang="tr-TR" baseline="0" dirty="0" smtClean="0"/>
                        <a:t> YERİNDE,ÇOCUKTA (1-8 YAŞ) TEMEL YAŞAM DESTEĞİ UYGULAMA REHBERİ</a:t>
                      </a:r>
                      <a:endParaRPr lang="tr-TR" dirty="0"/>
                    </a:p>
                  </a:txBody>
                  <a:tcPr/>
                </a:tc>
              </a:tr>
              <a:tr h="571500">
                <a:tc>
                  <a:txBody>
                    <a:bodyPr/>
                    <a:lstStyle/>
                    <a:p>
                      <a:pPr>
                        <a:buFont typeface="Wingdings" pitchFamily="2" charset="2"/>
                        <a:buNone/>
                      </a:pPr>
                      <a:r>
                        <a:rPr lang="tr-TR" dirty="0" smtClean="0"/>
                        <a:t>BASAMAKLAR</a:t>
                      </a:r>
                      <a:endParaRPr lang="tr-TR" dirty="0"/>
                    </a:p>
                  </a:txBody>
                  <a:tcPr/>
                </a:tc>
              </a:tr>
              <a:tr h="571500">
                <a:tc>
                  <a:txBody>
                    <a:bodyPr/>
                    <a:lstStyle/>
                    <a:p>
                      <a:pPr>
                        <a:buFont typeface="Wingdings" pitchFamily="2" charset="2"/>
                        <a:buChar char="ü"/>
                      </a:pPr>
                      <a:r>
                        <a:rPr lang="tr-TR" dirty="0" smtClean="0"/>
                        <a:t>Kendisinin</a:t>
                      </a:r>
                      <a:r>
                        <a:rPr lang="tr-TR" baseline="0" dirty="0" smtClean="0"/>
                        <a:t> ve çocuğun güvenliğinden emin olma</a:t>
                      </a:r>
                      <a:endParaRPr lang="tr-TR" dirty="0"/>
                    </a:p>
                  </a:txBody>
                  <a:tcPr/>
                </a:tc>
              </a:tr>
              <a:tr h="571500">
                <a:tc>
                  <a:txBody>
                    <a:bodyPr/>
                    <a:lstStyle/>
                    <a:p>
                      <a:pPr>
                        <a:buFont typeface="Wingdings" pitchFamily="2" charset="2"/>
                        <a:buChar char="ü"/>
                      </a:pPr>
                      <a:r>
                        <a:rPr lang="tr-TR" dirty="0" smtClean="0"/>
                        <a:t>Çocuğun omuzlarına</a:t>
                      </a:r>
                      <a:r>
                        <a:rPr lang="tr-TR" baseline="0" dirty="0" smtClean="0"/>
                        <a:t> hafifçe dokunarak “iyi misiniz?” diye sorma</a:t>
                      </a:r>
                      <a:endParaRPr lang="tr-TR" dirty="0"/>
                    </a:p>
                  </a:txBody>
                  <a:tcPr/>
                </a:tc>
              </a:tr>
              <a:tr h="571500">
                <a:tc>
                  <a:txBody>
                    <a:bodyPr/>
                    <a:lstStyle/>
                    <a:p>
                      <a:pPr>
                        <a:buFont typeface="Wingdings" pitchFamily="2" charset="2"/>
                        <a:buChar char="ü"/>
                      </a:pPr>
                      <a:r>
                        <a:rPr lang="tr-TR" dirty="0" smtClean="0"/>
                        <a:t>112’yi aratma</a:t>
                      </a:r>
                      <a:r>
                        <a:rPr lang="tr-TR" baseline="0" dirty="0" smtClean="0"/>
                        <a:t> (Çevrede kimse yoksa 5 tur </a:t>
                      </a:r>
                      <a:r>
                        <a:rPr lang="tr-TR" baseline="0" dirty="0" err="1" smtClean="0"/>
                        <a:t>TYD’den</a:t>
                      </a:r>
                      <a:r>
                        <a:rPr lang="tr-TR" baseline="0" dirty="0" smtClean="0"/>
                        <a:t> sonra 112’yi arama)</a:t>
                      </a:r>
                      <a:endParaRPr lang="tr-TR" dirty="0"/>
                    </a:p>
                  </a:txBody>
                  <a:tcPr/>
                </a:tc>
              </a:tr>
              <a:tr h="571500">
                <a:tc>
                  <a:txBody>
                    <a:bodyPr/>
                    <a:lstStyle/>
                    <a:p>
                      <a:pPr>
                        <a:buFont typeface="Wingdings" pitchFamily="2" charset="2"/>
                        <a:buChar char="ü"/>
                      </a:pPr>
                      <a:r>
                        <a:rPr lang="tr-TR" dirty="0" smtClean="0"/>
                        <a:t>Çocuğu</a:t>
                      </a:r>
                      <a:r>
                        <a:rPr lang="tr-TR" baseline="0" dirty="0" smtClean="0"/>
                        <a:t> sert bir zemin üzerine yatırma</a:t>
                      </a:r>
                      <a:endParaRPr lang="tr-TR" dirty="0"/>
                    </a:p>
                  </a:txBody>
                  <a:tcPr/>
                </a:tc>
              </a:tr>
              <a:tr h="571500">
                <a:tc>
                  <a:txBody>
                    <a:bodyPr/>
                    <a:lstStyle/>
                    <a:p>
                      <a:pPr>
                        <a:buFont typeface="Wingdings" pitchFamily="2" charset="2"/>
                        <a:buChar char="ü"/>
                      </a:pPr>
                      <a:r>
                        <a:rPr lang="tr-TR" dirty="0" smtClean="0"/>
                        <a:t>Çocuğun yanına,omuz</a:t>
                      </a:r>
                      <a:r>
                        <a:rPr lang="tr-TR" baseline="0" dirty="0" smtClean="0"/>
                        <a:t> hizasında çökme</a:t>
                      </a:r>
                      <a:endParaRPr lang="tr-TR" dirty="0"/>
                    </a:p>
                  </a:txBody>
                  <a:tcPr/>
                </a:tc>
              </a:tr>
              <a:tr h="571500">
                <a:tc>
                  <a:txBody>
                    <a:bodyPr/>
                    <a:lstStyle/>
                    <a:p>
                      <a:pPr>
                        <a:buFont typeface="Wingdings" pitchFamily="2" charset="2"/>
                        <a:buChar char="ü"/>
                      </a:pPr>
                      <a:r>
                        <a:rPr lang="tr-TR" dirty="0" smtClean="0"/>
                        <a:t>Çocuğun kemer ve yakasını açma</a:t>
                      </a:r>
                      <a:endParaRPr lang="tr-TR" dirty="0"/>
                    </a:p>
                  </a:txBody>
                  <a:tcPr/>
                </a:tc>
              </a:tr>
              <a:tr h="571500">
                <a:tc>
                  <a:txBody>
                    <a:bodyPr/>
                    <a:lstStyle/>
                    <a:p>
                      <a:pPr>
                        <a:buFont typeface="Wingdings" pitchFamily="2" charset="2"/>
                        <a:buChar char="ü"/>
                      </a:pPr>
                      <a:r>
                        <a:rPr lang="tr-TR" dirty="0" smtClean="0"/>
                        <a:t>Ağız içini kontrol ederek,yabancı</a:t>
                      </a:r>
                      <a:r>
                        <a:rPr lang="tr-TR" baseline="0" dirty="0" smtClean="0"/>
                        <a:t> cisim varsa temizleme </a:t>
                      </a:r>
                      <a:endParaRPr lang="tr-TR" dirty="0"/>
                    </a:p>
                  </a:txBody>
                  <a:tcPr/>
                </a:tc>
              </a:tr>
              <a:tr h="571500">
                <a:tc>
                  <a:txBody>
                    <a:bodyPr/>
                    <a:lstStyle/>
                    <a:p>
                      <a:pPr>
                        <a:buFont typeface="Wingdings" pitchFamily="2" charset="2"/>
                        <a:buChar char="ü"/>
                      </a:pPr>
                      <a:r>
                        <a:rPr lang="tr-TR" dirty="0" smtClean="0"/>
                        <a:t>Baş</a:t>
                      </a:r>
                      <a:r>
                        <a:rPr lang="tr-TR" baseline="0" dirty="0" smtClean="0"/>
                        <a:t> geri-çene yukarı pozisyonu uygulama (bir el alında,bir elin parmak uçları çenenin altında,çenenin  uzun kenarı yere 90</a:t>
                      </a:r>
                      <a:r>
                        <a:rPr kumimoji="0" lang="tr-TR" b="0" i="0" kern="1200" dirty="0" smtClean="0">
                          <a:solidFill>
                            <a:schemeClr val="dk1"/>
                          </a:solidFill>
                          <a:latin typeface="+mn-lt"/>
                          <a:ea typeface="+mn-ea"/>
                          <a:cs typeface="+mn-cs"/>
                        </a:rPr>
                        <a:t>°den</a:t>
                      </a:r>
                      <a:r>
                        <a:rPr kumimoji="0" lang="tr-TR" b="0" i="0" kern="1200" baseline="0" dirty="0" smtClean="0">
                          <a:solidFill>
                            <a:schemeClr val="dk1"/>
                          </a:solidFill>
                          <a:latin typeface="+mn-lt"/>
                          <a:ea typeface="+mn-ea"/>
                          <a:cs typeface="+mn-cs"/>
                        </a:rPr>
                        <a:t> az </a:t>
                      </a:r>
                      <a:r>
                        <a:rPr kumimoji="0" lang="tr-TR" b="0" i="0" kern="1200" baseline="0" smtClean="0">
                          <a:solidFill>
                            <a:schemeClr val="dk1"/>
                          </a:solidFill>
                          <a:latin typeface="+mn-lt"/>
                          <a:ea typeface="+mn-ea"/>
                          <a:cs typeface="+mn-cs"/>
                        </a:rPr>
                        <a:t>olacak şekilde)</a:t>
                      </a:r>
                      <a:endParaRPr lang="tr-TR" dirty="0"/>
                    </a:p>
                  </a:txBody>
                  <a:tcPr/>
                </a:tc>
              </a:tr>
              <a:tr h="571500">
                <a:tc>
                  <a:txBody>
                    <a:bodyPr/>
                    <a:lstStyle/>
                    <a:p>
                      <a:pPr>
                        <a:buFont typeface="Wingdings" pitchFamily="2" charset="2"/>
                        <a:buChar char="ü"/>
                      </a:pPr>
                      <a:r>
                        <a:rPr lang="tr-TR" dirty="0" smtClean="0"/>
                        <a:t>Solunumu kontrol etme (bak-dinle-hisset)</a:t>
                      </a:r>
                      <a:endParaRPr lang="tr-TR" dirty="0"/>
                    </a:p>
                  </a:txBody>
                  <a:tcPr/>
                </a:tc>
              </a:tr>
              <a:tr h="571500">
                <a:tc>
                  <a:txBody>
                    <a:bodyPr/>
                    <a:lstStyle/>
                    <a:p>
                      <a:pPr>
                        <a:buFont typeface="Wingdings" pitchFamily="2" charset="2"/>
                        <a:buChar char="ü"/>
                      </a:pPr>
                      <a:r>
                        <a:rPr lang="tr-TR" dirty="0" smtClean="0"/>
                        <a:t>Alındaki elinin baş ve işaret parmağı</a:t>
                      </a:r>
                      <a:r>
                        <a:rPr lang="tr-TR" baseline="0" dirty="0" smtClean="0"/>
                        <a:t> ile çocuğun burnunu kapatma</a:t>
                      </a:r>
                    </a:p>
                  </a:txBody>
                  <a:tcPr/>
                </a:tc>
              </a:tr>
              <a:tr h="571500">
                <a:tc>
                  <a:txBody>
                    <a:bodyPr/>
                    <a:lstStyle/>
                    <a:p>
                      <a:pPr>
                        <a:buFont typeface="Wingdings" pitchFamily="2" charset="2"/>
                        <a:buChar char="ü"/>
                      </a:pPr>
                      <a:r>
                        <a:rPr lang="tr-TR" baseline="0" dirty="0" smtClean="0"/>
                        <a:t>Diğer el ile çeneyi kapatma</a:t>
                      </a:r>
                    </a:p>
                  </a:txBody>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0"/>
          <a:ext cx="9144000" cy="7965502"/>
        </p:xfrm>
        <a:graphic>
          <a:graphicData uri="http://schemas.openxmlformats.org/drawingml/2006/table">
            <a:tbl>
              <a:tblPr firstRow="1" bandRow="1">
                <a:tableStyleId>{5C22544A-7EE6-4342-B048-85BDC9FD1C3A}</a:tableStyleId>
              </a:tblPr>
              <a:tblGrid>
                <a:gridCol w="9144000"/>
              </a:tblGrid>
              <a:tr h="935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OLAY</a:t>
                      </a:r>
                      <a:r>
                        <a:rPr lang="tr-TR" baseline="0" dirty="0" smtClean="0"/>
                        <a:t> YERİNDE,ÇOCUKTA (1-8 YAŞ) TEMEL YAŞAM DESTEĞİ UYGULAMA REHBERİ</a:t>
                      </a:r>
                      <a:endParaRPr lang="tr-TR" dirty="0" smtClean="0"/>
                    </a:p>
                    <a:p>
                      <a:endParaRPr lang="tr-TR" dirty="0"/>
                    </a:p>
                  </a:txBody>
                  <a:tcPr/>
                </a:tc>
              </a:tr>
              <a:tr h="562764">
                <a:tc>
                  <a:txBody>
                    <a:bodyPr/>
                    <a:lstStyle/>
                    <a:p>
                      <a:pPr>
                        <a:buFont typeface="Wingdings" pitchFamily="2" charset="2"/>
                        <a:buChar char="ü"/>
                      </a:pPr>
                      <a:r>
                        <a:rPr lang="tr-TR" dirty="0" smtClean="0"/>
                        <a:t>Çocuğun ağzını içine alacak şekilde,ağzını</a:t>
                      </a:r>
                      <a:r>
                        <a:rPr lang="tr-TR" baseline="0" dirty="0" smtClean="0"/>
                        <a:t> yerleştirme</a:t>
                      </a:r>
                    </a:p>
                  </a:txBody>
                  <a:tcPr/>
                </a:tc>
              </a:tr>
              <a:tr h="562764">
                <a:tc>
                  <a:txBody>
                    <a:bodyPr/>
                    <a:lstStyle/>
                    <a:p>
                      <a:pPr>
                        <a:buFont typeface="Wingdings" pitchFamily="2" charset="2"/>
                        <a:buChar char="ü"/>
                      </a:pPr>
                      <a:r>
                        <a:rPr lang="tr-TR" dirty="0" smtClean="0"/>
                        <a:t>Çok derin olmayan nefes alarak,soluk</a:t>
                      </a:r>
                      <a:r>
                        <a:rPr lang="tr-TR" baseline="0" dirty="0" smtClean="0"/>
                        <a:t> üfleme ve çocuğun göğüs hareketlerini kontrol etme</a:t>
                      </a:r>
                    </a:p>
                  </a:txBody>
                  <a:tcPr/>
                </a:tc>
              </a:tr>
              <a:tr h="562764">
                <a:tc>
                  <a:txBody>
                    <a:bodyPr/>
                    <a:lstStyle/>
                    <a:p>
                      <a:pPr>
                        <a:buFont typeface="Wingdings" pitchFamily="2" charset="2"/>
                        <a:buChar char="ü"/>
                      </a:pPr>
                      <a:r>
                        <a:rPr lang="tr-TR" dirty="0" smtClean="0"/>
                        <a:t>Çocuktan tepki</a:t>
                      </a:r>
                      <a:r>
                        <a:rPr lang="tr-TR" baseline="0" dirty="0" smtClean="0"/>
                        <a:t> gelmezse,kalp masajına başlama</a:t>
                      </a:r>
                      <a:endParaRPr lang="tr-TR" dirty="0"/>
                    </a:p>
                  </a:txBody>
                  <a:tcPr/>
                </a:tc>
              </a:tr>
              <a:tr h="562764">
                <a:tc>
                  <a:txBody>
                    <a:bodyPr/>
                    <a:lstStyle/>
                    <a:p>
                      <a:pPr>
                        <a:buFont typeface="Wingdings" pitchFamily="2" charset="2"/>
                        <a:buChar char="ü"/>
                      </a:pPr>
                      <a:r>
                        <a:rPr lang="tr-TR" dirty="0" smtClean="0"/>
                        <a:t>Bir</a:t>
                      </a:r>
                      <a:r>
                        <a:rPr lang="tr-TR" baseline="0" dirty="0" smtClean="0"/>
                        <a:t> işaret parmağı göğüs kemiği üst ucunda,diğeri alt ucunda,başparmakları ortada birleştirme</a:t>
                      </a:r>
                      <a:endParaRPr lang="tr-TR" dirty="0"/>
                    </a:p>
                  </a:txBody>
                  <a:tcPr/>
                </a:tc>
              </a:tr>
              <a:tr h="562764">
                <a:tc>
                  <a:txBody>
                    <a:bodyPr/>
                    <a:lstStyle/>
                    <a:p>
                      <a:pPr>
                        <a:buFont typeface="Wingdings" pitchFamily="2" charset="2"/>
                        <a:buChar char="ü"/>
                      </a:pPr>
                      <a:r>
                        <a:rPr lang="tr-TR" dirty="0" smtClean="0"/>
                        <a:t>Bir elin topuğunu diğer elin başparmağı üzerine koyma ve altındaki</a:t>
                      </a:r>
                      <a:r>
                        <a:rPr lang="tr-TR" baseline="0" dirty="0" smtClean="0"/>
                        <a:t> eli çekme</a:t>
                      </a:r>
                      <a:endParaRPr lang="tr-TR" dirty="0"/>
                    </a:p>
                  </a:txBody>
                  <a:tcPr/>
                </a:tc>
              </a:tr>
              <a:tr h="654980">
                <a:tc>
                  <a:txBody>
                    <a:bodyPr/>
                    <a:lstStyle/>
                    <a:p>
                      <a:pPr>
                        <a:buFont typeface="Wingdings" pitchFamily="2" charset="2"/>
                        <a:buChar char="ü"/>
                      </a:pPr>
                      <a:r>
                        <a:rPr lang="tr-TR" dirty="0" smtClean="0"/>
                        <a:t>Parmakları göğüs kafesiyle</a:t>
                      </a:r>
                      <a:r>
                        <a:rPr lang="tr-TR" baseline="0" dirty="0" smtClean="0"/>
                        <a:t> temas ettirmeden,dirsekleri bükmeden,göğüs kemiği üzerine vücuda dik olarak yerleştirme</a:t>
                      </a:r>
                      <a:endParaRPr lang="tr-TR" dirty="0"/>
                    </a:p>
                  </a:txBody>
                  <a:tcPr/>
                </a:tc>
              </a:tr>
              <a:tr h="562764">
                <a:tc>
                  <a:txBody>
                    <a:bodyPr/>
                    <a:lstStyle/>
                    <a:p>
                      <a:pPr>
                        <a:buFont typeface="Wingdings" pitchFamily="2" charset="2"/>
                        <a:buChar char="ü"/>
                      </a:pPr>
                      <a:r>
                        <a:rPr lang="tr-TR" dirty="0" smtClean="0"/>
                        <a:t>Tek elin</a:t>
                      </a:r>
                      <a:r>
                        <a:rPr lang="tr-TR" baseline="0" dirty="0" smtClean="0"/>
                        <a:t> topuğu ile kalp masajına başlama</a:t>
                      </a:r>
                      <a:endParaRPr lang="tr-TR" dirty="0"/>
                    </a:p>
                  </a:txBody>
                  <a:tcPr/>
                </a:tc>
              </a:tr>
              <a:tr h="654980">
                <a:tc>
                  <a:txBody>
                    <a:bodyPr/>
                    <a:lstStyle/>
                    <a:p>
                      <a:pPr>
                        <a:buFont typeface="Wingdings" pitchFamily="2" charset="2"/>
                        <a:buChar char="ü"/>
                      </a:pPr>
                      <a:r>
                        <a:rPr lang="tr-TR" dirty="0" smtClean="0"/>
                        <a:t>Göğüs</a:t>
                      </a:r>
                      <a:r>
                        <a:rPr lang="tr-TR" baseline="0" dirty="0" smtClean="0"/>
                        <a:t> kemiği 5 cm çökecek şekilde,yandan bakıldığında göğüs yüksekliğinin 1/3’i kadar ve dakikada 100 bası olacak ritimde bastırma</a:t>
                      </a:r>
                      <a:endParaRPr lang="tr-TR" dirty="0"/>
                    </a:p>
                  </a:txBody>
                  <a:tcPr/>
                </a:tc>
              </a:tr>
              <a:tr h="562764">
                <a:tc>
                  <a:txBody>
                    <a:bodyPr/>
                    <a:lstStyle/>
                    <a:p>
                      <a:pPr>
                        <a:buFont typeface="Wingdings" pitchFamily="2" charset="2"/>
                        <a:buChar char="ü"/>
                      </a:pPr>
                      <a:r>
                        <a:rPr lang="tr-TR" dirty="0" smtClean="0"/>
                        <a:t>30 kalp masajı</a:t>
                      </a:r>
                      <a:r>
                        <a:rPr lang="tr-TR" baseline="0" dirty="0" smtClean="0"/>
                        <a:t> yapma</a:t>
                      </a:r>
                      <a:endParaRPr lang="tr-TR" dirty="0"/>
                    </a:p>
                  </a:txBody>
                  <a:tcPr/>
                </a:tc>
              </a:tr>
              <a:tr h="562764">
                <a:tc>
                  <a:txBody>
                    <a:bodyPr/>
                    <a:lstStyle/>
                    <a:p>
                      <a:pPr>
                        <a:buFont typeface="Wingdings" pitchFamily="2" charset="2"/>
                        <a:buChar char="ü"/>
                      </a:pPr>
                      <a:r>
                        <a:rPr lang="tr-TR" dirty="0" smtClean="0"/>
                        <a:t>Boşta</a:t>
                      </a:r>
                      <a:r>
                        <a:rPr lang="tr-TR" baseline="0" dirty="0" smtClean="0"/>
                        <a:t> kalan diğer eliyle çocuğun başını geri ittirme</a:t>
                      </a:r>
                      <a:endParaRPr lang="tr-TR" dirty="0"/>
                    </a:p>
                  </a:txBody>
                  <a:tcPr/>
                </a:tc>
              </a:tr>
              <a:tr h="654980">
                <a:tc>
                  <a:txBody>
                    <a:bodyPr/>
                    <a:lstStyle/>
                    <a:p>
                      <a:pPr>
                        <a:buFont typeface="Wingdings" pitchFamily="2" charset="2"/>
                        <a:buChar char="ü"/>
                      </a:pPr>
                      <a:r>
                        <a:rPr lang="tr-TR" dirty="0" smtClean="0"/>
                        <a:t>Kalp çalışıncaya</a:t>
                      </a:r>
                      <a:r>
                        <a:rPr lang="tr-TR" baseline="0" dirty="0" smtClean="0"/>
                        <a:t> ve kendiliğinden soluk alıp verinceye kadar;bunlar olmuyorsa tıbbi yardım gelinceye kadar uygulamaya devam etme</a:t>
                      </a:r>
                    </a:p>
                  </a:txBody>
                  <a:tcPr/>
                </a:tc>
              </a:tr>
              <a:tr h="562764">
                <a:tc>
                  <a:txBody>
                    <a:bodyPr/>
                    <a:lstStyle/>
                    <a:p>
                      <a:pPr>
                        <a:buFont typeface="Wingdings" pitchFamily="2" charset="2"/>
                        <a:buChar char="ü"/>
                      </a:pPr>
                      <a:r>
                        <a:rPr lang="tr-TR" baseline="0" dirty="0" smtClean="0"/>
                        <a:t>Tıbbi yardım gecikirse,gücü tükeninceye kadar devam etme</a:t>
                      </a:r>
                    </a:p>
                  </a:txBody>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İçerik Yer Tutucusu"/>
          <p:cNvGraphicFramePr>
            <a:graphicFrameLocks noGrp="1"/>
          </p:cNvGraphicFramePr>
          <p:nvPr>
            <p:ph idx="1"/>
          </p:nvPr>
        </p:nvGraphicFramePr>
        <p:xfrm>
          <a:off x="0" y="0"/>
          <a:ext cx="9144000" cy="6857997"/>
        </p:xfrm>
        <a:graphic>
          <a:graphicData uri="http://schemas.openxmlformats.org/drawingml/2006/table">
            <a:tbl>
              <a:tblPr firstRow="1" bandRow="1">
                <a:tableStyleId>{5C22544A-7EE6-4342-B048-85BDC9FD1C3A}</a:tableStyleId>
              </a:tblPr>
              <a:tblGrid>
                <a:gridCol w="9144000"/>
              </a:tblGrid>
              <a:tr h="10938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OLAY </a:t>
                      </a:r>
                      <a:r>
                        <a:rPr lang="tr-TR" baseline="0" dirty="0" smtClean="0"/>
                        <a:t>YERİNDE,BEBEKTE  (0-1 YAŞ) TEMEL YAŞAM DESTEĞİ UYGULAMA REHBERİ</a:t>
                      </a:r>
                      <a:endParaRPr lang="tr-TR" dirty="0" smtClean="0"/>
                    </a:p>
                    <a:p>
                      <a:endParaRPr lang="tr-TR" dirty="0"/>
                    </a:p>
                  </a:txBody>
                  <a:tcPr/>
                </a:tc>
              </a:tr>
              <a:tr h="443628">
                <a:tc>
                  <a:txBody>
                    <a:bodyPr/>
                    <a:lstStyle/>
                    <a:p>
                      <a:r>
                        <a:rPr lang="tr-TR" dirty="0" smtClean="0"/>
                        <a:t>BASAMAKLAR</a:t>
                      </a:r>
                      <a:endParaRPr lang="tr-TR" dirty="0"/>
                    </a:p>
                  </a:txBody>
                  <a:tcPr/>
                </a:tc>
              </a:tr>
              <a:tr h="443628">
                <a:tc>
                  <a:txBody>
                    <a:bodyPr/>
                    <a:lstStyle/>
                    <a:p>
                      <a:pPr>
                        <a:buFont typeface="Wingdings" pitchFamily="2" charset="2"/>
                        <a:buChar char="ü"/>
                      </a:pPr>
                      <a:r>
                        <a:rPr lang="tr-TR" dirty="0" smtClean="0"/>
                        <a:t>Kendisinin</a:t>
                      </a:r>
                      <a:r>
                        <a:rPr lang="tr-TR" baseline="0" dirty="0" smtClean="0"/>
                        <a:t> ve bebeğin güvenliğinden emin olma</a:t>
                      </a:r>
                      <a:endParaRPr lang="tr-TR" dirty="0"/>
                    </a:p>
                  </a:txBody>
                  <a:tcPr/>
                </a:tc>
              </a:tr>
              <a:tr h="443628">
                <a:tc>
                  <a:txBody>
                    <a:bodyPr/>
                    <a:lstStyle/>
                    <a:p>
                      <a:pPr>
                        <a:buFont typeface="Wingdings" pitchFamily="2" charset="2"/>
                        <a:buChar char="ü"/>
                      </a:pPr>
                      <a:r>
                        <a:rPr lang="tr-TR" dirty="0" smtClean="0"/>
                        <a:t>Ayak tabanına hafifçe vurarak bilinç kontrolü yapma</a:t>
                      </a:r>
                      <a:endParaRPr lang="tr-TR" dirty="0"/>
                    </a:p>
                  </a:txBody>
                  <a:tcPr/>
                </a:tc>
              </a:tr>
              <a:tr h="765714">
                <a:tc>
                  <a:txBody>
                    <a:bodyPr/>
                    <a:lstStyle/>
                    <a:p>
                      <a:pPr>
                        <a:buFont typeface="Wingdings" pitchFamily="2" charset="2"/>
                        <a:buChar char="ü"/>
                      </a:pPr>
                      <a:r>
                        <a:rPr lang="tr-TR" dirty="0" smtClean="0"/>
                        <a:t>Yüksek sesle yardım çağırma</a:t>
                      </a:r>
                      <a:r>
                        <a:rPr lang="tr-TR" baseline="0" dirty="0" smtClean="0"/>
                        <a:t> ve 112’yi aratma (Çevrede kimse yoksa 5 tur </a:t>
                      </a:r>
                      <a:r>
                        <a:rPr lang="tr-TR" baseline="0" dirty="0" err="1" smtClean="0"/>
                        <a:t>TYD’den</a:t>
                      </a:r>
                      <a:r>
                        <a:rPr lang="tr-TR" baseline="0" dirty="0" smtClean="0"/>
                        <a:t> sonra 112’yi arama)</a:t>
                      </a:r>
                      <a:endParaRPr lang="tr-TR" dirty="0"/>
                    </a:p>
                  </a:txBody>
                  <a:tcPr/>
                </a:tc>
              </a:tr>
              <a:tr h="765714">
                <a:tc>
                  <a:txBody>
                    <a:bodyPr/>
                    <a:lstStyle/>
                    <a:p>
                      <a:pPr>
                        <a:buFont typeface="Wingdings" pitchFamily="2" charset="2"/>
                        <a:buChar char="ü"/>
                      </a:pPr>
                      <a:r>
                        <a:rPr lang="tr-TR" dirty="0" smtClean="0"/>
                        <a:t>Bebeği sert bir zemine yatırma (Masa gibi yüksek sert</a:t>
                      </a:r>
                      <a:r>
                        <a:rPr lang="tr-TR" baseline="0" dirty="0" smtClean="0"/>
                        <a:t> bir zemin varsa kullanılır)</a:t>
                      </a:r>
                      <a:endParaRPr lang="tr-TR" dirty="0"/>
                    </a:p>
                  </a:txBody>
                  <a:tcPr/>
                </a:tc>
              </a:tr>
              <a:tr h="443628">
                <a:tc>
                  <a:txBody>
                    <a:bodyPr/>
                    <a:lstStyle/>
                    <a:p>
                      <a:pPr>
                        <a:buFont typeface="Wingdings" pitchFamily="2" charset="2"/>
                        <a:buChar char="ü"/>
                      </a:pPr>
                      <a:r>
                        <a:rPr lang="tr-TR" dirty="0" smtClean="0"/>
                        <a:t>Bebeğin yanına diz</a:t>
                      </a:r>
                      <a:r>
                        <a:rPr lang="tr-TR" baseline="0" dirty="0" smtClean="0"/>
                        <a:t> çökme</a:t>
                      </a:r>
                      <a:endParaRPr lang="tr-TR" dirty="0"/>
                    </a:p>
                  </a:txBody>
                  <a:tcPr/>
                </a:tc>
              </a:tr>
              <a:tr h="443628">
                <a:tc>
                  <a:txBody>
                    <a:bodyPr/>
                    <a:lstStyle/>
                    <a:p>
                      <a:pPr>
                        <a:buFont typeface="Wingdings" pitchFamily="2" charset="2"/>
                        <a:buChar char="ü"/>
                      </a:pPr>
                      <a:r>
                        <a:rPr lang="tr-TR" dirty="0" smtClean="0"/>
                        <a:t>Bebeğin sıkan giysileri varsa gevşetme</a:t>
                      </a:r>
                      <a:endParaRPr lang="tr-TR" dirty="0"/>
                    </a:p>
                  </a:txBody>
                  <a:tcPr/>
                </a:tc>
              </a:tr>
              <a:tr h="443628">
                <a:tc>
                  <a:txBody>
                    <a:bodyPr/>
                    <a:lstStyle/>
                    <a:p>
                      <a:pPr>
                        <a:buFont typeface="Wingdings" pitchFamily="2" charset="2"/>
                        <a:buChar char="ü"/>
                      </a:pPr>
                      <a:r>
                        <a:rPr lang="tr-TR" dirty="0" smtClean="0"/>
                        <a:t>Ağız içini kontrol ederek,yabancı cisim varsa temizleme</a:t>
                      </a:r>
                      <a:endParaRPr lang="tr-TR" dirty="0"/>
                    </a:p>
                  </a:txBody>
                  <a:tcPr/>
                </a:tc>
              </a:tr>
              <a:tr h="683669">
                <a:tc>
                  <a:txBody>
                    <a:bodyPr/>
                    <a:lstStyle/>
                    <a:p>
                      <a:pPr>
                        <a:buFont typeface="Wingdings" pitchFamily="2" charset="2"/>
                        <a:buChar char="ü"/>
                      </a:pPr>
                      <a:r>
                        <a:rPr lang="tr-TR" dirty="0" smtClean="0"/>
                        <a:t>Baş geri-çene yukarı pozisyonu</a:t>
                      </a:r>
                      <a:r>
                        <a:rPr lang="tr-TR" baseline="0" dirty="0" smtClean="0"/>
                        <a:t> uygulama (bir el alında bir elin iki parmak ucu çenenin altında,yüzü yere paralel olacak şekilde(45</a:t>
                      </a:r>
                      <a:r>
                        <a:rPr kumimoji="0" lang="tr-TR" b="0" i="0" kern="1200" dirty="0" smtClean="0">
                          <a:solidFill>
                            <a:schemeClr val="dk1"/>
                          </a:solidFill>
                          <a:latin typeface="+mn-lt"/>
                          <a:ea typeface="+mn-ea"/>
                          <a:cs typeface="+mn-cs"/>
                        </a:rPr>
                        <a:t>° açıyla)</a:t>
                      </a:r>
                      <a:endParaRPr lang="tr-TR" dirty="0"/>
                    </a:p>
                  </a:txBody>
                  <a:tcPr/>
                </a:tc>
              </a:tr>
              <a:tr h="443628">
                <a:tc>
                  <a:txBody>
                    <a:bodyPr/>
                    <a:lstStyle/>
                    <a:p>
                      <a:pPr>
                        <a:buFont typeface="Wingdings" pitchFamily="2" charset="2"/>
                        <a:buChar char="ü"/>
                      </a:pPr>
                      <a:r>
                        <a:rPr lang="tr-TR" dirty="0" smtClean="0"/>
                        <a:t>Solunumu kontrol</a:t>
                      </a:r>
                      <a:r>
                        <a:rPr lang="tr-TR" baseline="0" dirty="0" smtClean="0"/>
                        <a:t> etme (bak-dinle-hisset)</a:t>
                      </a:r>
                      <a:endParaRPr lang="tr-TR" dirty="0"/>
                    </a:p>
                  </a:txBody>
                  <a:tcPr/>
                </a:tc>
              </a:tr>
              <a:tr h="443628">
                <a:tc>
                  <a:txBody>
                    <a:bodyPr/>
                    <a:lstStyle/>
                    <a:p>
                      <a:pPr>
                        <a:buFont typeface="Wingdings" pitchFamily="2" charset="2"/>
                        <a:buChar char="ü"/>
                      </a:pPr>
                      <a:r>
                        <a:rPr lang="tr-TR" dirty="0" smtClean="0"/>
                        <a:t>Solunum yoksa</a:t>
                      </a:r>
                      <a:r>
                        <a:rPr lang="tr-TR" baseline="0" dirty="0" smtClean="0"/>
                        <a:t> 2 kurtarıcı soluk verme</a:t>
                      </a:r>
                      <a:endParaRPr lang="tr-TR"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KALP</a:t>
            </a:r>
            <a:endParaRPr lang="tr-TR" dirty="0"/>
          </a:p>
        </p:txBody>
      </p:sp>
      <p:sp>
        <p:nvSpPr>
          <p:cNvPr id="3" name="İçerik Yer Tutucusu 2"/>
          <p:cNvSpPr>
            <a:spLocks noGrp="1"/>
          </p:cNvSpPr>
          <p:nvPr>
            <p:ph sz="half" idx="1"/>
          </p:nvPr>
        </p:nvSpPr>
        <p:spPr>
          <a:xfrm>
            <a:off x="457200" y="1340768"/>
            <a:ext cx="8435280" cy="3600400"/>
          </a:xfrm>
        </p:spPr>
        <p:txBody>
          <a:bodyPr>
            <a:normAutofit/>
          </a:bodyPr>
          <a:lstStyle/>
          <a:p>
            <a:r>
              <a:rPr lang="tr-TR" dirty="0" smtClean="0"/>
              <a:t>Kalp, dolaşım sisteminin merkezi olan kalp damarlardaki kanın hareketini sağlar göğüs boşluğu içinde göğüs kemiğinin arkasında ve iki akciğer arasında yer alan içi boş güçlü kas yapısında bir organdır kalbin arka tarafında yemek borusu ve omurga bulunur.</a:t>
            </a:r>
            <a:endParaRPr lang="tr-TR"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915816" y="4437112"/>
            <a:ext cx="3600400" cy="1962150"/>
          </a:xfrm>
        </p:spPr>
      </p:pic>
    </p:spTree>
    <p:extLst>
      <p:ext uri="{BB962C8B-B14F-4D97-AF65-F5344CB8AC3E}">
        <p14:creationId xmlns:p14="http://schemas.microsoft.com/office/powerpoint/2010/main" val="22671497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1"/>
          <a:ext cx="9144000" cy="6941260"/>
        </p:xfrm>
        <a:graphic>
          <a:graphicData uri="http://schemas.openxmlformats.org/drawingml/2006/table">
            <a:tbl>
              <a:tblPr firstRow="1" bandRow="1">
                <a:tableStyleId>{5C22544A-7EE6-4342-B048-85BDC9FD1C3A}</a:tableStyleId>
              </a:tblPr>
              <a:tblGrid>
                <a:gridCol w="9144000"/>
              </a:tblGrid>
              <a:tr h="7677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OLAY </a:t>
                      </a:r>
                      <a:r>
                        <a:rPr lang="tr-TR" baseline="0" dirty="0" smtClean="0"/>
                        <a:t>YERİNDE,BEBEKTE  (0-1 YAŞ) TEMEL YAŞAM DESTEĞİ UYGULAMA REHBERİ</a:t>
                      </a:r>
                      <a:endParaRPr lang="tr-TR" dirty="0" smtClean="0"/>
                    </a:p>
                    <a:p>
                      <a:endParaRPr lang="tr-TR" dirty="0"/>
                    </a:p>
                  </a:txBody>
                  <a:tcPr/>
                </a:tc>
              </a:tr>
              <a:tr h="410662">
                <a:tc>
                  <a:txBody>
                    <a:bodyPr/>
                    <a:lstStyle/>
                    <a:p>
                      <a:pPr>
                        <a:buFont typeface="Wingdings" pitchFamily="2" charset="2"/>
                        <a:buChar char="ü"/>
                      </a:pPr>
                      <a:r>
                        <a:rPr lang="tr-TR" dirty="0" smtClean="0"/>
                        <a:t>Çeneyi açarak,ağız-burun birlikte kullanma</a:t>
                      </a:r>
                      <a:endParaRPr lang="tr-TR" dirty="0"/>
                    </a:p>
                  </a:txBody>
                  <a:tcPr/>
                </a:tc>
              </a:tr>
              <a:tr h="410662">
                <a:tc>
                  <a:txBody>
                    <a:bodyPr/>
                    <a:lstStyle/>
                    <a:p>
                      <a:pPr>
                        <a:buFont typeface="Wingdings" pitchFamily="2" charset="2"/>
                        <a:buChar char="ü"/>
                      </a:pPr>
                      <a:r>
                        <a:rPr lang="tr-TR" dirty="0" smtClean="0"/>
                        <a:t>Diğer</a:t>
                      </a:r>
                      <a:r>
                        <a:rPr lang="tr-TR" baseline="0" dirty="0" smtClean="0"/>
                        <a:t> eli başı geride tutmaya devam etme</a:t>
                      </a:r>
                      <a:endParaRPr lang="tr-TR" dirty="0"/>
                    </a:p>
                  </a:txBody>
                  <a:tcPr/>
                </a:tc>
              </a:tr>
              <a:tr h="410662">
                <a:tc>
                  <a:txBody>
                    <a:bodyPr/>
                    <a:lstStyle/>
                    <a:p>
                      <a:pPr>
                        <a:buFont typeface="Wingdings" pitchFamily="2" charset="2"/>
                        <a:buChar char="ü"/>
                      </a:pPr>
                      <a:r>
                        <a:rPr lang="tr-TR" dirty="0" smtClean="0"/>
                        <a:t>Bebeğin ağız</a:t>
                      </a:r>
                      <a:r>
                        <a:rPr lang="tr-TR" baseline="0" dirty="0" smtClean="0"/>
                        <a:t> ve burnunu içine alacak şekilde,ağzını yerleştirme</a:t>
                      </a:r>
                      <a:endParaRPr lang="tr-TR" dirty="0"/>
                    </a:p>
                  </a:txBody>
                  <a:tcPr/>
                </a:tc>
              </a:tr>
              <a:tr h="410662">
                <a:tc>
                  <a:txBody>
                    <a:bodyPr/>
                    <a:lstStyle/>
                    <a:p>
                      <a:pPr>
                        <a:buFont typeface="Wingdings" pitchFamily="2" charset="2"/>
                        <a:buChar char="ü"/>
                      </a:pPr>
                      <a:r>
                        <a:rPr lang="tr-TR" dirty="0" smtClean="0"/>
                        <a:t>Ağız dolusu</a:t>
                      </a:r>
                      <a:r>
                        <a:rPr lang="tr-TR" baseline="0" dirty="0" smtClean="0"/>
                        <a:t> kadar havayı 1 saniyede üfleme ve bebeğin göğüs hareketlerini kontrol etme</a:t>
                      </a:r>
                      <a:endParaRPr lang="tr-TR" dirty="0"/>
                    </a:p>
                  </a:txBody>
                  <a:tcPr/>
                </a:tc>
              </a:tr>
              <a:tr h="410662">
                <a:tc>
                  <a:txBody>
                    <a:bodyPr/>
                    <a:lstStyle/>
                    <a:p>
                      <a:pPr>
                        <a:buFont typeface="Wingdings" pitchFamily="2" charset="2"/>
                        <a:buChar char="ü"/>
                      </a:pPr>
                      <a:r>
                        <a:rPr lang="tr-TR" dirty="0" smtClean="0"/>
                        <a:t>Bebekten tepki gelmezse,kalp</a:t>
                      </a:r>
                      <a:r>
                        <a:rPr lang="tr-TR" baseline="0" dirty="0" smtClean="0"/>
                        <a:t> masajına başlama</a:t>
                      </a:r>
                      <a:endParaRPr lang="tr-TR" dirty="0"/>
                    </a:p>
                  </a:txBody>
                  <a:tcPr/>
                </a:tc>
              </a:tr>
              <a:tr h="537441">
                <a:tc>
                  <a:txBody>
                    <a:bodyPr/>
                    <a:lstStyle/>
                    <a:p>
                      <a:pPr>
                        <a:buFont typeface="Wingdings" pitchFamily="2" charset="2"/>
                        <a:buChar char="ü"/>
                      </a:pPr>
                      <a:r>
                        <a:rPr lang="tr-TR" dirty="0" smtClean="0"/>
                        <a:t>İki</a:t>
                      </a:r>
                      <a:r>
                        <a:rPr lang="tr-TR" baseline="0" dirty="0" smtClean="0"/>
                        <a:t> meme ucunu işaret parmağı ile birleştirecek şekilde tutma (hayali bir çizgi oluşturma) göğsün merkezini bulma</a:t>
                      </a:r>
                      <a:endParaRPr lang="tr-TR" dirty="0"/>
                    </a:p>
                  </a:txBody>
                  <a:tcPr/>
                </a:tc>
              </a:tr>
              <a:tr h="410662">
                <a:tc>
                  <a:txBody>
                    <a:bodyPr/>
                    <a:lstStyle/>
                    <a:p>
                      <a:pPr>
                        <a:buFont typeface="Wingdings" pitchFamily="2" charset="2"/>
                        <a:buChar char="ü"/>
                      </a:pPr>
                      <a:r>
                        <a:rPr lang="tr-TR" dirty="0" smtClean="0"/>
                        <a:t>Diğer elin,orta ve yüzük parmağını yan yana</a:t>
                      </a:r>
                      <a:r>
                        <a:rPr lang="tr-TR" baseline="0" dirty="0" smtClean="0"/>
                        <a:t> getirip dik olarak tutma</a:t>
                      </a:r>
                      <a:endParaRPr lang="tr-TR" dirty="0"/>
                    </a:p>
                  </a:txBody>
                  <a:tcPr/>
                </a:tc>
              </a:tr>
              <a:tr h="410662">
                <a:tc>
                  <a:txBody>
                    <a:bodyPr/>
                    <a:lstStyle/>
                    <a:p>
                      <a:pPr>
                        <a:buFont typeface="Wingdings" pitchFamily="2" charset="2"/>
                        <a:buChar char="ü"/>
                      </a:pPr>
                      <a:r>
                        <a:rPr lang="tr-TR" dirty="0" smtClean="0"/>
                        <a:t>Hayali çizginin ortasına yan bir şekilde koyma</a:t>
                      </a:r>
                      <a:endParaRPr lang="tr-TR" dirty="0"/>
                    </a:p>
                  </a:txBody>
                  <a:tcPr/>
                </a:tc>
              </a:tr>
              <a:tr h="410662">
                <a:tc>
                  <a:txBody>
                    <a:bodyPr/>
                    <a:lstStyle/>
                    <a:p>
                      <a:pPr>
                        <a:buFont typeface="Wingdings" pitchFamily="2" charset="2"/>
                        <a:buChar char="ü"/>
                      </a:pPr>
                      <a:r>
                        <a:rPr lang="tr-TR" dirty="0" smtClean="0"/>
                        <a:t>İki parmak ile kalp</a:t>
                      </a:r>
                      <a:r>
                        <a:rPr lang="tr-TR" baseline="0" dirty="0" smtClean="0"/>
                        <a:t> masajına başlama</a:t>
                      </a:r>
                      <a:endParaRPr lang="tr-TR" dirty="0"/>
                    </a:p>
                  </a:txBody>
                  <a:tcPr/>
                </a:tc>
              </a:tr>
              <a:tr h="537441">
                <a:tc>
                  <a:txBody>
                    <a:bodyPr/>
                    <a:lstStyle/>
                    <a:p>
                      <a:pPr>
                        <a:buFont typeface="Wingdings" pitchFamily="2" charset="2"/>
                        <a:buChar char="ü"/>
                      </a:pPr>
                      <a:r>
                        <a:rPr lang="tr-TR" dirty="0" smtClean="0"/>
                        <a:t>Göğüs kemiği</a:t>
                      </a:r>
                      <a:r>
                        <a:rPr lang="tr-TR" baseline="0" dirty="0" smtClean="0"/>
                        <a:t> 4 cm çökecek şekilde,yandan bakıldığında göğüs yüksekliğinin 1/3’i kadar ve dakikada 100 bası olacak ritimde bastırma</a:t>
                      </a:r>
                      <a:endParaRPr lang="tr-TR" dirty="0"/>
                    </a:p>
                  </a:txBody>
                  <a:tcPr/>
                </a:tc>
              </a:tr>
              <a:tr h="410662">
                <a:tc>
                  <a:txBody>
                    <a:bodyPr/>
                    <a:lstStyle/>
                    <a:p>
                      <a:pPr>
                        <a:buFont typeface="Wingdings" pitchFamily="2" charset="2"/>
                        <a:buChar char="ü"/>
                      </a:pPr>
                      <a:r>
                        <a:rPr lang="tr-TR" dirty="0" smtClean="0"/>
                        <a:t>30 kalp</a:t>
                      </a:r>
                      <a:r>
                        <a:rPr lang="tr-TR" baseline="0" dirty="0" smtClean="0"/>
                        <a:t> masajı yapma</a:t>
                      </a:r>
                      <a:endParaRPr lang="tr-TR" dirty="0"/>
                    </a:p>
                  </a:txBody>
                  <a:tcPr/>
                </a:tc>
              </a:tr>
              <a:tr h="410662">
                <a:tc>
                  <a:txBody>
                    <a:bodyPr/>
                    <a:lstStyle/>
                    <a:p>
                      <a:pPr>
                        <a:buFont typeface="Wingdings" pitchFamily="2" charset="2"/>
                        <a:buChar char="ü"/>
                      </a:pPr>
                      <a:r>
                        <a:rPr lang="tr-TR" dirty="0" smtClean="0"/>
                        <a:t>Kalp çalışıncaya ve kendiliğinden</a:t>
                      </a:r>
                      <a:r>
                        <a:rPr lang="tr-TR" baseline="0" dirty="0" smtClean="0"/>
                        <a:t> soluk alıp verinceye kadar;bunlar olmuyorsa tıbbi yardım gelinceye kadar uygulamaya devam etme</a:t>
                      </a:r>
                      <a:endParaRPr lang="tr-TR" dirty="0"/>
                    </a:p>
                  </a:txBody>
                  <a:tcPr/>
                </a:tc>
              </a:tr>
              <a:tr h="410662">
                <a:tc>
                  <a:txBody>
                    <a:bodyPr/>
                    <a:lstStyle/>
                    <a:p>
                      <a:pPr>
                        <a:buFont typeface="Wingdings" pitchFamily="2" charset="2"/>
                        <a:buChar char="ü"/>
                      </a:pPr>
                      <a:r>
                        <a:rPr lang="tr-TR" dirty="0" smtClean="0"/>
                        <a:t>Tıbbi</a:t>
                      </a:r>
                      <a:r>
                        <a:rPr lang="tr-TR" baseline="0" dirty="0" smtClean="0"/>
                        <a:t> yardım gecikirse,gücü tükeninceye kadar uygulamaya devam etme</a:t>
                      </a:r>
                      <a:endParaRPr lang="tr-TR" dirty="0"/>
                    </a:p>
                  </a:txBody>
                  <a:tcP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smtClean="0">
                <a:solidFill>
                  <a:schemeClr val="accent1">
                    <a:lumMod val="75000"/>
                  </a:schemeClr>
                </a:solidFill>
              </a:rPr>
              <a:t>TEMEL YAŞAM DESTEĞİNİ SONLANDIRMA</a:t>
            </a:r>
            <a:endParaRPr lang="tr-TR" sz="2800" dirty="0">
              <a:solidFill>
                <a:schemeClr val="accent1">
                  <a:lumMod val="75000"/>
                </a:schemeClr>
              </a:solidFill>
            </a:endParaRPr>
          </a:p>
        </p:txBody>
      </p:sp>
      <p:sp>
        <p:nvSpPr>
          <p:cNvPr id="3" name="2 İçerik Yer Tutucusu"/>
          <p:cNvSpPr>
            <a:spLocks noGrp="1"/>
          </p:cNvSpPr>
          <p:nvPr>
            <p:ph idx="1"/>
          </p:nvPr>
        </p:nvSpPr>
        <p:spPr/>
        <p:txBody>
          <a:bodyPr>
            <a:normAutofit/>
          </a:bodyPr>
          <a:lstStyle/>
          <a:p>
            <a:r>
              <a:rPr lang="tr-TR" sz="2800" dirty="0" smtClean="0"/>
              <a:t>Hasta/yaralının solunumu geri döndüğünde uygulama durdurulur ve solunum ve dolaşım kontrol edilir.Bunun dışında temel yaşam desteğine ara verilmez.</a:t>
            </a:r>
          </a:p>
          <a:p>
            <a:endParaRPr lang="tr-TR" sz="2800" dirty="0" smtClean="0"/>
          </a:p>
          <a:p>
            <a:r>
              <a:rPr lang="tr-TR" sz="2800" dirty="0" smtClean="0"/>
              <a:t>Hasta/yaralıdan herhangi bir cevap gelmezse sağlık personelinin yardımı sağlanıncaya kadar uygulamaya devam edilir.</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Autofit/>
          </a:bodyPr>
          <a:lstStyle/>
          <a:p>
            <a:r>
              <a:rPr lang="tr-TR" sz="2800" dirty="0" smtClean="0"/>
              <a:t>Ancak bazı durumlarda ambulansın olay yerine gelmesi uzun süreler alabilir veya hiç gelmeyebilir.</a:t>
            </a:r>
          </a:p>
          <a:p>
            <a:endParaRPr lang="tr-TR" sz="2800" dirty="0" smtClean="0"/>
          </a:p>
          <a:p>
            <a:r>
              <a:rPr lang="tr-TR" sz="2800" dirty="0" smtClean="0"/>
              <a:t>Bu gibi durumlarda ilk yardım yapan kişi gücü tükeninceye kadar ya da bitkin duruma düşünceye kadar devam eder.</a:t>
            </a:r>
          </a:p>
          <a:p>
            <a:endParaRPr lang="tr-TR" sz="2800" dirty="0" smtClean="0"/>
          </a:p>
          <a:p>
            <a:r>
              <a:rPr lang="tr-TR" sz="2800" dirty="0" smtClean="0"/>
              <a:t>Bu noktada ilk yardımcının sağlığını ve can güvenliğini tehlikeye atmaması gerektiği unutulmamalıdır.</a:t>
            </a:r>
            <a:endParaRPr lang="tr-TR" sz="28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soru</a:t>
            </a:r>
            <a:endParaRPr lang="tr-TR" dirty="0"/>
          </a:p>
        </p:txBody>
      </p:sp>
      <p:sp>
        <p:nvSpPr>
          <p:cNvPr id="3" name="İçerik Yer Tutucusu 2"/>
          <p:cNvSpPr>
            <a:spLocks noGrp="1"/>
          </p:cNvSpPr>
          <p:nvPr>
            <p:ph idx="1"/>
          </p:nvPr>
        </p:nvSpPr>
        <p:spPr/>
        <p:txBody>
          <a:bodyPr/>
          <a:lstStyle/>
          <a:p>
            <a:r>
              <a:rPr lang="tr-TR" dirty="0" smtClean="0"/>
              <a:t>Hasta/yaralının ilk değerlendirmesinde önce hangi işlem yapılır?</a:t>
            </a:r>
            <a:endParaRPr lang="tr-TR" dirty="0"/>
          </a:p>
        </p:txBody>
      </p:sp>
    </p:spTree>
    <p:extLst>
      <p:ext uri="{BB962C8B-B14F-4D97-AF65-F5344CB8AC3E}">
        <p14:creationId xmlns:p14="http://schemas.microsoft.com/office/powerpoint/2010/main" val="413671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yetişkin bir erkekte uzunluğu 12 cm genişliği 9 cm önden arkaya kalınlığı 6 cm ve ağırlığı 300 gram olan kalbin boyutları kadın da yarımşar santimetre daha küçük ağırlığı ise 250 gram kadardır. Kalbin şekli tepesi yassılaşmış Bir konuya benzer.</a:t>
            </a:r>
            <a:endParaRPr lang="tr-TR" dirty="0"/>
          </a:p>
        </p:txBody>
      </p:sp>
    </p:spTree>
    <p:extLst>
      <p:ext uri="{BB962C8B-B14F-4D97-AF65-F5344CB8AC3E}">
        <p14:creationId xmlns:p14="http://schemas.microsoft.com/office/powerpoint/2010/main" val="1518784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D</a:t>
            </a:r>
            <a:r>
              <a:rPr lang="tr-TR" dirty="0" smtClean="0"/>
              <a:t>ik durur pozisyonda önden bakıldığında 2/3 vücut orta hattının solunda 1 /3 ü ise sağında bulunur. Kalbin duvarı üç tabakadan oluşur en içteki tabaka kalp boşluklarının iç yüzünü kaplar ( </a:t>
            </a:r>
            <a:r>
              <a:rPr lang="tr-TR" dirty="0" err="1" smtClean="0"/>
              <a:t>endokard</a:t>
            </a:r>
            <a:r>
              <a:rPr lang="tr-TR" dirty="0" smtClean="0"/>
              <a:t> ) ve kan ile direkt temasta Iğdır orta tabaka (</a:t>
            </a:r>
            <a:r>
              <a:rPr lang="tr-TR" dirty="0" err="1" smtClean="0"/>
              <a:t>miyokard</a:t>
            </a:r>
            <a:r>
              <a:rPr lang="tr-TR" dirty="0" smtClean="0"/>
              <a:t>) kalbin kas tabakası olup çizgili kas yapısındadır kasılıp gevşeyerek kalbin itici pompa gücünü oluşturur.</a:t>
            </a:r>
            <a:endParaRPr lang="tr-TR" dirty="0"/>
          </a:p>
        </p:txBody>
      </p:sp>
    </p:spTree>
    <p:extLst>
      <p:ext uri="{BB962C8B-B14F-4D97-AF65-F5344CB8AC3E}">
        <p14:creationId xmlns:p14="http://schemas.microsoft.com/office/powerpoint/2010/main" val="2608836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565</TotalTime>
  <Words>2950</Words>
  <Application>Microsoft Office PowerPoint</Application>
  <PresentationFormat>Ekran Gösterisi (4:3)</PresentationFormat>
  <Paragraphs>315</Paragraphs>
  <Slides>73</Slides>
  <Notes>0</Notes>
  <HiddenSlides>0</HiddenSlides>
  <MMClips>0</MMClips>
  <ScaleCrop>false</ScaleCrop>
  <HeadingPairs>
    <vt:vector size="4" baseType="variant">
      <vt:variant>
        <vt:lpstr>Tema</vt:lpstr>
      </vt:variant>
      <vt:variant>
        <vt:i4>2</vt:i4>
      </vt:variant>
      <vt:variant>
        <vt:lpstr>Slayt Başlıkları</vt:lpstr>
      </vt:variant>
      <vt:variant>
        <vt:i4>73</vt:i4>
      </vt:variant>
    </vt:vector>
  </HeadingPairs>
  <TitlesOfParts>
    <vt:vector size="75" baseType="lpstr">
      <vt:lpstr>Gündönümü</vt:lpstr>
      <vt:lpstr>Ofis Teması</vt:lpstr>
      <vt:lpstr>PowerPoint Sunusu</vt:lpstr>
      <vt:lpstr>PowerPoint Sunusu</vt:lpstr>
      <vt:lpstr>PowerPoint Sunusu</vt:lpstr>
      <vt:lpstr>VÜCUDU OLUŞTURAN SİSTEMLERİN ÖZELLİKLERİ</vt:lpstr>
      <vt:lpstr>PowerPoint Sunusu</vt:lpstr>
      <vt:lpstr>PowerPoint Sunusu</vt:lpstr>
      <vt:lpstr>KALP</vt:lpstr>
      <vt:lpstr>PowerPoint Sunusu</vt:lpstr>
      <vt:lpstr>PowerPoint Sunusu</vt:lpstr>
      <vt:lpstr>PowerPoint Sunusu</vt:lpstr>
      <vt:lpstr>DOLAŞIM SİSTEMİNİN ÇALIŞMASI</vt:lpstr>
      <vt:lpstr>SİNDİRİM SİSTEMİ</vt:lpstr>
      <vt:lpstr>PowerPoint Sunusu</vt:lpstr>
      <vt:lpstr>SİNİR SİSTEMİ</vt:lpstr>
      <vt:lpstr>PowerPoint Sunusu</vt:lpstr>
      <vt:lpstr>İDRAR BOŞALTIM SİSTEMİ</vt:lpstr>
      <vt:lpstr>PowerPoint Sunusu</vt:lpstr>
      <vt:lpstr>HAREKET SİSTEMİ</vt:lpstr>
      <vt:lpstr>ÜREME SİSTEMİ</vt:lpstr>
      <vt:lpstr>PowerPoint Sunusu</vt:lpstr>
      <vt:lpstr>PowerPoint Sunusu</vt:lpstr>
      <vt:lpstr>PowerPoint Sunusu</vt:lpstr>
      <vt:lpstr>ENDOKRİN SİSTEM</vt:lpstr>
      <vt:lpstr>PowerPoint Sunusu</vt:lpstr>
      <vt:lpstr>PowerPoint Sunusu</vt:lpstr>
      <vt:lpstr>PowerPoint Sunusu</vt:lpstr>
      <vt:lpstr>PowerPoint Sunusu</vt:lpstr>
      <vt:lpstr>PowerPoint Sunusu</vt:lpstr>
      <vt:lpstr>NABIZ</vt:lpstr>
      <vt:lpstr>PowerPoint Sunusu</vt:lpstr>
      <vt:lpstr>PowerPoint Sunusu</vt:lpstr>
      <vt:lpstr>PowerPoint Sunusu</vt:lpstr>
      <vt:lpstr>VÜCUT ISISI</vt:lpstr>
      <vt:lpstr>KAN BASINCI</vt:lpstr>
      <vt:lpstr>Temel Yaşam Desteği</vt:lpstr>
      <vt:lpstr>A-Temel Yaşam Desteğinin Tanımı</vt:lpstr>
      <vt:lpstr>Hayat Kurtarma Zinciri:</vt:lpstr>
      <vt:lpstr>B-Solunum Durması</vt:lpstr>
      <vt:lpstr>PowerPoint Sunusu</vt:lpstr>
      <vt:lpstr>PowerPoint Sunusu</vt:lpstr>
      <vt:lpstr>PowerPoint Sunusu</vt:lpstr>
      <vt:lpstr>C- Solunum Durmasında İlk Yardım                                      </vt:lpstr>
      <vt:lpstr>PowerPoint Sunusu</vt:lpstr>
      <vt:lpstr> Suni solunum çeşitleri:</vt:lpstr>
      <vt:lpstr>1.Ağızdan ağza suni solunumu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8.Kalp Durması</vt:lpstr>
      <vt:lpstr>KALP DURMASINDA İLK YARDIM</vt:lpstr>
      <vt:lpstr>PowerPoint Sunusu</vt:lpstr>
      <vt:lpstr>TEMEL YAŞAM DESTEĞİ</vt:lpstr>
      <vt:lpstr>Yetişkinde Temel Yaşam Desteği: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TEMEL YAŞAM DESTEĞİNİ SONLANDIRMA</vt:lpstr>
      <vt:lpstr>PowerPoint Sunusu</vt:lpstr>
      <vt:lpstr>Örnek soru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BUKET</dc:creator>
  <cp:lastModifiedBy>hp</cp:lastModifiedBy>
  <cp:revision>57</cp:revision>
  <dcterms:created xsi:type="dcterms:W3CDTF">2019-02-21T18:03:24Z</dcterms:created>
  <dcterms:modified xsi:type="dcterms:W3CDTF">2019-12-09T14:41:32Z</dcterms:modified>
</cp:coreProperties>
</file>