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18.05.2020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18.05.2020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18.05.2020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18.05.2020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18.05.2020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18.05.2020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Żagary</a:t>
            </a:r>
            <a:endParaRPr lang="tr-TR" dirty="0"/>
          </a:p>
        </p:txBody>
      </p:sp>
      <p:sp>
        <p:nvSpPr>
          <p:cNvPr id="3" name="İçerik Yer Tutucusu 2"/>
          <p:cNvSpPr>
            <a:spLocks noGrp="1"/>
          </p:cNvSpPr>
          <p:nvPr>
            <p:ph idx="1"/>
          </p:nvPr>
        </p:nvSpPr>
        <p:spPr/>
        <p:txBody>
          <a:bodyPr>
            <a:normAutofit fontScale="92500" lnSpcReduction="20000"/>
          </a:bodyPr>
          <a:lstStyle/>
          <a:p>
            <a:r>
              <a:rPr lang="tr-TR" dirty="0" err="1" smtClean="0"/>
              <a:t>Avangardların</a:t>
            </a:r>
            <a:r>
              <a:rPr lang="tr-TR" dirty="0" smtClean="0"/>
              <a:t> sonra 1931- 34 yılları arasında etkinlik gösteren </a:t>
            </a:r>
            <a:r>
              <a:rPr lang="tr-TR" dirty="0" err="1" smtClean="0"/>
              <a:t>Żagary</a:t>
            </a:r>
            <a:r>
              <a:rPr lang="tr-TR" dirty="0" smtClean="0"/>
              <a:t> grubunun adı çırpı ya da yanıcı, ateşi tutuşturan şey anlamına gelmektedir. Bu grup </a:t>
            </a:r>
            <a:r>
              <a:rPr lang="tr-TR" dirty="0" err="1" smtClean="0"/>
              <a:t>Vilno’da</a:t>
            </a:r>
            <a:r>
              <a:rPr lang="tr-TR" dirty="0" smtClean="0"/>
              <a:t> Stefan </a:t>
            </a:r>
            <a:r>
              <a:rPr lang="tr-TR" dirty="0" err="1" smtClean="0"/>
              <a:t>Batory</a:t>
            </a:r>
            <a:r>
              <a:rPr lang="tr-TR" dirty="0" smtClean="0"/>
              <a:t> Üniversitesi Leh dili bölümü öğrencilerinin,  </a:t>
            </a:r>
            <a:r>
              <a:rPr lang="tr-TR" dirty="0" err="1" smtClean="0"/>
              <a:t>Żagary</a:t>
            </a:r>
            <a:r>
              <a:rPr lang="tr-TR" dirty="0" smtClean="0"/>
              <a:t> dergisinde başlayan etkinliklerini içermektedir. </a:t>
            </a:r>
            <a:r>
              <a:rPr lang="tr-TR" dirty="0" err="1" smtClean="0"/>
              <a:t>Czesław</a:t>
            </a:r>
            <a:r>
              <a:rPr lang="tr-TR" dirty="0" smtClean="0"/>
              <a:t> </a:t>
            </a:r>
            <a:r>
              <a:rPr lang="tr-TR" dirty="0" err="1" smtClean="0"/>
              <a:t>Miłosz</a:t>
            </a:r>
            <a:r>
              <a:rPr lang="tr-TR" dirty="0" smtClean="0"/>
              <a:t> arkadaşları </a:t>
            </a:r>
            <a:r>
              <a:rPr lang="tr-TR" dirty="0" err="1" smtClean="0"/>
              <a:t>Jerzy</a:t>
            </a:r>
            <a:r>
              <a:rPr lang="tr-TR" dirty="0" smtClean="0"/>
              <a:t> </a:t>
            </a:r>
            <a:r>
              <a:rPr lang="tr-TR" dirty="0" err="1" smtClean="0"/>
              <a:t>Zagorski</a:t>
            </a:r>
            <a:r>
              <a:rPr lang="tr-TR" dirty="0" smtClean="0"/>
              <a:t>, </a:t>
            </a:r>
            <a:r>
              <a:rPr lang="tr-TR" dirty="0" err="1" smtClean="0"/>
              <a:t>Teodor</a:t>
            </a:r>
            <a:r>
              <a:rPr lang="tr-TR" dirty="0" smtClean="0"/>
              <a:t> </a:t>
            </a:r>
            <a:r>
              <a:rPr lang="tr-TR" dirty="0" err="1" smtClean="0"/>
              <a:t>Bujnicki</a:t>
            </a:r>
            <a:r>
              <a:rPr lang="tr-TR" dirty="0" smtClean="0"/>
              <a:t>, </a:t>
            </a:r>
            <a:r>
              <a:rPr lang="tr-TR" dirty="0" err="1" smtClean="0"/>
              <a:t>Aleksander</a:t>
            </a:r>
            <a:r>
              <a:rPr lang="tr-TR" dirty="0" smtClean="0"/>
              <a:t> </a:t>
            </a:r>
            <a:r>
              <a:rPr lang="tr-TR" dirty="0" err="1" smtClean="0"/>
              <a:t>Rymkiewicz</a:t>
            </a:r>
            <a:r>
              <a:rPr lang="tr-TR" dirty="0" smtClean="0"/>
              <a:t>, </a:t>
            </a:r>
            <a:r>
              <a:rPr lang="tr-TR" dirty="0" err="1" smtClean="0"/>
              <a:t>Jerzy</a:t>
            </a:r>
            <a:r>
              <a:rPr lang="tr-TR" dirty="0" smtClean="0"/>
              <a:t> </a:t>
            </a:r>
            <a:r>
              <a:rPr lang="tr-TR" dirty="0" err="1" smtClean="0"/>
              <a:t>Putrament</a:t>
            </a:r>
            <a:r>
              <a:rPr lang="tr-TR" dirty="0" smtClean="0"/>
              <a:t> ve </a:t>
            </a:r>
            <a:r>
              <a:rPr lang="tr-TR" dirty="0" err="1" smtClean="0"/>
              <a:t>Jozef</a:t>
            </a:r>
            <a:r>
              <a:rPr lang="tr-TR" dirty="0" smtClean="0"/>
              <a:t> </a:t>
            </a:r>
            <a:r>
              <a:rPr lang="tr-TR" dirty="0" err="1" smtClean="0"/>
              <a:t>Maslinski</a:t>
            </a:r>
            <a:r>
              <a:rPr lang="tr-TR" dirty="0" smtClean="0"/>
              <a:t> ile birlikte, varlığını 1934 yılına dek sürdüren, Polonya edebiyatında İkinci </a:t>
            </a:r>
            <a:r>
              <a:rPr lang="tr-TR" dirty="0" err="1" smtClean="0"/>
              <a:t>Avangardlar</a:t>
            </a:r>
            <a:r>
              <a:rPr lang="tr-TR" dirty="0" smtClean="0"/>
              <a:t> olarak bilinen </a:t>
            </a:r>
            <a:r>
              <a:rPr lang="tr-TR" dirty="0" err="1" smtClean="0"/>
              <a:t>Żagary</a:t>
            </a:r>
            <a:r>
              <a:rPr lang="tr-TR" dirty="0" smtClean="0"/>
              <a:t> şiir grubunu yaratır. </a:t>
            </a:r>
            <a:endParaRPr lang="tr-TR" dirty="0"/>
          </a:p>
        </p:txBody>
      </p:sp>
    </p:spTree>
    <p:extLst>
      <p:ext uri="{BB962C8B-B14F-4D97-AF65-F5344CB8AC3E}">
        <p14:creationId xmlns:p14="http://schemas.microsoft.com/office/powerpoint/2010/main" val="117331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err="1" smtClean="0"/>
              <a:t>Żagary’nın</a:t>
            </a:r>
            <a:r>
              <a:rPr lang="tr-TR" dirty="0" smtClean="0"/>
              <a:t> ilk sayısı 1931 yılının Nisan ayında yayımlanmıştır. Grup üyeleri şiir ve siyasetle ilgilenmekteydiler. Bu şairler de avangartlar olarak düşünülürler, ne var ki, kendilerinden önceki avangartlardan bazı farkları vardır. Çünkü bu iki farklı avangart grup üyelerinin edebiyat sahnesine çıkışları arasında geçen birkaç yıl boyunca siyasal durum prensipte değişmiştir. Ekonomik kriz, Almanya’da Nazizm’in yükselişi, Polonya’da </a:t>
            </a:r>
            <a:r>
              <a:rPr lang="tr-TR" dirty="0" err="1" smtClean="0"/>
              <a:t>Piłsudski</a:t>
            </a:r>
            <a:r>
              <a:rPr lang="tr-TR" dirty="0" smtClean="0"/>
              <a:t> yandaşlarının oluşturduğu cephenin iktidarda güçlenmeleri süreci göz önüne alınırsa, </a:t>
            </a:r>
            <a:r>
              <a:rPr lang="tr-TR" dirty="0" err="1" smtClean="0"/>
              <a:t>Żagary</a:t>
            </a:r>
            <a:r>
              <a:rPr lang="tr-TR" dirty="0" smtClean="0"/>
              <a:t> grubu üyeleri </a:t>
            </a:r>
            <a:r>
              <a:rPr lang="tr-TR" dirty="0" err="1" smtClean="0"/>
              <a:t>Peiper’in</a:t>
            </a:r>
            <a:r>
              <a:rPr lang="tr-TR" dirty="0" smtClean="0"/>
              <a:t> grubundan tamamen farklı koşullarda, başka bir entelektüel ortamda ilk yapıtlarını vermişlerdir.</a:t>
            </a:r>
            <a:endParaRPr lang="tr-TR" dirty="0"/>
          </a:p>
        </p:txBody>
      </p:sp>
    </p:spTree>
    <p:extLst>
      <p:ext uri="{BB962C8B-B14F-4D97-AF65-F5344CB8AC3E}">
        <p14:creationId xmlns:p14="http://schemas.microsoft.com/office/powerpoint/2010/main" val="417144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62500" lnSpcReduction="20000"/>
          </a:bodyPr>
          <a:lstStyle/>
          <a:p>
            <a:r>
              <a:rPr lang="tr-TR" dirty="0"/>
              <a:t>Kullandıkları karamsar imgeler nedeniyle, grup elemanları kısa bir süre sonra ‘</a:t>
            </a:r>
            <a:r>
              <a:rPr lang="tr-TR" dirty="0" err="1"/>
              <a:t>felaketçiler</a:t>
            </a:r>
            <a:r>
              <a:rPr lang="tr-TR" dirty="0"/>
              <a:t> </a:t>
            </a:r>
            <a:r>
              <a:rPr lang="tr-TR" dirty="0" err="1"/>
              <a:t>okulu’nun</a:t>
            </a:r>
            <a:r>
              <a:rPr lang="tr-TR" dirty="0"/>
              <a:t> öncüleri olarak kabul edilmişlerdir. Bu gençler </a:t>
            </a:r>
            <a:r>
              <a:rPr lang="tr-TR" dirty="0" err="1"/>
              <a:t>marksizme</a:t>
            </a:r>
            <a:r>
              <a:rPr lang="tr-TR" dirty="0"/>
              <a:t> sempati ile dini kazanım dizgesi arasında gidip gelmişler, hiç bir özel şiir anlayışına bağlanmadan tüm gruplardan bağımsız olduklarını ilan etmişlerdir</a:t>
            </a:r>
            <a:r>
              <a:rPr lang="tr-TR" dirty="0" smtClean="0"/>
              <a:t>.</a:t>
            </a:r>
            <a:endParaRPr lang="pl-PL" dirty="0" smtClean="0"/>
          </a:p>
          <a:p>
            <a:r>
              <a:rPr lang="tr-TR" dirty="0"/>
              <a:t>Grubun üç kurucusundan biri olan </a:t>
            </a:r>
            <a:r>
              <a:rPr lang="tr-TR" b="1" dirty="0" err="1"/>
              <a:t>Teodor</a:t>
            </a:r>
            <a:r>
              <a:rPr lang="tr-TR" b="1" dirty="0"/>
              <a:t> </a:t>
            </a:r>
            <a:r>
              <a:rPr lang="tr-TR" b="1" dirty="0" err="1"/>
              <a:t>Bujnicki</a:t>
            </a:r>
            <a:r>
              <a:rPr lang="tr-TR" dirty="0"/>
              <a:t> (1907-1944) savaş sırasında sağ cephenin yeraltı örgütü kararıyla kurşuna dizilmiş ve ardında hiç bir önemli yapıt bırakmamıştır. </a:t>
            </a:r>
            <a:r>
              <a:rPr lang="tr-TR" b="1" dirty="0" err="1"/>
              <a:t>Jerzy</a:t>
            </a:r>
            <a:r>
              <a:rPr lang="tr-TR" b="1" dirty="0"/>
              <a:t> </a:t>
            </a:r>
            <a:r>
              <a:rPr lang="tr-TR" b="1" dirty="0" err="1"/>
              <a:t>Zagórski</a:t>
            </a:r>
            <a:r>
              <a:rPr lang="tr-TR" b="1" dirty="0"/>
              <a:t> </a:t>
            </a:r>
            <a:r>
              <a:rPr lang="tr-TR" dirty="0"/>
              <a:t>1939 yılından önce, iz bırakan şiirler yazmıştır. Bu şiirleri “</a:t>
            </a:r>
            <a:r>
              <a:rPr lang="tr-TR" dirty="0" err="1"/>
              <a:t>Ostrze</a:t>
            </a:r>
            <a:r>
              <a:rPr lang="tr-TR" dirty="0"/>
              <a:t> </a:t>
            </a:r>
            <a:r>
              <a:rPr lang="tr-TR" dirty="0" err="1"/>
              <a:t>mostu</a:t>
            </a:r>
            <a:r>
              <a:rPr lang="tr-TR" dirty="0"/>
              <a:t>” (1933) (Köprünün Keskin Yüzü), “</a:t>
            </a:r>
            <a:r>
              <a:rPr lang="tr-TR" dirty="0" err="1"/>
              <a:t>Wyprawy</a:t>
            </a:r>
            <a:r>
              <a:rPr lang="tr-TR" dirty="0"/>
              <a:t>” (1934) (</a:t>
            </a:r>
            <a:r>
              <a:rPr lang="tr-TR" dirty="0" err="1"/>
              <a:t>Etüdler</a:t>
            </a:r>
            <a:r>
              <a:rPr lang="tr-TR" dirty="0"/>
              <a:t>) ve özellikle, ikinci başlığı “</a:t>
            </a:r>
            <a:r>
              <a:rPr lang="tr-TR" dirty="0" err="1"/>
              <a:t>Poemat-baśń</a:t>
            </a:r>
            <a:r>
              <a:rPr lang="tr-TR" dirty="0"/>
              <a:t>” (1934) (Manzume-Masal) olan “</a:t>
            </a:r>
            <a:r>
              <a:rPr lang="tr-TR" dirty="0" err="1"/>
              <a:t>Przyjście</a:t>
            </a:r>
            <a:r>
              <a:rPr lang="tr-TR" dirty="0"/>
              <a:t> </a:t>
            </a:r>
            <a:r>
              <a:rPr lang="tr-TR" dirty="0" err="1"/>
              <a:t>wroga</a:t>
            </a:r>
            <a:r>
              <a:rPr lang="tr-TR" dirty="0"/>
              <a:t>” (Düşmanın Gelişi) adlı yapıtlarında yer almaktadır. Bu şiirlerde, gerçeküstü betimlerin ve kutsal kitap bentlerinin birlikteliği, dünyayı bekleyen facianın hissedilir devasalığının bildiriminde kullanılmıştır. Şairin diğer yapıtları dışında, Nazi karşıtı şiirler antolojisi gibi gizli yapıtları da bulunur.  </a:t>
            </a:r>
          </a:p>
          <a:p>
            <a:endParaRPr lang="tr-TR" dirty="0" smtClean="0"/>
          </a:p>
        </p:txBody>
      </p:sp>
    </p:spTree>
    <p:extLst>
      <p:ext uri="{BB962C8B-B14F-4D97-AF65-F5344CB8AC3E}">
        <p14:creationId xmlns:p14="http://schemas.microsoft.com/office/powerpoint/2010/main" val="2717773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Kurucuların en genci olan ve sanatını 1980 yılında alacağı Nobel Ödülü ile taçlandıran </a:t>
            </a:r>
            <a:r>
              <a:rPr lang="tr-TR" b="1" dirty="0" err="1"/>
              <a:t>Czesław</a:t>
            </a:r>
            <a:r>
              <a:rPr lang="tr-TR" b="1" dirty="0"/>
              <a:t> </a:t>
            </a:r>
            <a:r>
              <a:rPr lang="tr-TR" b="1" dirty="0" err="1"/>
              <a:t>Miłosz</a:t>
            </a:r>
            <a:r>
              <a:rPr lang="tr-TR" dirty="0"/>
              <a:t> </a:t>
            </a:r>
            <a:r>
              <a:rPr lang="tr-TR" dirty="0" err="1"/>
              <a:t>Poemat</a:t>
            </a:r>
            <a:r>
              <a:rPr lang="tr-TR" dirty="0"/>
              <a:t> o </a:t>
            </a:r>
            <a:r>
              <a:rPr lang="tr-TR" dirty="0" err="1"/>
              <a:t>czasie</a:t>
            </a:r>
            <a:r>
              <a:rPr lang="tr-TR" dirty="0"/>
              <a:t> </a:t>
            </a:r>
            <a:r>
              <a:rPr lang="tr-TR" dirty="0" err="1"/>
              <a:t>zastygłym</a:t>
            </a:r>
            <a:r>
              <a:rPr lang="tr-TR" dirty="0"/>
              <a:t>” (1933) (Donmuş Zaman Manzumesi) adlı ilk küçük şiir kitabında sosyal düşüncelere yer verir, ancak, sonraki yapıtı “</a:t>
            </a:r>
            <a:r>
              <a:rPr lang="tr-TR" dirty="0" err="1"/>
              <a:t>Trzy</a:t>
            </a:r>
            <a:r>
              <a:rPr lang="tr-TR" dirty="0"/>
              <a:t> </a:t>
            </a:r>
            <a:r>
              <a:rPr lang="tr-TR" dirty="0" err="1"/>
              <a:t>zimy</a:t>
            </a:r>
            <a:r>
              <a:rPr lang="tr-TR" dirty="0"/>
              <a:t>” (1936) (Üç Kış) edebiyat tarihçisi ve eleştirmeni </a:t>
            </a:r>
            <a:r>
              <a:rPr lang="tr-TR" dirty="0" err="1"/>
              <a:t>Kazimierz</a:t>
            </a:r>
            <a:r>
              <a:rPr lang="tr-TR" dirty="0"/>
              <a:t> </a:t>
            </a:r>
            <a:r>
              <a:rPr lang="tr-TR" dirty="0" err="1"/>
              <a:t>Wyka</a:t>
            </a:r>
            <a:r>
              <a:rPr lang="tr-TR" dirty="0"/>
              <a:t> tarafından ‘</a:t>
            </a:r>
            <a:r>
              <a:rPr lang="tr-TR" dirty="0" err="1"/>
              <a:t>felaketçilik’i</a:t>
            </a:r>
            <a:r>
              <a:rPr lang="tr-TR" dirty="0"/>
              <a:t> en çok temsil eden yapıt kabul edilmiştir. </a:t>
            </a:r>
            <a:r>
              <a:rPr lang="tr-TR" dirty="0" err="1"/>
              <a:t>Miłosz’un</a:t>
            </a:r>
            <a:r>
              <a:rPr lang="tr-TR" dirty="0"/>
              <a:t> şiiri çok anlamlı simgelerle zenginleştirilmiştir. </a:t>
            </a:r>
            <a:endParaRPr lang="tr-TR" dirty="0" smtClean="0"/>
          </a:p>
          <a:p>
            <a:r>
              <a:rPr lang="tr-TR" dirty="0" err="1"/>
              <a:t>Miłosz’un</a:t>
            </a:r>
            <a:r>
              <a:rPr lang="tr-TR" dirty="0"/>
              <a:t> şiirlerinin ailesinin yaşadığı Litvanya’nın doğasıyla beslenmiş olduğuna kuşku yoktur. Şair, </a:t>
            </a:r>
            <a:r>
              <a:rPr lang="tr-TR" dirty="0" err="1"/>
              <a:t>Ważyk</a:t>
            </a:r>
            <a:r>
              <a:rPr lang="tr-TR" dirty="0"/>
              <a:t>, </a:t>
            </a:r>
            <a:r>
              <a:rPr lang="tr-TR" dirty="0" err="1"/>
              <a:t>Jastrun</a:t>
            </a:r>
            <a:r>
              <a:rPr lang="tr-TR" dirty="0"/>
              <a:t> ve </a:t>
            </a:r>
            <a:r>
              <a:rPr lang="tr-TR" dirty="0" err="1"/>
              <a:t>Przyboś’un</a:t>
            </a:r>
            <a:r>
              <a:rPr lang="tr-TR" dirty="0"/>
              <a:t> yapıtlarıyla birlikte, Polonya şiirinin sonraki yirmi yılındaki gelişimine damgasını vurmuştur. </a:t>
            </a:r>
            <a:endParaRPr lang="tr-TR" dirty="0"/>
          </a:p>
          <a:p>
            <a:endParaRPr lang="tr-TR" dirty="0"/>
          </a:p>
          <a:p>
            <a:endParaRPr lang="tr-TR" dirty="0"/>
          </a:p>
        </p:txBody>
      </p:sp>
    </p:spTree>
    <p:extLst>
      <p:ext uri="{BB962C8B-B14F-4D97-AF65-F5344CB8AC3E}">
        <p14:creationId xmlns:p14="http://schemas.microsoft.com/office/powerpoint/2010/main" val="1387481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i="1" dirty="0" err="1"/>
              <a:t>Żagary</a:t>
            </a:r>
            <a:r>
              <a:rPr lang="tr-TR" dirty="0"/>
              <a:t> adlı grubun diğer üyelerinden </a:t>
            </a:r>
            <a:r>
              <a:rPr lang="tr-TR" b="1" dirty="0" err="1"/>
              <a:t>Jerzy</a:t>
            </a:r>
            <a:r>
              <a:rPr lang="tr-TR" b="1" dirty="0"/>
              <a:t> </a:t>
            </a:r>
            <a:r>
              <a:rPr lang="tr-TR" b="1" dirty="0" err="1"/>
              <a:t>Putrament</a:t>
            </a:r>
            <a:r>
              <a:rPr lang="tr-TR" dirty="0"/>
              <a:t> (1910-1986) savaştan önce Marksist devrimci bir düşünce ve </a:t>
            </a:r>
            <a:r>
              <a:rPr lang="tr-TR" dirty="0" err="1"/>
              <a:t>Vilno’nun</a:t>
            </a:r>
            <a:r>
              <a:rPr lang="tr-TR" dirty="0"/>
              <a:t> güneyinde kalan, aile ocağı olan yerin manzarasına duyduğu ilgi arasında gidip gelen şiirlerden oluşan iki şiir kitabı -“</a:t>
            </a:r>
            <a:r>
              <a:rPr lang="tr-TR" dirty="0" err="1"/>
              <a:t>Wczoraj</a:t>
            </a:r>
            <a:r>
              <a:rPr lang="tr-TR" dirty="0"/>
              <a:t> </a:t>
            </a:r>
            <a:r>
              <a:rPr lang="tr-TR" dirty="0" err="1"/>
              <a:t>powrót</a:t>
            </a:r>
            <a:r>
              <a:rPr lang="tr-TR" dirty="0"/>
              <a:t>” (1935) (Dönüş Dündü) ve “Droga </a:t>
            </a:r>
            <a:r>
              <a:rPr lang="tr-TR" dirty="0" err="1"/>
              <a:t>leśna</a:t>
            </a:r>
            <a:r>
              <a:rPr lang="tr-TR" dirty="0"/>
              <a:t>” (1938) (Orman Yolu)- yayımlamıştır. Polonya komünist ordusunun bir subayı olarak Sovyetler Birliği’nden döndükten sonra birkaç savaş şiiri daha yazan sanatçı, sanat yaşamını pek de değeri olmayan romanlarla noktalamıştır. </a:t>
            </a:r>
          </a:p>
          <a:p>
            <a:r>
              <a:rPr lang="tr-TR" dirty="0"/>
              <a:t> </a:t>
            </a:r>
          </a:p>
          <a:p>
            <a:r>
              <a:rPr lang="tr-TR" b="1" dirty="0" err="1"/>
              <a:t>Aleksander</a:t>
            </a:r>
            <a:r>
              <a:rPr lang="tr-TR" b="1" dirty="0"/>
              <a:t> </a:t>
            </a:r>
            <a:r>
              <a:rPr lang="tr-TR" b="1" dirty="0" err="1"/>
              <a:t>Rymkiewicz</a:t>
            </a:r>
            <a:r>
              <a:rPr lang="tr-TR" dirty="0"/>
              <a:t> (1913-1983) savaştan önce kuzeydeki ormanların, göllerin ve bataklıkların doğasıyla yakından ilgili olarak, kar, buz ve ayaz betimlerini içeren, ürpertici bir kutup seferine ilişkin bir masal niteliğindeki </a:t>
            </a:r>
            <a:r>
              <a:rPr lang="tr-TR" dirty="0" err="1"/>
              <a:t>sıradışı</a:t>
            </a:r>
            <a:r>
              <a:rPr lang="tr-TR" dirty="0"/>
              <a:t> manzumesi “</a:t>
            </a:r>
            <a:r>
              <a:rPr lang="tr-TR" dirty="0" err="1"/>
              <a:t>Tropiciel</a:t>
            </a:r>
            <a:r>
              <a:rPr lang="tr-TR" dirty="0"/>
              <a:t>” (1936) (İz Sürücü)</a:t>
            </a:r>
            <a:r>
              <a:rPr lang="tr-TR" dirty="0" err="1"/>
              <a:t>yü</a:t>
            </a:r>
            <a:r>
              <a:rPr lang="tr-TR" dirty="0"/>
              <a:t> yazmıştır. </a:t>
            </a:r>
          </a:p>
          <a:p>
            <a:r>
              <a:rPr lang="tr-TR" dirty="0"/>
              <a:t> </a:t>
            </a:r>
          </a:p>
          <a:p>
            <a:r>
              <a:rPr lang="tr-TR" dirty="0"/>
              <a:t>Yaklaşan felakete korkulu bir coşku ve derin bir </a:t>
            </a:r>
            <a:r>
              <a:rPr lang="tr-TR" dirty="0" err="1"/>
              <a:t>hayalgücü</a:t>
            </a:r>
            <a:r>
              <a:rPr lang="tr-TR" dirty="0"/>
              <a:t> ile sokulan bu şairler, otuzlu yıllarda yazan şairler içinde en etkileyici felaket tellalıydılar. </a:t>
            </a:r>
            <a:endParaRPr lang="tr-TR" dirty="0"/>
          </a:p>
        </p:txBody>
      </p:sp>
    </p:spTree>
    <p:extLst>
      <p:ext uri="{BB962C8B-B14F-4D97-AF65-F5344CB8AC3E}">
        <p14:creationId xmlns:p14="http://schemas.microsoft.com/office/powerpoint/2010/main" val="2772597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 </a:t>
            </a:r>
          </a:p>
          <a:p>
            <a:r>
              <a:rPr lang="tr-TR" dirty="0"/>
              <a:t>Olası bir savaş faciasına ilişkin konular, betimler, hatta önceki savaşa ilişkin anıştırmalar da bu şiirlerde ortaya çıkmaktadır. Tüm bunları </a:t>
            </a:r>
            <a:r>
              <a:rPr lang="tr-TR" dirty="0" err="1"/>
              <a:t>Miłosz</a:t>
            </a:r>
            <a:r>
              <a:rPr lang="tr-TR" dirty="0"/>
              <a:t>, </a:t>
            </a:r>
            <a:r>
              <a:rPr lang="tr-TR" dirty="0" err="1"/>
              <a:t>Zagórski</a:t>
            </a:r>
            <a:r>
              <a:rPr lang="tr-TR" dirty="0"/>
              <a:t> ve </a:t>
            </a:r>
            <a:r>
              <a:rPr lang="tr-TR" dirty="0" err="1"/>
              <a:t>Piętak’da</a:t>
            </a:r>
            <a:r>
              <a:rPr lang="tr-TR" dirty="0"/>
              <a:t> da bulmak mümkündür</a:t>
            </a:r>
            <a:r>
              <a:rPr lang="tr-TR" dirty="0" smtClean="0"/>
              <a:t>.</a:t>
            </a:r>
            <a:r>
              <a:rPr lang="tr-TR" dirty="0"/>
              <a:t> </a:t>
            </a:r>
          </a:p>
          <a:p>
            <a:r>
              <a:rPr lang="tr-TR" dirty="0"/>
              <a:t>Çünkü bu şiir genellikle, en fantastik kehanetlerinde bile -örneğin, </a:t>
            </a:r>
            <a:r>
              <a:rPr lang="tr-TR" dirty="0" err="1"/>
              <a:t>Zagórski’nin</a:t>
            </a:r>
            <a:r>
              <a:rPr lang="tr-TR" dirty="0"/>
              <a:t> “</a:t>
            </a:r>
            <a:r>
              <a:rPr lang="tr-TR" dirty="0" err="1"/>
              <a:t>Przyjście</a:t>
            </a:r>
            <a:r>
              <a:rPr lang="tr-TR" dirty="0"/>
              <a:t> </a:t>
            </a:r>
            <a:r>
              <a:rPr lang="tr-TR" dirty="0" err="1"/>
              <a:t>wroga</a:t>
            </a:r>
            <a:r>
              <a:rPr lang="tr-TR" dirty="0"/>
              <a:t>” (1934) (Düşmanın Gelişi) adlı yapıtından “</a:t>
            </a:r>
            <a:r>
              <a:rPr lang="tr-TR" dirty="0" err="1"/>
              <a:t>Lamparcia</a:t>
            </a:r>
            <a:r>
              <a:rPr lang="tr-TR" dirty="0"/>
              <a:t> </a:t>
            </a:r>
            <a:r>
              <a:rPr lang="tr-TR" dirty="0" err="1"/>
              <a:t>wyprawa</a:t>
            </a:r>
            <a:r>
              <a:rPr lang="tr-TR" dirty="0"/>
              <a:t> </a:t>
            </a:r>
            <a:r>
              <a:rPr lang="tr-TR" dirty="0" err="1"/>
              <a:t>Uralska</a:t>
            </a:r>
            <a:r>
              <a:rPr lang="tr-TR" dirty="0"/>
              <a:t>” (Ural Leopar Seferi) gibi, az sayıdaki istisnayla- kendi </a:t>
            </a:r>
            <a:r>
              <a:rPr lang="tr-TR" dirty="0" err="1"/>
              <a:t>hayalgücüyle</a:t>
            </a:r>
            <a:r>
              <a:rPr lang="tr-TR" dirty="0"/>
              <a:t> geçmişe ağırlık verir. Ayrıca, kutsal kitabın facia mitleri de bu şairler tarafından kullanılmıştır. Mite dönüş, geçmişle gelecek arasındaki benzerlikleri belirlemek için kullanılır</a:t>
            </a:r>
            <a:r>
              <a:rPr lang="tr-TR"/>
              <a:t>. </a:t>
            </a:r>
            <a:r>
              <a:rPr lang="tr-TR" dirty="0"/>
              <a:t> </a:t>
            </a:r>
          </a:p>
          <a:p>
            <a:r>
              <a:rPr lang="tr-TR" dirty="0"/>
              <a:t>Bu şiirlerde kimi zaman doğal olaylar bile felaket habercisi sayılır. Örneğin </a:t>
            </a:r>
            <a:r>
              <a:rPr lang="tr-TR" dirty="0" err="1"/>
              <a:t>Bujnicki’nin</a:t>
            </a:r>
            <a:r>
              <a:rPr lang="tr-TR" dirty="0"/>
              <a:t> “W </a:t>
            </a:r>
            <a:r>
              <a:rPr lang="tr-TR" dirty="0" err="1"/>
              <a:t>połowie</a:t>
            </a:r>
            <a:r>
              <a:rPr lang="tr-TR" dirty="0"/>
              <a:t> </a:t>
            </a:r>
            <a:r>
              <a:rPr lang="tr-TR" dirty="0" err="1"/>
              <a:t>drogi</a:t>
            </a:r>
            <a:r>
              <a:rPr lang="tr-TR" dirty="0"/>
              <a:t>” (Yolun Yarısında) adlı kitabındaki şiirlerinden birinde yazdığı gibi, sel, gelecekteki felaketin habercisidir. </a:t>
            </a:r>
          </a:p>
          <a:p>
            <a:r>
              <a:rPr lang="tr-TR" dirty="0" err="1"/>
              <a:t>Jerzy</a:t>
            </a:r>
            <a:r>
              <a:rPr lang="tr-TR" dirty="0"/>
              <a:t> </a:t>
            </a:r>
            <a:r>
              <a:rPr lang="tr-TR" dirty="0" err="1"/>
              <a:t>Zagórski</a:t>
            </a:r>
            <a:r>
              <a:rPr lang="tr-TR" dirty="0"/>
              <a:t> (1907-1984): Polonyalı şair, deneme yazarı ve çevirmen.</a:t>
            </a:r>
          </a:p>
          <a:p>
            <a:r>
              <a:rPr lang="tr-TR" dirty="0" err="1"/>
              <a:t>Stanisław</a:t>
            </a:r>
            <a:r>
              <a:rPr lang="tr-TR" dirty="0"/>
              <a:t> </a:t>
            </a:r>
            <a:r>
              <a:rPr lang="tr-TR" dirty="0" err="1"/>
              <a:t>Piętak</a:t>
            </a:r>
            <a:r>
              <a:rPr lang="tr-TR" dirty="0"/>
              <a:t> (1909-1964): Polonyalı şair ve </a:t>
            </a:r>
            <a:r>
              <a:rPr lang="tr-TR" dirty="0" err="1"/>
              <a:t>düzyazıcı</a:t>
            </a:r>
            <a:r>
              <a:rPr lang="tr-TR" dirty="0"/>
              <a:t>. En büyük şiirsel etkinliğini otuzlu yıllarda göstermiştir.</a:t>
            </a:r>
          </a:p>
          <a:p>
            <a:r>
              <a:rPr lang="tr-TR" dirty="0" err="1"/>
              <a:t>Teodor</a:t>
            </a:r>
            <a:r>
              <a:rPr lang="tr-TR" dirty="0"/>
              <a:t> </a:t>
            </a:r>
            <a:r>
              <a:rPr lang="tr-TR" dirty="0" err="1"/>
              <a:t>Bujnicki</a:t>
            </a:r>
            <a:r>
              <a:rPr lang="tr-TR" dirty="0"/>
              <a:t> (1907-1944): Polonyalı şair ve eleştirmen.</a:t>
            </a:r>
          </a:p>
          <a:p>
            <a:endParaRPr lang="tr-TR" dirty="0"/>
          </a:p>
        </p:txBody>
      </p:sp>
    </p:spTree>
    <p:extLst>
      <p:ext uri="{BB962C8B-B14F-4D97-AF65-F5344CB8AC3E}">
        <p14:creationId xmlns:p14="http://schemas.microsoft.com/office/powerpoint/2010/main" val="281731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585</Words>
  <Application>Microsoft Office PowerPoint</Application>
  <PresentationFormat>Ekran Gösterisi (4:3)</PresentationFormat>
  <Paragraphs>23</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İki Savaş Arası Dönem Ve Savaş Dönemi Polonya Edebiyatı</vt:lpstr>
      <vt:lpstr>Żagary</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16</cp:revision>
  <dcterms:created xsi:type="dcterms:W3CDTF">2020-05-10T17:38:32Z</dcterms:created>
  <dcterms:modified xsi:type="dcterms:W3CDTF">2020-05-18T07:10:36Z</dcterms:modified>
</cp:coreProperties>
</file>