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8" r:id="rId23"/>
    <p:sldId id="277" r:id="rId24"/>
    <p:sldId id="279" r:id="rId25"/>
    <p:sldId id="280" r:id="rId2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Orta Stil 2 - Vurgu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Orta Stil 2 - Vurgu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Orta Stil 2 - Vurgu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77340B-DEA2-4D16-B005-1A4D910B1ED5}" type="datetimeFigureOut">
              <a:rPr lang="tr-TR" smtClean="0"/>
              <a:t>17.12.2014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068190-C3C9-48A6-BE0A-02F0E54C8D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3925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9B1E7-2A1F-40FC-AADF-A7C300A73D19}" type="datetimeFigureOut">
              <a:rPr lang="tr-TR" smtClean="0"/>
              <a:t>17.12.2014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E2868-8B6B-4C7B-83B3-7FADC1E6B558}" type="slidenum">
              <a:rPr lang="tr-TR" smtClean="0"/>
              <a:t>‹#›</a:t>
            </a:fld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9B1E7-2A1F-40FC-AADF-A7C300A73D19}" type="datetimeFigureOut">
              <a:rPr lang="tr-TR" smtClean="0"/>
              <a:t>17.12.2014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E2868-8B6B-4C7B-83B3-7FADC1E6B55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9B1E7-2A1F-40FC-AADF-A7C300A73D19}" type="datetimeFigureOut">
              <a:rPr lang="tr-TR" smtClean="0"/>
              <a:t>17.12.2014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E2868-8B6B-4C7B-83B3-7FADC1E6B55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9B1E7-2A1F-40FC-AADF-A7C300A73D19}" type="datetimeFigureOut">
              <a:rPr lang="tr-TR" smtClean="0"/>
              <a:t>17.12.2014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E2868-8B6B-4C7B-83B3-7FADC1E6B558}" type="slidenum">
              <a:rPr lang="tr-TR" smtClean="0"/>
              <a:t>‹#›</a:t>
            </a:fld>
            <a:endParaRPr lang="tr-T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9B1E7-2A1F-40FC-AADF-A7C300A73D19}" type="datetimeFigureOut">
              <a:rPr lang="tr-TR" smtClean="0"/>
              <a:t>17.12.2014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E2868-8B6B-4C7B-83B3-7FADC1E6B55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9B1E7-2A1F-40FC-AADF-A7C300A73D19}" type="datetimeFigureOut">
              <a:rPr lang="tr-TR" smtClean="0"/>
              <a:t>17.12.2014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E2868-8B6B-4C7B-83B3-7FADC1E6B55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9B1E7-2A1F-40FC-AADF-A7C300A73D19}" type="datetimeFigureOut">
              <a:rPr lang="tr-TR" smtClean="0"/>
              <a:t>17.12.2014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E2868-8B6B-4C7B-83B3-7FADC1E6B55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9B1E7-2A1F-40FC-AADF-A7C300A73D19}" type="datetimeFigureOut">
              <a:rPr lang="tr-TR" smtClean="0"/>
              <a:t>17.12.2014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E2868-8B6B-4C7B-83B3-7FADC1E6B55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9B1E7-2A1F-40FC-AADF-A7C300A73D19}" type="datetimeFigureOut">
              <a:rPr lang="tr-TR" smtClean="0"/>
              <a:t>17.12.2014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E2868-8B6B-4C7B-83B3-7FADC1E6B55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9B1E7-2A1F-40FC-AADF-A7C300A73D19}" type="datetimeFigureOut">
              <a:rPr lang="tr-TR" smtClean="0"/>
              <a:t>17.12.2014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E2868-8B6B-4C7B-83B3-7FADC1E6B55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9B1E7-2A1F-40FC-AADF-A7C300A73D19}" type="datetimeFigureOut">
              <a:rPr lang="tr-TR" smtClean="0"/>
              <a:t>17.12.2014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E2868-8B6B-4C7B-83B3-7FADC1E6B55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CF39B1E7-2A1F-40FC-AADF-A7C300A73D19}" type="datetimeFigureOut">
              <a:rPr lang="tr-TR" smtClean="0"/>
              <a:t>17.12.2014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76CE2868-8B6B-4C7B-83B3-7FADC1E6B558}" type="slidenum">
              <a:rPr lang="tr-TR" smtClean="0"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87624" y="4437112"/>
            <a:ext cx="7704856" cy="1752600"/>
          </a:xfrm>
        </p:spPr>
        <p:txBody>
          <a:bodyPr/>
          <a:lstStyle/>
          <a:p>
            <a:pPr algn="r"/>
            <a:r>
              <a:rPr lang="tr-TR" i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Doç. Dr. Yeşim Doğan </a:t>
            </a:r>
          </a:p>
          <a:p>
            <a:pPr algn="r"/>
            <a:r>
              <a:rPr lang="tr-TR" i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Ankara Üniversitesi </a:t>
            </a:r>
            <a:r>
              <a:rPr lang="tr-TR" i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Biyoteknoloji</a:t>
            </a:r>
            <a:r>
              <a:rPr lang="tr-TR" i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Ens.</a:t>
            </a:r>
          </a:p>
          <a:p>
            <a:pPr algn="r"/>
            <a:r>
              <a:rPr lang="tr-TR" i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Merkez </a:t>
            </a:r>
            <a:r>
              <a:rPr lang="tr-TR" i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Lab</a:t>
            </a:r>
            <a:r>
              <a:rPr lang="tr-TR" i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.</a:t>
            </a:r>
            <a:endParaRPr lang="tr-TR" i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67544" y="1124744"/>
            <a:ext cx="8424936" cy="2016224"/>
          </a:xfrm>
        </p:spPr>
        <p:txBody>
          <a:bodyPr>
            <a:normAutofit/>
          </a:bodyPr>
          <a:lstStyle/>
          <a:p>
            <a:pPr algn="r"/>
            <a:r>
              <a:rPr lang="tr-TR" i="1" smtClean="0">
                <a:solidFill>
                  <a:srgbClr val="FFFF00"/>
                </a:solidFill>
                <a:latin typeface="Comic Sans MS" panose="030F0702030302020204" pitchFamily="66" charset="0"/>
              </a:rPr>
              <a:t>Moleküler antropoloji</a:t>
            </a:r>
            <a:r>
              <a:rPr lang="tr-TR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/>
            </a:r>
            <a:br>
              <a:rPr lang="tr-TR" dirty="0" smtClean="0">
                <a:solidFill>
                  <a:srgbClr val="FFFF00"/>
                </a:solidFill>
                <a:latin typeface="Comic Sans MS" panose="030F0702030302020204" pitchFamily="66" charset="0"/>
              </a:rPr>
            </a:br>
            <a:r>
              <a:rPr lang="tr-TR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/>
            </a:r>
            <a:br>
              <a:rPr lang="tr-TR" dirty="0" smtClean="0">
                <a:solidFill>
                  <a:srgbClr val="FFFF00"/>
                </a:solidFill>
                <a:latin typeface="Comic Sans MS" panose="030F0702030302020204" pitchFamily="66" charset="0"/>
              </a:rPr>
            </a:br>
            <a:r>
              <a:rPr lang="tr-TR" sz="2800" i="1" dirty="0">
                <a:solidFill>
                  <a:srgbClr val="FFFF00"/>
                </a:solidFill>
                <a:latin typeface="Comic Sans MS" panose="030F0702030302020204" pitchFamily="66" charset="0"/>
              </a:rPr>
              <a:t>6</a:t>
            </a:r>
            <a:r>
              <a:rPr lang="tr-TR" sz="2800" i="1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. Ders : Evrimsel ağaçların oluşturulması</a:t>
            </a:r>
            <a:endParaRPr lang="tr-TR" sz="2800" i="1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01139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354888" cy="1143000"/>
          </a:xfrm>
        </p:spPr>
        <p:txBody>
          <a:bodyPr/>
          <a:lstStyle/>
          <a:p>
            <a:pPr algn="r"/>
            <a:r>
              <a:rPr lang="tr-TR" sz="2400" i="1" dirty="0" smtClean="0">
                <a:solidFill>
                  <a:srgbClr val="FFC000"/>
                </a:solidFill>
              </a:rPr>
              <a:t>Evrimsel ağaç hangi bilgileri verir?</a:t>
            </a:r>
            <a:endParaRPr lang="tr-TR" sz="2400" i="1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tr-TR" dirty="0"/>
          </a:p>
          <a:p>
            <a:pPr lvl="2"/>
            <a:endParaRPr lang="tr-TR" sz="2000" dirty="0"/>
          </a:p>
          <a:p>
            <a:pPr lvl="2"/>
            <a:r>
              <a:rPr lang="tr-TR" sz="2000" dirty="0" smtClean="0"/>
              <a:t>Türlerin çeşitlenmesinde ortaya çıkan olgu örüntüsü</a:t>
            </a:r>
          </a:p>
          <a:p>
            <a:pPr lvl="2"/>
            <a:r>
              <a:rPr lang="tr-TR" sz="2000" dirty="0" smtClean="0"/>
              <a:t>Zamanlama </a:t>
            </a:r>
          </a:p>
          <a:p>
            <a:pPr lvl="2"/>
            <a:r>
              <a:rPr lang="tr-TR" sz="2000" dirty="0" smtClean="0"/>
              <a:t>Soy hatlarının ortaya çıkış sırası</a:t>
            </a:r>
          </a:p>
          <a:p>
            <a:pPr lvl="2"/>
            <a:r>
              <a:rPr lang="tr-TR" sz="2000" dirty="0" smtClean="0"/>
              <a:t>Hangi organizmalar daha yakın</a:t>
            </a:r>
          </a:p>
          <a:p>
            <a:pPr lvl="2"/>
            <a:r>
              <a:rPr lang="tr-TR" sz="2000" dirty="0" smtClean="0"/>
              <a:t>Hangileri uzak akraba 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8378379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sz="2000" dirty="0" err="1" smtClean="0"/>
              <a:t>Filogenetik</a:t>
            </a:r>
            <a:r>
              <a:rPr lang="tr-TR" sz="2000" dirty="0" smtClean="0"/>
              <a:t>  ağaçlar verilerden çıkarım yaparak oluşturulur </a:t>
            </a:r>
          </a:p>
          <a:p>
            <a:endParaRPr lang="tr-TR" sz="2000" dirty="0"/>
          </a:p>
          <a:p>
            <a:r>
              <a:rPr lang="tr-TR" sz="2000" dirty="0" smtClean="0"/>
              <a:t>AMA !!!</a:t>
            </a:r>
          </a:p>
          <a:p>
            <a:endParaRPr lang="tr-TR" sz="2000" dirty="0"/>
          </a:p>
          <a:p>
            <a:r>
              <a:rPr lang="tr-TR" sz="2000" dirty="0" smtClean="0"/>
              <a:t>1. Bu çıkarımları yapmak için ne tip veriler kullanılabilir? </a:t>
            </a:r>
          </a:p>
          <a:p>
            <a:r>
              <a:rPr lang="tr-TR" sz="2000" dirty="0" smtClean="0"/>
              <a:t>2. Ortaya çıkan ağacın en doğru ağaç olduğu nasıl anlaşılır?</a:t>
            </a:r>
          </a:p>
          <a:p>
            <a:r>
              <a:rPr lang="tr-TR" sz="2000" dirty="0" smtClean="0"/>
              <a:t>3. </a:t>
            </a:r>
            <a:r>
              <a:rPr lang="tr-TR" sz="2000" dirty="0" err="1" smtClean="0"/>
              <a:t>Filogeni</a:t>
            </a:r>
            <a:r>
              <a:rPr lang="tr-TR" sz="2000" dirty="0" smtClean="0"/>
              <a:t> hesaplamada tutumluluk (</a:t>
            </a:r>
            <a:r>
              <a:rPr lang="tr-TR" sz="2000" dirty="0" err="1" smtClean="0"/>
              <a:t>parsinomi</a:t>
            </a:r>
            <a:r>
              <a:rPr lang="tr-TR" sz="2000" dirty="0" smtClean="0"/>
              <a:t>) prensipleri nasıl kullanılır?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5142578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282880" cy="1143000"/>
          </a:xfrm>
        </p:spPr>
        <p:txBody>
          <a:bodyPr/>
          <a:lstStyle/>
          <a:p>
            <a:pPr algn="r"/>
            <a:r>
              <a:rPr lang="tr-TR" i="1" dirty="0" smtClean="0">
                <a:solidFill>
                  <a:srgbClr val="FFC000"/>
                </a:solidFill>
              </a:rPr>
              <a:t>FİLOGENİNİN MANTIĞI</a:t>
            </a:r>
            <a:endParaRPr lang="tr-TR" i="1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pPr lvl="1"/>
            <a:r>
              <a:rPr lang="tr-TR" dirty="0" smtClean="0"/>
              <a:t>En yakın akraba = en fazla ortak özellik</a:t>
            </a:r>
          </a:p>
          <a:p>
            <a:pPr lvl="1"/>
            <a:endParaRPr lang="tr-TR" dirty="0"/>
          </a:p>
          <a:p>
            <a:pPr lvl="1"/>
            <a:r>
              <a:rPr lang="tr-TR" dirty="0" smtClean="0"/>
              <a:t>Kullanılabilecek karakterler </a:t>
            </a:r>
          </a:p>
          <a:p>
            <a:pPr lvl="2"/>
            <a:r>
              <a:rPr lang="tr-TR" dirty="0" smtClean="0"/>
              <a:t>1. Belli bir gendeki </a:t>
            </a:r>
            <a:r>
              <a:rPr lang="tr-TR" dirty="0" err="1" smtClean="0"/>
              <a:t>nükleotit</a:t>
            </a:r>
            <a:r>
              <a:rPr lang="tr-TR" dirty="0" smtClean="0"/>
              <a:t> dizisi</a:t>
            </a:r>
          </a:p>
          <a:p>
            <a:pPr lvl="2"/>
            <a:r>
              <a:rPr lang="tr-TR" dirty="0" smtClean="0"/>
              <a:t>2. Belli iskelet elementleri</a:t>
            </a:r>
          </a:p>
          <a:p>
            <a:pPr lvl="2"/>
            <a:r>
              <a:rPr lang="tr-TR" dirty="0" smtClean="0"/>
              <a:t>3. Çiçek kısımlarının varlığı </a:t>
            </a:r>
          </a:p>
          <a:p>
            <a:pPr lvl="2"/>
            <a:r>
              <a:rPr lang="tr-TR" dirty="0" smtClean="0"/>
              <a:t>4. </a:t>
            </a:r>
            <a:r>
              <a:rPr lang="tr-TR" dirty="0" err="1" smtClean="0"/>
              <a:t>Embriyonik</a:t>
            </a:r>
            <a:r>
              <a:rPr lang="tr-TR" dirty="0" smtClean="0"/>
              <a:t> ya da </a:t>
            </a:r>
            <a:r>
              <a:rPr lang="tr-TR" dirty="0" err="1" smtClean="0"/>
              <a:t>larval</a:t>
            </a:r>
            <a:r>
              <a:rPr lang="tr-TR" dirty="0" smtClean="0"/>
              <a:t> gelişim özellikleri</a:t>
            </a:r>
            <a:endParaRPr lang="tr-TR" dirty="0"/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279423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138864" cy="1143000"/>
          </a:xfrm>
        </p:spPr>
        <p:txBody>
          <a:bodyPr/>
          <a:lstStyle/>
          <a:p>
            <a:pPr algn="r"/>
            <a:r>
              <a:rPr lang="tr-TR" i="1" dirty="0" smtClean="0">
                <a:solidFill>
                  <a:srgbClr val="FFC000"/>
                </a:solidFill>
              </a:rPr>
              <a:t>SİNAPOMORF?</a:t>
            </a:r>
            <a:endParaRPr lang="tr-TR" i="1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tr-TR" dirty="0" smtClean="0"/>
          </a:p>
          <a:p>
            <a:pPr lvl="1"/>
            <a:endParaRPr lang="tr-TR" sz="2000" dirty="0"/>
          </a:p>
          <a:p>
            <a:pPr lvl="1"/>
            <a:r>
              <a:rPr lang="tr-TR" sz="2000" dirty="0" err="1" smtClean="0"/>
              <a:t>Filogeni</a:t>
            </a:r>
            <a:r>
              <a:rPr lang="tr-TR" sz="2000" dirty="0" smtClean="0"/>
              <a:t> hesaplamada kullanışlı olan </a:t>
            </a:r>
            <a:r>
              <a:rPr lang="tr-TR" sz="2000" dirty="0" err="1" smtClean="0"/>
              <a:t>homolojilere</a:t>
            </a:r>
            <a:r>
              <a:rPr lang="tr-TR" sz="2000" dirty="0" smtClean="0"/>
              <a:t> </a:t>
            </a:r>
            <a:r>
              <a:rPr lang="tr-TR" sz="2000" dirty="0" err="1" smtClean="0"/>
              <a:t>sinapomorflar</a:t>
            </a:r>
            <a:r>
              <a:rPr lang="tr-TR" sz="2000" dirty="0" smtClean="0"/>
              <a:t> denir..</a:t>
            </a:r>
          </a:p>
          <a:p>
            <a:pPr lvl="1"/>
            <a:endParaRPr lang="tr-TR" sz="2000" dirty="0"/>
          </a:p>
          <a:p>
            <a:pPr lvl="1"/>
            <a:r>
              <a:rPr lang="tr-TR" sz="2000" dirty="0" smtClean="0"/>
              <a:t>Belli türler arasında paylaşılan ve ortak atadan değiştiği için benzer olan homolog özelliklerdir. </a:t>
            </a:r>
          </a:p>
          <a:p>
            <a:pPr lvl="1"/>
            <a:endParaRPr lang="tr-TR" sz="2000" dirty="0"/>
          </a:p>
          <a:p>
            <a:pPr marL="457200" lvl="1" indent="0">
              <a:buNone/>
            </a:pPr>
            <a:r>
              <a:rPr lang="tr-TR" sz="2000" dirty="0" smtClean="0"/>
              <a:t>* Genetik şifre yaşayan tüm türlerde ortak olan homolog bir özelliktir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1741792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tr-TR" dirty="0" smtClean="0"/>
          </a:p>
          <a:p>
            <a:endParaRPr lang="tr-TR" sz="2000" dirty="0"/>
          </a:p>
          <a:p>
            <a:pPr lvl="1"/>
            <a:r>
              <a:rPr lang="tr-TR" sz="2000" dirty="0" smtClean="0"/>
              <a:t>Bir ata + ondan türeyen gruplar = </a:t>
            </a:r>
            <a:r>
              <a:rPr lang="tr-TR" sz="2000" dirty="0" err="1" smtClean="0"/>
              <a:t>monofiletik</a:t>
            </a:r>
            <a:r>
              <a:rPr lang="tr-TR" sz="2000" dirty="0" smtClean="0"/>
              <a:t> grup (</a:t>
            </a:r>
            <a:r>
              <a:rPr lang="tr-TR" sz="2000" dirty="0" err="1" smtClean="0"/>
              <a:t>Klad</a:t>
            </a:r>
            <a:r>
              <a:rPr lang="tr-TR" sz="2000" dirty="0" smtClean="0"/>
              <a:t>, soy hattı)</a:t>
            </a:r>
          </a:p>
          <a:p>
            <a:pPr lvl="1"/>
            <a:endParaRPr lang="tr-TR" sz="2000" dirty="0"/>
          </a:p>
          <a:p>
            <a:pPr lvl="1"/>
            <a:r>
              <a:rPr lang="tr-TR" sz="2000" dirty="0" smtClean="0"/>
              <a:t>Genetik kod = Bakteri ve memelerin aynı </a:t>
            </a:r>
            <a:r>
              <a:rPr lang="tr-TR" sz="2000" dirty="0" err="1" smtClean="0"/>
              <a:t>monofiletik</a:t>
            </a:r>
            <a:r>
              <a:rPr lang="tr-TR" sz="2000" dirty="0" smtClean="0"/>
              <a:t> grupta incelenmesini sağlarken</a:t>
            </a:r>
          </a:p>
          <a:p>
            <a:pPr lvl="1"/>
            <a:endParaRPr lang="tr-TR" sz="2000" dirty="0"/>
          </a:p>
          <a:p>
            <a:pPr lvl="1"/>
            <a:r>
              <a:rPr lang="tr-TR" sz="2000" dirty="0" smtClean="0"/>
              <a:t>Bakteri – </a:t>
            </a:r>
            <a:r>
              <a:rPr lang="tr-TR" sz="2000" dirty="0" err="1" smtClean="0"/>
              <a:t>ökaryot</a:t>
            </a:r>
            <a:r>
              <a:rPr lang="tr-TR" sz="2000" dirty="0" smtClean="0"/>
              <a:t> ayrımını yapmayı sağlayamaz…</a:t>
            </a:r>
          </a:p>
          <a:p>
            <a:pPr lvl="1"/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3656033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tr-TR" dirty="0" smtClean="0"/>
          </a:p>
          <a:p>
            <a:pPr lvl="1"/>
            <a:endParaRPr lang="tr-TR" dirty="0"/>
          </a:p>
          <a:p>
            <a:pPr lvl="1"/>
            <a:r>
              <a:rPr lang="tr-TR" sz="2000" dirty="0" err="1" smtClean="0"/>
              <a:t>Peptidoglikan</a:t>
            </a:r>
            <a:r>
              <a:rPr lang="tr-TR" sz="2000" dirty="0" smtClean="0"/>
              <a:t> tabaka  -- bakteriler için </a:t>
            </a:r>
            <a:r>
              <a:rPr lang="tr-TR" sz="2000" dirty="0" err="1" smtClean="0"/>
              <a:t>sinapomorf</a:t>
            </a:r>
            <a:endParaRPr lang="tr-TR" sz="2000" dirty="0" smtClean="0"/>
          </a:p>
          <a:p>
            <a:pPr lvl="1"/>
            <a:r>
              <a:rPr lang="tr-TR" sz="2000" dirty="0" smtClean="0"/>
              <a:t>Hücre zarı – </a:t>
            </a:r>
            <a:r>
              <a:rPr lang="tr-TR" sz="2000" dirty="0" err="1" smtClean="0"/>
              <a:t>Ökaryotlar</a:t>
            </a:r>
            <a:r>
              <a:rPr lang="tr-TR" sz="2000" dirty="0" smtClean="0"/>
              <a:t> için </a:t>
            </a:r>
            <a:r>
              <a:rPr lang="tr-TR" sz="2000" dirty="0" err="1" smtClean="0"/>
              <a:t>sinapomorf</a:t>
            </a:r>
            <a:endParaRPr lang="tr-TR" sz="2000" dirty="0" smtClean="0"/>
          </a:p>
          <a:p>
            <a:pPr lvl="1" algn="ctr"/>
            <a:endParaRPr lang="tr-TR" sz="2400" dirty="0"/>
          </a:p>
          <a:p>
            <a:pPr lvl="1" algn="ctr"/>
            <a:r>
              <a:rPr lang="tr-TR" sz="2400" dirty="0" smtClean="0">
                <a:solidFill>
                  <a:srgbClr val="00B0F0"/>
                </a:solidFill>
              </a:rPr>
              <a:t>Bütün </a:t>
            </a:r>
            <a:r>
              <a:rPr lang="tr-TR" sz="2400" dirty="0" err="1" smtClean="0">
                <a:solidFill>
                  <a:srgbClr val="00B0F0"/>
                </a:solidFill>
              </a:rPr>
              <a:t>sinapomorfiler</a:t>
            </a:r>
            <a:r>
              <a:rPr lang="tr-TR" sz="2400" dirty="0" smtClean="0">
                <a:solidFill>
                  <a:srgbClr val="00B0F0"/>
                </a:solidFill>
              </a:rPr>
              <a:t> = homolog özellik</a:t>
            </a:r>
          </a:p>
          <a:p>
            <a:pPr lvl="1" algn="ctr"/>
            <a:r>
              <a:rPr lang="tr-TR" sz="2400" dirty="0" smtClean="0">
                <a:solidFill>
                  <a:srgbClr val="00B0F0"/>
                </a:solidFill>
              </a:rPr>
              <a:t>Bütün </a:t>
            </a:r>
            <a:r>
              <a:rPr lang="tr-TR" sz="2400" dirty="0" err="1" smtClean="0">
                <a:solidFill>
                  <a:srgbClr val="00B0F0"/>
                </a:solidFill>
              </a:rPr>
              <a:t>homolojiler</a:t>
            </a:r>
            <a:r>
              <a:rPr lang="tr-TR" sz="2400" dirty="0" smtClean="0">
                <a:solidFill>
                  <a:srgbClr val="00B0F0"/>
                </a:solidFill>
              </a:rPr>
              <a:t> # </a:t>
            </a:r>
            <a:r>
              <a:rPr lang="tr-TR" sz="2400" dirty="0" err="1" smtClean="0">
                <a:solidFill>
                  <a:srgbClr val="00B0F0"/>
                </a:solidFill>
              </a:rPr>
              <a:t>sinapomorfi</a:t>
            </a:r>
            <a:endParaRPr lang="tr-TR" sz="24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33491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000" b="1" dirty="0" err="1" smtClean="0"/>
              <a:t>Kladistik</a:t>
            </a:r>
            <a:r>
              <a:rPr lang="tr-TR" sz="2000" b="1" dirty="0" smtClean="0"/>
              <a:t> Metot: </a:t>
            </a:r>
          </a:p>
          <a:p>
            <a:pPr>
              <a:lnSpc>
                <a:spcPct val="150000"/>
              </a:lnSpc>
            </a:pPr>
            <a:endParaRPr lang="tr-TR" sz="2000" dirty="0"/>
          </a:p>
          <a:p>
            <a:pPr>
              <a:lnSpc>
                <a:spcPct val="150000"/>
              </a:lnSpc>
            </a:pPr>
            <a:r>
              <a:rPr lang="tr-TR" sz="2000" dirty="0" smtClean="0"/>
              <a:t>Bu metotla </a:t>
            </a:r>
            <a:r>
              <a:rPr lang="tr-TR" sz="2000" dirty="0" err="1" smtClean="0"/>
              <a:t>filogeni</a:t>
            </a:r>
            <a:r>
              <a:rPr lang="tr-TR" sz="2000" dirty="0" smtClean="0"/>
              <a:t> oluştururken, hangi özellik daha eski, hangisi daha yeni belirlemek zorundayız. </a:t>
            </a:r>
          </a:p>
          <a:p>
            <a:pPr>
              <a:lnSpc>
                <a:spcPct val="150000"/>
              </a:lnSpc>
            </a:pPr>
            <a:r>
              <a:rPr lang="tr-TR" sz="2000" dirty="0" smtClean="0"/>
              <a:t>Ağaç üzerinde her dal türemiş grupları </a:t>
            </a:r>
            <a:r>
              <a:rPr lang="tr-TR" sz="2000" dirty="0" err="1" smtClean="0"/>
              <a:t>ayırtederken</a:t>
            </a:r>
            <a:r>
              <a:rPr lang="tr-TR" sz="2000" dirty="0" smtClean="0"/>
              <a:t>, bir ya da daha fazla </a:t>
            </a:r>
            <a:r>
              <a:rPr lang="tr-TR" sz="2000" dirty="0" err="1" smtClean="0"/>
              <a:t>sinapomorfa</a:t>
            </a:r>
            <a:r>
              <a:rPr lang="tr-TR" sz="2000" dirty="0" smtClean="0"/>
              <a:t> karşılık gelir. </a:t>
            </a:r>
            <a:r>
              <a:rPr lang="tr-TR" sz="2000" dirty="0" err="1" smtClean="0"/>
              <a:t>Sinapomorfların</a:t>
            </a:r>
            <a:r>
              <a:rPr lang="tr-TR" sz="2000" dirty="0" smtClean="0"/>
              <a:t> kümelenmesi yoluyla oluşturulan ağaca </a:t>
            </a:r>
            <a:r>
              <a:rPr lang="tr-TR" sz="2000" dirty="0" err="1" smtClean="0"/>
              <a:t>kladogram</a:t>
            </a:r>
            <a:r>
              <a:rPr lang="tr-TR" sz="2000" dirty="0" smtClean="0"/>
              <a:t> denir. </a:t>
            </a:r>
          </a:p>
          <a:p>
            <a:pPr>
              <a:lnSpc>
                <a:spcPct val="150000"/>
              </a:lnSpc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0693707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88640"/>
            <a:ext cx="7416824" cy="5044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Metin kutusu 3"/>
          <p:cNvSpPr txBox="1"/>
          <p:nvPr/>
        </p:nvSpPr>
        <p:spPr>
          <a:xfrm>
            <a:off x="467544" y="5517232"/>
            <a:ext cx="81499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/>
              <a:t>Sinapomorflar</a:t>
            </a:r>
            <a:r>
              <a:rPr lang="tr-TR" dirty="0" smtClean="0"/>
              <a:t> </a:t>
            </a:r>
            <a:r>
              <a:rPr lang="tr-TR" dirty="0" err="1" smtClean="0"/>
              <a:t>kladogramlarda</a:t>
            </a:r>
            <a:r>
              <a:rPr lang="tr-TR" dirty="0" smtClean="0"/>
              <a:t> dallar boyunca çubuklar şeklinde gösterilir.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355193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426896" cy="1143000"/>
          </a:xfrm>
        </p:spPr>
        <p:txBody>
          <a:bodyPr/>
          <a:lstStyle/>
          <a:p>
            <a:pPr algn="r"/>
            <a:r>
              <a:rPr lang="tr-TR" sz="2400" i="1" dirty="0" smtClean="0">
                <a:solidFill>
                  <a:srgbClr val="FFC000"/>
                </a:solidFill>
              </a:rPr>
              <a:t>FİLOGENİ OLUŞTURMADA PROBLEMLER</a:t>
            </a:r>
            <a:endParaRPr lang="tr-TR" sz="2400" i="1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Ağaç oluşturmada homolog özellikleri analiz etmek önemli </a:t>
            </a:r>
          </a:p>
          <a:p>
            <a:endParaRPr lang="tr-TR" dirty="0"/>
          </a:p>
          <a:p>
            <a:pPr lvl="1"/>
            <a:r>
              <a:rPr lang="tr-TR" sz="2000" dirty="0" smtClean="0"/>
              <a:t>Benzer özellikler farklı gruplarda tamamen bağımsız evrimleşebilir…</a:t>
            </a:r>
            <a:endParaRPr lang="tr-TR" sz="2000" dirty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358168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354888" cy="1143000"/>
          </a:xfrm>
        </p:spPr>
        <p:txBody>
          <a:bodyPr/>
          <a:lstStyle/>
          <a:p>
            <a:pPr algn="r"/>
            <a:r>
              <a:rPr lang="tr-TR" sz="2400" i="1" dirty="0" smtClean="0">
                <a:solidFill>
                  <a:srgbClr val="FFC000"/>
                </a:solidFill>
              </a:rPr>
              <a:t>Bütün benzer özellikler homolog değildir….</a:t>
            </a:r>
            <a:endParaRPr lang="tr-TR" sz="2400" i="1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endParaRPr lang="tr-TR" dirty="0" smtClean="0"/>
          </a:p>
          <a:p>
            <a:endParaRPr lang="tr-TR" dirty="0"/>
          </a:p>
          <a:p>
            <a:pPr lvl="1">
              <a:lnSpc>
                <a:spcPct val="150000"/>
              </a:lnSpc>
            </a:pPr>
            <a:r>
              <a:rPr lang="tr-TR" sz="2400" dirty="0" err="1" smtClean="0">
                <a:solidFill>
                  <a:srgbClr val="FFC000"/>
                </a:solidFill>
              </a:rPr>
              <a:t>Kovergent</a:t>
            </a:r>
            <a:r>
              <a:rPr lang="tr-TR" sz="2400" dirty="0" smtClean="0">
                <a:solidFill>
                  <a:srgbClr val="FFC000"/>
                </a:solidFill>
              </a:rPr>
              <a:t> evrim : </a:t>
            </a:r>
            <a:r>
              <a:rPr lang="tr-TR" sz="2400" dirty="0" smtClean="0"/>
              <a:t>morfolojik özellikler farklı </a:t>
            </a:r>
            <a:r>
              <a:rPr lang="tr-TR" sz="2400" dirty="0" err="1" smtClean="0"/>
              <a:t>soyhattında</a:t>
            </a:r>
            <a:r>
              <a:rPr lang="tr-TR" sz="2400" dirty="0" smtClean="0"/>
              <a:t> bağımsız olarak evrimleşmiştir. </a:t>
            </a:r>
          </a:p>
          <a:p>
            <a:pPr lvl="1">
              <a:lnSpc>
                <a:spcPct val="150000"/>
              </a:lnSpc>
            </a:pPr>
            <a:r>
              <a:rPr lang="tr-TR" sz="2400" dirty="0" smtClean="0"/>
              <a:t>Ahtapot ve memelilerde kamera göz ….</a:t>
            </a:r>
          </a:p>
          <a:p>
            <a:pPr lvl="1">
              <a:lnSpc>
                <a:spcPct val="150000"/>
              </a:lnSpc>
            </a:pPr>
            <a:r>
              <a:rPr lang="tr-TR" sz="2400" dirty="0" smtClean="0"/>
              <a:t>Ahtapot, mürekkep balığı, ve deniz taraklarında benzer özellikler…</a:t>
            </a:r>
            <a:endParaRPr lang="tr-TR" sz="2400" dirty="0"/>
          </a:p>
          <a:p>
            <a:pPr lvl="1">
              <a:lnSpc>
                <a:spcPct val="150000"/>
              </a:lnSpc>
            </a:pPr>
            <a:r>
              <a:rPr lang="tr-TR" sz="2400" dirty="0" smtClean="0"/>
              <a:t>NEDEN ? </a:t>
            </a:r>
          </a:p>
          <a:p>
            <a:pPr lvl="1">
              <a:lnSpc>
                <a:spcPct val="150000"/>
              </a:lnSpc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893085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354888" cy="1143000"/>
          </a:xfrm>
        </p:spPr>
        <p:txBody>
          <a:bodyPr/>
          <a:lstStyle/>
          <a:p>
            <a:pPr algn="r"/>
            <a:r>
              <a:rPr lang="tr-TR" i="1" dirty="0" smtClean="0">
                <a:solidFill>
                  <a:srgbClr val="FFC000"/>
                </a:solidFill>
              </a:rPr>
              <a:t>AĞAÇ DÜŞÜNCESİNE GİRİŞ</a:t>
            </a:r>
            <a:endParaRPr lang="tr-TR" i="1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tr-TR" dirty="0" smtClean="0"/>
          </a:p>
          <a:p>
            <a:endParaRPr lang="tr-TR" sz="2000" dirty="0"/>
          </a:p>
          <a:p>
            <a:r>
              <a:rPr lang="tr-TR" sz="2000" dirty="0" smtClean="0"/>
              <a:t>Adada yaşamakta olan salyangoz </a:t>
            </a:r>
            <a:r>
              <a:rPr lang="tr-TR" sz="2000" dirty="0" err="1" smtClean="0"/>
              <a:t>populasyonu</a:t>
            </a:r>
            <a:endParaRPr lang="tr-TR" sz="2000" dirty="0" smtClean="0"/>
          </a:p>
          <a:p>
            <a:r>
              <a:rPr lang="tr-TR" sz="2000" dirty="0" smtClean="0"/>
              <a:t>Ortaya çıkan bazı özellikler avantaj sağlıyorsa çoğalır..</a:t>
            </a:r>
          </a:p>
          <a:p>
            <a:r>
              <a:rPr lang="tr-TR" sz="2000" dirty="0" smtClean="0"/>
              <a:t>Bazıları yüzen bitkileri kullanarak diğer adaya geçer….</a:t>
            </a:r>
          </a:p>
          <a:p>
            <a:endParaRPr lang="tr-TR" sz="2000" dirty="0"/>
          </a:p>
          <a:p>
            <a:r>
              <a:rPr lang="tr-TR" sz="2000" dirty="0" smtClean="0"/>
              <a:t>VE aynı atadan oluşan 3 farklı tür ortaya çıkar….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6133691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sz="2400" dirty="0" err="1" smtClean="0"/>
              <a:t>Konvergent</a:t>
            </a:r>
            <a:r>
              <a:rPr lang="tr-TR" sz="2400" dirty="0" smtClean="0"/>
              <a:t> evrim; balinalar ve köpekbalıklarında aerodinamik yapı…..</a:t>
            </a:r>
          </a:p>
          <a:p>
            <a:endParaRPr lang="tr-TR" sz="2400" dirty="0"/>
          </a:p>
          <a:p>
            <a:r>
              <a:rPr lang="tr-TR" sz="2400" dirty="0" smtClean="0"/>
              <a:t>Yarasa ve kuşlarda kanat…</a:t>
            </a:r>
            <a:endParaRPr lang="tr-TR" sz="2400" dirty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0856861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426896" cy="1143000"/>
          </a:xfrm>
        </p:spPr>
        <p:txBody>
          <a:bodyPr/>
          <a:lstStyle/>
          <a:p>
            <a:pPr algn="r"/>
            <a:r>
              <a:rPr lang="tr-TR" i="1" dirty="0" smtClean="0">
                <a:solidFill>
                  <a:srgbClr val="FFC000"/>
                </a:solidFill>
              </a:rPr>
              <a:t>Geriye dönüş</a:t>
            </a:r>
            <a:endParaRPr lang="tr-TR" i="1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  <p:grpSp>
        <p:nvGrpSpPr>
          <p:cNvPr id="4" name="Grup 3"/>
          <p:cNvGrpSpPr/>
          <p:nvPr/>
        </p:nvGrpSpPr>
        <p:grpSpPr>
          <a:xfrm>
            <a:off x="2231740" y="2276872"/>
            <a:ext cx="4279479" cy="2664296"/>
            <a:chOff x="1724297" y="2780928"/>
            <a:chExt cx="4279479" cy="2664296"/>
          </a:xfrm>
        </p:grpSpPr>
        <p:cxnSp>
          <p:nvCxnSpPr>
            <p:cNvPr id="5" name="Düz Bağlayıcı 4"/>
            <p:cNvCxnSpPr/>
            <p:nvPr/>
          </p:nvCxnSpPr>
          <p:spPr>
            <a:xfrm>
              <a:off x="1724297" y="2860766"/>
              <a:ext cx="2055615" cy="258445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Düz Bağlayıcı 5"/>
            <p:cNvCxnSpPr/>
            <p:nvPr/>
          </p:nvCxnSpPr>
          <p:spPr>
            <a:xfrm flipH="1">
              <a:off x="3635896" y="3068960"/>
              <a:ext cx="2367880" cy="216862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Düz Bağlayıcı 6"/>
            <p:cNvCxnSpPr/>
            <p:nvPr/>
          </p:nvCxnSpPr>
          <p:spPr>
            <a:xfrm flipH="1">
              <a:off x="3131840" y="2852936"/>
              <a:ext cx="1800200" cy="173657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Düz Bağlayıcı 7"/>
            <p:cNvCxnSpPr/>
            <p:nvPr/>
          </p:nvCxnSpPr>
          <p:spPr>
            <a:xfrm flipH="1">
              <a:off x="2699792" y="2780928"/>
              <a:ext cx="1368152" cy="129614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Düz Bağlayıcı 8"/>
            <p:cNvCxnSpPr/>
            <p:nvPr/>
          </p:nvCxnSpPr>
          <p:spPr>
            <a:xfrm flipH="1">
              <a:off x="2231740" y="2780928"/>
              <a:ext cx="756084" cy="71709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Metin kutusu 9"/>
          <p:cNvSpPr txBox="1"/>
          <p:nvPr/>
        </p:nvSpPr>
        <p:spPr>
          <a:xfrm>
            <a:off x="4539383" y="5157192"/>
            <a:ext cx="21643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Atasal DNA dizisi </a:t>
            </a:r>
          </a:p>
          <a:p>
            <a:pPr algn="ctr"/>
            <a:r>
              <a:rPr lang="tr-TR" dirty="0" smtClean="0"/>
              <a:t>TGCT</a:t>
            </a:r>
            <a:r>
              <a:rPr lang="tr-TR" dirty="0" smtClean="0">
                <a:solidFill>
                  <a:srgbClr val="FF0000"/>
                </a:solidFill>
              </a:rPr>
              <a:t>A</a:t>
            </a:r>
            <a:r>
              <a:rPr lang="tr-TR" dirty="0" smtClean="0"/>
              <a:t>TT</a:t>
            </a:r>
            <a:endParaRPr lang="tr-TR" dirty="0"/>
          </a:p>
        </p:txBody>
      </p:sp>
      <p:sp>
        <p:nvSpPr>
          <p:cNvPr id="11" name="Metin kutusu 10"/>
          <p:cNvSpPr txBox="1"/>
          <p:nvPr/>
        </p:nvSpPr>
        <p:spPr>
          <a:xfrm>
            <a:off x="2231740" y="2132856"/>
            <a:ext cx="328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E</a:t>
            </a:r>
            <a:endParaRPr lang="tr-TR" dirty="0"/>
          </a:p>
        </p:txBody>
      </p:sp>
      <p:sp>
        <p:nvSpPr>
          <p:cNvPr id="12" name="Metin kutusu 11"/>
          <p:cNvSpPr txBox="1"/>
          <p:nvPr/>
        </p:nvSpPr>
        <p:spPr>
          <a:xfrm>
            <a:off x="3495267" y="1919859"/>
            <a:ext cx="328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841030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426896" cy="1143000"/>
          </a:xfrm>
        </p:spPr>
        <p:txBody>
          <a:bodyPr/>
          <a:lstStyle/>
          <a:p>
            <a:pPr algn="r"/>
            <a:r>
              <a:rPr lang="tr-TR" i="1" dirty="0" smtClean="0">
                <a:solidFill>
                  <a:srgbClr val="FFC000"/>
                </a:solidFill>
              </a:rPr>
              <a:t>Geriye dönüş</a:t>
            </a:r>
            <a:endParaRPr lang="tr-TR" i="1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  <p:grpSp>
        <p:nvGrpSpPr>
          <p:cNvPr id="17" name="Grup 16"/>
          <p:cNvGrpSpPr/>
          <p:nvPr/>
        </p:nvGrpSpPr>
        <p:grpSpPr>
          <a:xfrm>
            <a:off x="2231740" y="2276872"/>
            <a:ext cx="4472018" cy="2664296"/>
            <a:chOff x="2231740" y="2276872"/>
            <a:chExt cx="4472018" cy="2664296"/>
          </a:xfrm>
        </p:grpSpPr>
        <p:cxnSp>
          <p:nvCxnSpPr>
            <p:cNvPr id="5" name="Düz Bağlayıcı 4"/>
            <p:cNvCxnSpPr/>
            <p:nvPr/>
          </p:nvCxnSpPr>
          <p:spPr>
            <a:xfrm>
              <a:off x="2231740" y="2356710"/>
              <a:ext cx="2055615" cy="258445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Düz Bağlayıcı 5"/>
            <p:cNvCxnSpPr/>
            <p:nvPr/>
          </p:nvCxnSpPr>
          <p:spPr>
            <a:xfrm flipH="1">
              <a:off x="4143339" y="2356710"/>
              <a:ext cx="2560419" cy="237681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Düz Bağlayıcı 6"/>
            <p:cNvCxnSpPr/>
            <p:nvPr/>
          </p:nvCxnSpPr>
          <p:spPr>
            <a:xfrm flipH="1">
              <a:off x="3639283" y="2348880"/>
              <a:ext cx="1800200" cy="173657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Düz Bağlayıcı 7"/>
            <p:cNvCxnSpPr/>
            <p:nvPr/>
          </p:nvCxnSpPr>
          <p:spPr>
            <a:xfrm flipH="1">
              <a:off x="3207235" y="2276872"/>
              <a:ext cx="1368152" cy="129614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Düz Bağlayıcı 8"/>
            <p:cNvCxnSpPr/>
            <p:nvPr/>
          </p:nvCxnSpPr>
          <p:spPr>
            <a:xfrm flipH="1">
              <a:off x="2739183" y="2276872"/>
              <a:ext cx="756084" cy="71709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Metin kutusu 9"/>
          <p:cNvSpPr txBox="1"/>
          <p:nvPr/>
        </p:nvSpPr>
        <p:spPr>
          <a:xfrm>
            <a:off x="4539383" y="5157192"/>
            <a:ext cx="21643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Atasal DNA dizisi </a:t>
            </a:r>
          </a:p>
          <a:p>
            <a:pPr algn="ctr"/>
            <a:r>
              <a:rPr lang="tr-TR" dirty="0" smtClean="0"/>
              <a:t>TGCT</a:t>
            </a:r>
            <a:r>
              <a:rPr lang="tr-TR" dirty="0" smtClean="0">
                <a:solidFill>
                  <a:srgbClr val="FF0000"/>
                </a:solidFill>
              </a:rPr>
              <a:t>A</a:t>
            </a:r>
            <a:r>
              <a:rPr lang="tr-TR" dirty="0" smtClean="0"/>
              <a:t>TT</a:t>
            </a:r>
            <a:endParaRPr lang="tr-TR" dirty="0"/>
          </a:p>
        </p:txBody>
      </p:sp>
      <p:sp>
        <p:nvSpPr>
          <p:cNvPr id="11" name="Metin kutusu 10"/>
          <p:cNvSpPr txBox="1"/>
          <p:nvPr/>
        </p:nvSpPr>
        <p:spPr>
          <a:xfrm>
            <a:off x="1979712" y="1979548"/>
            <a:ext cx="328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E</a:t>
            </a:r>
            <a:endParaRPr lang="tr-TR" dirty="0"/>
          </a:p>
        </p:txBody>
      </p:sp>
      <p:sp>
        <p:nvSpPr>
          <p:cNvPr id="12" name="Metin kutusu 11"/>
          <p:cNvSpPr txBox="1"/>
          <p:nvPr/>
        </p:nvSpPr>
        <p:spPr>
          <a:xfrm>
            <a:off x="3347864" y="1907540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D</a:t>
            </a:r>
            <a:endParaRPr lang="tr-TR" dirty="0"/>
          </a:p>
        </p:txBody>
      </p:sp>
      <p:sp>
        <p:nvSpPr>
          <p:cNvPr id="13" name="Metin kutusu 12"/>
          <p:cNvSpPr txBox="1"/>
          <p:nvPr/>
        </p:nvSpPr>
        <p:spPr>
          <a:xfrm>
            <a:off x="4427984" y="1907540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C</a:t>
            </a:r>
          </a:p>
        </p:txBody>
      </p:sp>
      <p:sp>
        <p:nvSpPr>
          <p:cNvPr id="14" name="Metin kutusu 13"/>
          <p:cNvSpPr txBox="1"/>
          <p:nvPr/>
        </p:nvSpPr>
        <p:spPr>
          <a:xfrm>
            <a:off x="5364088" y="1916832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B</a:t>
            </a:r>
            <a:endParaRPr lang="tr-TR" dirty="0"/>
          </a:p>
        </p:txBody>
      </p:sp>
      <p:sp>
        <p:nvSpPr>
          <p:cNvPr id="15" name="Metin kutusu 14"/>
          <p:cNvSpPr txBox="1"/>
          <p:nvPr/>
        </p:nvSpPr>
        <p:spPr>
          <a:xfrm>
            <a:off x="6516216" y="1916832"/>
            <a:ext cx="352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A</a:t>
            </a:r>
            <a:endParaRPr lang="tr-TR" dirty="0"/>
          </a:p>
        </p:txBody>
      </p:sp>
      <p:sp>
        <p:nvSpPr>
          <p:cNvPr id="18" name="Metin kutusu 17"/>
          <p:cNvSpPr txBox="1"/>
          <p:nvPr/>
        </p:nvSpPr>
        <p:spPr>
          <a:xfrm>
            <a:off x="6777758" y="2226082"/>
            <a:ext cx="943162" cy="2787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dirty="0" smtClean="0"/>
              <a:t>TGCT</a:t>
            </a:r>
            <a:r>
              <a:rPr lang="tr-TR" sz="1200" dirty="0" smtClean="0">
                <a:solidFill>
                  <a:srgbClr val="FF0000"/>
                </a:solidFill>
              </a:rPr>
              <a:t>A</a:t>
            </a:r>
            <a:r>
              <a:rPr lang="tr-TR" sz="1200" dirty="0" smtClean="0"/>
              <a:t>TT</a:t>
            </a:r>
            <a:endParaRPr lang="tr-TR" sz="1200" dirty="0"/>
          </a:p>
        </p:txBody>
      </p:sp>
      <p:sp>
        <p:nvSpPr>
          <p:cNvPr id="19" name="Metin kutusu 18"/>
          <p:cNvSpPr txBox="1"/>
          <p:nvPr/>
        </p:nvSpPr>
        <p:spPr>
          <a:xfrm>
            <a:off x="5439483" y="1675757"/>
            <a:ext cx="943162" cy="2787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dirty="0" smtClean="0"/>
              <a:t>TGCT</a:t>
            </a:r>
            <a:r>
              <a:rPr lang="tr-TR" sz="1200" dirty="0" smtClean="0">
                <a:solidFill>
                  <a:srgbClr val="FF0000"/>
                </a:solidFill>
              </a:rPr>
              <a:t>T</a:t>
            </a:r>
            <a:r>
              <a:rPr lang="tr-TR" sz="1200" dirty="0" smtClean="0"/>
              <a:t>TT</a:t>
            </a:r>
            <a:endParaRPr lang="tr-TR" sz="1200" dirty="0"/>
          </a:p>
        </p:txBody>
      </p:sp>
      <p:sp>
        <p:nvSpPr>
          <p:cNvPr id="20" name="Metin kutusu 19"/>
          <p:cNvSpPr txBox="1"/>
          <p:nvPr/>
        </p:nvSpPr>
        <p:spPr>
          <a:xfrm>
            <a:off x="1547664" y="4581128"/>
            <a:ext cx="23363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dirty="0" smtClean="0"/>
              <a:t>DNA’nın mutasyon ile dönüşmesi </a:t>
            </a:r>
            <a:endParaRPr lang="tr-TR" sz="1200" dirty="0"/>
          </a:p>
        </p:txBody>
      </p:sp>
      <p:cxnSp>
        <p:nvCxnSpPr>
          <p:cNvPr id="22" name="Düz Ok Bağlayıcısı 21"/>
          <p:cNvCxnSpPr/>
          <p:nvPr/>
        </p:nvCxnSpPr>
        <p:spPr>
          <a:xfrm flipV="1">
            <a:off x="3259547" y="4365105"/>
            <a:ext cx="624426" cy="36842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Metin kutusu 24"/>
          <p:cNvSpPr txBox="1"/>
          <p:nvPr/>
        </p:nvSpPr>
        <p:spPr>
          <a:xfrm>
            <a:off x="4415834" y="1662051"/>
            <a:ext cx="943162" cy="2787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dirty="0" smtClean="0"/>
              <a:t>TGCT</a:t>
            </a:r>
            <a:r>
              <a:rPr lang="tr-TR" sz="1200" dirty="0" smtClean="0">
                <a:solidFill>
                  <a:srgbClr val="FF0000"/>
                </a:solidFill>
              </a:rPr>
              <a:t>T</a:t>
            </a:r>
            <a:r>
              <a:rPr lang="tr-TR" sz="1200" dirty="0" smtClean="0"/>
              <a:t>TT</a:t>
            </a:r>
            <a:endParaRPr lang="tr-TR" sz="1200" dirty="0"/>
          </a:p>
        </p:txBody>
      </p:sp>
      <p:sp>
        <p:nvSpPr>
          <p:cNvPr id="26" name="Metin kutusu 25"/>
          <p:cNvSpPr txBox="1"/>
          <p:nvPr/>
        </p:nvSpPr>
        <p:spPr>
          <a:xfrm>
            <a:off x="3316667" y="1673827"/>
            <a:ext cx="943162" cy="2787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dirty="0" smtClean="0"/>
              <a:t>TGCT</a:t>
            </a:r>
            <a:r>
              <a:rPr lang="tr-TR" sz="1200" dirty="0" smtClean="0">
                <a:solidFill>
                  <a:srgbClr val="FF0000"/>
                </a:solidFill>
              </a:rPr>
              <a:t>T</a:t>
            </a:r>
            <a:r>
              <a:rPr lang="tr-TR" sz="1200" dirty="0" smtClean="0"/>
              <a:t>TT</a:t>
            </a:r>
            <a:endParaRPr lang="tr-TR" sz="1200" dirty="0"/>
          </a:p>
        </p:txBody>
      </p:sp>
      <p:sp>
        <p:nvSpPr>
          <p:cNvPr id="27" name="Metin kutusu 26"/>
          <p:cNvSpPr txBox="1"/>
          <p:nvPr/>
        </p:nvSpPr>
        <p:spPr>
          <a:xfrm>
            <a:off x="1941295" y="1676799"/>
            <a:ext cx="943162" cy="2787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dirty="0" smtClean="0"/>
              <a:t>TGCT</a:t>
            </a:r>
            <a:r>
              <a:rPr lang="tr-TR" sz="1200" dirty="0" smtClean="0">
                <a:solidFill>
                  <a:srgbClr val="FF0000"/>
                </a:solidFill>
              </a:rPr>
              <a:t>A</a:t>
            </a:r>
            <a:r>
              <a:rPr lang="tr-TR" sz="1200" dirty="0" smtClean="0"/>
              <a:t>TT</a:t>
            </a:r>
            <a:endParaRPr lang="tr-TR" sz="1200" dirty="0"/>
          </a:p>
        </p:txBody>
      </p:sp>
      <p:sp>
        <p:nvSpPr>
          <p:cNvPr id="28" name="Metin kutusu 27"/>
          <p:cNvSpPr txBox="1"/>
          <p:nvPr/>
        </p:nvSpPr>
        <p:spPr>
          <a:xfrm>
            <a:off x="617215" y="2916654"/>
            <a:ext cx="15065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dirty="0" smtClean="0"/>
              <a:t>5. Pozisyonda </a:t>
            </a:r>
          </a:p>
          <a:p>
            <a:r>
              <a:rPr lang="tr-TR" sz="1200" dirty="0" smtClean="0"/>
              <a:t>A’ya geri dönüş</a:t>
            </a:r>
            <a:endParaRPr lang="tr-TR" sz="1200" dirty="0"/>
          </a:p>
        </p:txBody>
      </p:sp>
      <p:cxnSp>
        <p:nvCxnSpPr>
          <p:cNvPr id="29" name="Düz Ok Bağlayıcısı 28"/>
          <p:cNvCxnSpPr/>
          <p:nvPr/>
        </p:nvCxnSpPr>
        <p:spPr>
          <a:xfrm flipV="1">
            <a:off x="1831967" y="2660630"/>
            <a:ext cx="624426" cy="36842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73712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354888" cy="1143000"/>
          </a:xfrm>
        </p:spPr>
        <p:txBody>
          <a:bodyPr/>
          <a:lstStyle/>
          <a:p>
            <a:pPr algn="r"/>
            <a:r>
              <a:rPr lang="tr-TR" i="1" dirty="0" err="1" smtClean="0">
                <a:solidFill>
                  <a:srgbClr val="FFC000"/>
                </a:solidFill>
              </a:rPr>
              <a:t>Homoplasi</a:t>
            </a:r>
            <a:endParaRPr lang="tr-TR" i="1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endParaRPr lang="tr-TR" dirty="0" smtClean="0"/>
          </a:p>
          <a:p>
            <a:endParaRPr lang="tr-TR" sz="2800" dirty="0"/>
          </a:p>
          <a:p>
            <a:pPr lvl="1"/>
            <a:r>
              <a:rPr lang="tr-TR" sz="2800" dirty="0" err="1" smtClean="0"/>
              <a:t>Konvergens</a:t>
            </a:r>
            <a:r>
              <a:rPr lang="tr-TR" sz="2800" dirty="0" smtClean="0"/>
              <a:t> + geri dönüş = </a:t>
            </a:r>
            <a:r>
              <a:rPr lang="tr-TR" sz="2800" dirty="0" err="1" smtClean="0"/>
              <a:t>homoplasi</a:t>
            </a:r>
            <a:endParaRPr lang="tr-TR" sz="2800" dirty="0" smtClean="0"/>
          </a:p>
          <a:p>
            <a:pPr lvl="1"/>
            <a:endParaRPr lang="tr-TR" sz="2800" dirty="0"/>
          </a:p>
          <a:p>
            <a:pPr lvl="1"/>
            <a:r>
              <a:rPr lang="tr-TR" sz="2800" dirty="0" smtClean="0"/>
              <a:t>Nasıl ayırt </a:t>
            </a:r>
            <a:r>
              <a:rPr lang="tr-TR" sz="2800" dirty="0" err="1" smtClean="0"/>
              <a:t>edicez</a:t>
            </a:r>
            <a:r>
              <a:rPr lang="tr-TR" sz="2800" dirty="0" smtClean="0"/>
              <a:t>…..???</a:t>
            </a:r>
          </a:p>
          <a:p>
            <a:pPr lvl="1"/>
            <a:endParaRPr lang="tr-TR" sz="2800" dirty="0"/>
          </a:p>
          <a:p>
            <a:pPr lvl="1"/>
            <a:r>
              <a:rPr lang="tr-TR" sz="2800" dirty="0" smtClean="0"/>
              <a:t>Birden fazla özelliği aynı anda analiz ederek !!</a:t>
            </a:r>
          </a:p>
        </p:txBody>
      </p:sp>
    </p:spTree>
    <p:extLst>
      <p:ext uri="{BB962C8B-B14F-4D97-AF65-F5344CB8AC3E}">
        <p14:creationId xmlns:p14="http://schemas.microsoft.com/office/powerpoint/2010/main" val="14567513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tr-TR" dirty="0" smtClean="0"/>
          </a:p>
          <a:p>
            <a:endParaRPr lang="tr-TR" sz="2000" dirty="0"/>
          </a:p>
          <a:p>
            <a:r>
              <a:rPr lang="tr-TR" sz="2000" dirty="0" smtClean="0"/>
              <a:t>Farklı bakış açıları ile ortaya çıkan iki ağaç </a:t>
            </a:r>
            <a:r>
              <a:rPr lang="tr-TR" sz="2000" dirty="0" smtClean="0">
                <a:sym typeface="Wingdings" panose="05000000000000000000" pitchFamily="2" charset="2"/>
              </a:rPr>
              <a:t></a:t>
            </a:r>
          </a:p>
          <a:p>
            <a:endParaRPr lang="tr-TR" sz="2000" dirty="0">
              <a:sym typeface="Wingdings" panose="05000000000000000000" pitchFamily="2" charset="2"/>
            </a:endParaRPr>
          </a:p>
          <a:p>
            <a:r>
              <a:rPr lang="tr-TR" sz="2000" dirty="0" smtClean="0">
                <a:sym typeface="Wingdings" panose="05000000000000000000" pitchFamily="2" charset="2"/>
              </a:rPr>
              <a:t>1. ağaç 6 farklı </a:t>
            </a:r>
            <a:r>
              <a:rPr lang="tr-TR" sz="2000" dirty="0" err="1" smtClean="0">
                <a:sym typeface="Wingdings" panose="05000000000000000000" pitchFamily="2" charset="2"/>
              </a:rPr>
              <a:t>değişimgerektiriyor</a:t>
            </a:r>
            <a:endParaRPr lang="tr-TR" sz="2000" dirty="0" smtClean="0">
              <a:sym typeface="Wingdings" panose="05000000000000000000" pitchFamily="2" charset="2"/>
            </a:endParaRPr>
          </a:p>
          <a:p>
            <a:r>
              <a:rPr lang="tr-TR" sz="2000" dirty="0" smtClean="0">
                <a:sym typeface="Wingdings" panose="05000000000000000000" pitchFamily="2" charset="2"/>
              </a:rPr>
              <a:t>2. ağaç 2 farklı değişim gerektiriyor </a:t>
            </a:r>
          </a:p>
          <a:p>
            <a:endParaRPr lang="tr-TR" sz="2000" dirty="0">
              <a:sym typeface="Wingdings" panose="05000000000000000000" pitchFamily="2" charset="2"/>
            </a:endParaRPr>
          </a:p>
          <a:p>
            <a:r>
              <a:rPr lang="tr-TR" sz="2000" dirty="0" err="1" smtClean="0">
                <a:solidFill>
                  <a:srgbClr val="FFC000"/>
                </a:solidFill>
                <a:sym typeface="Wingdings" panose="05000000000000000000" pitchFamily="2" charset="2"/>
              </a:rPr>
              <a:t>Parsinomi</a:t>
            </a:r>
            <a:r>
              <a:rPr lang="tr-TR" sz="2000" dirty="0" smtClean="0">
                <a:solidFill>
                  <a:srgbClr val="FFC000"/>
                </a:solidFill>
                <a:sym typeface="Wingdings" panose="05000000000000000000" pitchFamily="2" charset="2"/>
              </a:rPr>
              <a:t> = Tutumluluk prensibine göre 2. ağaç doğrudur !!</a:t>
            </a:r>
            <a:endParaRPr lang="tr-TR" sz="2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94470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503" y="548680"/>
            <a:ext cx="8108945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97656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pSp>
        <p:nvGrpSpPr>
          <p:cNvPr id="36" name="Grup 35"/>
          <p:cNvGrpSpPr/>
          <p:nvPr/>
        </p:nvGrpSpPr>
        <p:grpSpPr>
          <a:xfrm>
            <a:off x="2951337" y="3225877"/>
            <a:ext cx="396527" cy="864080"/>
            <a:chOff x="3851920" y="3225877"/>
            <a:chExt cx="396527" cy="864080"/>
          </a:xfrm>
        </p:grpSpPr>
        <p:sp>
          <p:nvSpPr>
            <p:cNvPr id="20" name="Eksi 19"/>
            <p:cNvSpPr/>
            <p:nvPr/>
          </p:nvSpPr>
          <p:spPr>
            <a:xfrm>
              <a:off x="3851920" y="3225877"/>
              <a:ext cx="396000" cy="144000"/>
            </a:xfrm>
            <a:prstGeom prst="mathMinus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21" name="Eksi 20"/>
            <p:cNvSpPr/>
            <p:nvPr/>
          </p:nvSpPr>
          <p:spPr>
            <a:xfrm>
              <a:off x="3852447" y="3945957"/>
              <a:ext cx="396000" cy="144000"/>
            </a:xfrm>
            <a:prstGeom prst="mathMinus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</p:grpSp>
      <p:grpSp>
        <p:nvGrpSpPr>
          <p:cNvPr id="55" name="Grup 54"/>
          <p:cNvGrpSpPr/>
          <p:nvPr/>
        </p:nvGrpSpPr>
        <p:grpSpPr>
          <a:xfrm>
            <a:off x="35496" y="1781232"/>
            <a:ext cx="9108504" cy="4377020"/>
            <a:chOff x="35496" y="1781232"/>
            <a:chExt cx="9108504" cy="4377020"/>
          </a:xfrm>
        </p:grpSpPr>
        <p:sp>
          <p:nvSpPr>
            <p:cNvPr id="7" name="Dikdörtgen 6"/>
            <p:cNvSpPr/>
            <p:nvPr/>
          </p:nvSpPr>
          <p:spPr>
            <a:xfrm>
              <a:off x="35496" y="3429000"/>
              <a:ext cx="864096" cy="432048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200" dirty="0" smtClean="0">
                  <a:solidFill>
                    <a:schemeClr val="bg1"/>
                  </a:solidFill>
                </a:rPr>
                <a:t>Gri düz  kabuk</a:t>
              </a:r>
              <a:endParaRPr lang="tr-TR" sz="1200" dirty="0">
                <a:solidFill>
                  <a:schemeClr val="bg1"/>
                </a:solidFill>
              </a:endParaRPr>
            </a:p>
          </p:txBody>
        </p:sp>
        <p:grpSp>
          <p:nvGrpSpPr>
            <p:cNvPr id="34" name="Grup 33"/>
            <p:cNvGrpSpPr/>
            <p:nvPr/>
          </p:nvGrpSpPr>
          <p:grpSpPr>
            <a:xfrm>
              <a:off x="899592" y="3573016"/>
              <a:ext cx="720000" cy="144000"/>
              <a:chOff x="1331640" y="3573016"/>
              <a:chExt cx="720000" cy="144000"/>
            </a:xfrm>
          </p:grpSpPr>
          <p:cxnSp>
            <p:nvCxnSpPr>
              <p:cNvPr id="10" name="Düz Bağlayıcı 9"/>
              <p:cNvCxnSpPr/>
              <p:nvPr/>
            </p:nvCxnSpPr>
            <p:spPr>
              <a:xfrm>
                <a:off x="1331640" y="3645024"/>
                <a:ext cx="720000" cy="0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11" name="Eksi 10"/>
              <p:cNvSpPr/>
              <p:nvPr/>
            </p:nvSpPr>
            <p:spPr>
              <a:xfrm>
                <a:off x="1475656" y="3573016"/>
                <a:ext cx="396000" cy="144000"/>
              </a:xfrm>
              <a:prstGeom prst="mathMinus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tr-TR"/>
              </a:p>
            </p:txBody>
          </p:sp>
        </p:grpSp>
        <p:sp>
          <p:nvSpPr>
            <p:cNvPr id="12" name="Dikdörtgen 11"/>
            <p:cNvSpPr/>
            <p:nvPr/>
          </p:nvSpPr>
          <p:spPr>
            <a:xfrm>
              <a:off x="3491880" y="3068960"/>
              <a:ext cx="1008112" cy="432048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200" dirty="0" smtClean="0">
                  <a:solidFill>
                    <a:schemeClr val="bg1"/>
                  </a:solidFill>
                </a:rPr>
                <a:t>Mavi çizgili spiral k.</a:t>
              </a:r>
              <a:endParaRPr lang="tr-TR" sz="1200" dirty="0">
                <a:solidFill>
                  <a:schemeClr val="bg1"/>
                </a:solidFill>
              </a:endParaRPr>
            </a:p>
          </p:txBody>
        </p:sp>
        <p:sp>
          <p:nvSpPr>
            <p:cNvPr id="13" name="Dikdörtgen 12"/>
            <p:cNvSpPr/>
            <p:nvPr/>
          </p:nvSpPr>
          <p:spPr>
            <a:xfrm>
              <a:off x="1619672" y="3429000"/>
              <a:ext cx="897442" cy="432048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200" dirty="0" smtClean="0">
                  <a:solidFill>
                    <a:schemeClr val="bg1"/>
                  </a:solidFill>
                </a:rPr>
                <a:t>Gri spiral kabuk</a:t>
              </a:r>
              <a:endParaRPr lang="tr-TR" sz="1200" dirty="0">
                <a:solidFill>
                  <a:schemeClr val="bg1"/>
                </a:solidFill>
              </a:endParaRPr>
            </a:p>
          </p:txBody>
        </p:sp>
        <p:grpSp>
          <p:nvGrpSpPr>
            <p:cNvPr id="35" name="Grup 34"/>
            <p:cNvGrpSpPr/>
            <p:nvPr/>
          </p:nvGrpSpPr>
          <p:grpSpPr>
            <a:xfrm>
              <a:off x="2483768" y="3284984"/>
              <a:ext cx="1041458" cy="720080"/>
              <a:chOff x="3386526" y="3284984"/>
              <a:chExt cx="1041458" cy="720080"/>
            </a:xfrm>
          </p:grpSpPr>
          <p:cxnSp>
            <p:nvCxnSpPr>
              <p:cNvPr id="14" name="Düz Bağlayıcı 13"/>
              <p:cNvCxnSpPr/>
              <p:nvPr/>
            </p:nvCxnSpPr>
            <p:spPr>
              <a:xfrm>
                <a:off x="3386526" y="3645016"/>
                <a:ext cx="360000" cy="0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grpSp>
            <p:nvGrpSpPr>
              <p:cNvPr id="23" name="Grup 22"/>
              <p:cNvGrpSpPr/>
              <p:nvPr/>
            </p:nvGrpSpPr>
            <p:grpSpPr>
              <a:xfrm>
                <a:off x="3746526" y="3284984"/>
                <a:ext cx="681458" cy="720080"/>
                <a:chOff x="3746526" y="3284984"/>
                <a:chExt cx="681458" cy="720080"/>
              </a:xfrm>
            </p:grpSpPr>
            <p:cxnSp>
              <p:nvCxnSpPr>
                <p:cNvPr id="16" name="Düz Bağlayıcı 15"/>
                <p:cNvCxnSpPr/>
                <p:nvPr/>
              </p:nvCxnSpPr>
              <p:spPr>
                <a:xfrm flipV="1">
                  <a:off x="3746526" y="3284984"/>
                  <a:ext cx="0" cy="72008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Düz Bağlayıcı 17"/>
                <p:cNvCxnSpPr/>
                <p:nvPr/>
              </p:nvCxnSpPr>
              <p:spPr>
                <a:xfrm>
                  <a:off x="3779912" y="3284984"/>
                  <a:ext cx="648072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Düz Bağlayıcı 18"/>
                <p:cNvCxnSpPr/>
                <p:nvPr/>
              </p:nvCxnSpPr>
              <p:spPr>
                <a:xfrm>
                  <a:off x="3779912" y="4005064"/>
                  <a:ext cx="648072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2" name="Dikdörtgen 21"/>
            <p:cNvSpPr/>
            <p:nvPr/>
          </p:nvSpPr>
          <p:spPr>
            <a:xfrm>
              <a:off x="3493705" y="3733471"/>
              <a:ext cx="936104" cy="432048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200" dirty="0" smtClean="0">
                  <a:solidFill>
                    <a:schemeClr val="bg1"/>
                  </a:solidFill>
                </a:rPr>
                <a:t>Spiral pembe k.</a:t>
              </a:r>
              <a:endParaRPr lang="tr-TR" sz="1200" dirty="0">
                <a:solidFill>
                  <a:schemeClr val="bg1"/>
                </a:solidFill>
              </a:endParaRPr>
            </a:p>
          </p:txBody>
        </p:sp>
        <p:grpSp>
          <p:nvGrpSpPr>
            <p:cNvPr id="38" name="Grup 37"/>
            <p:cNvGrpSpPr/>
            <p:nvPr/>
          </p:nvGrpSpPr>
          <p:grpSpPr>
            <a:xfrm>
              <a:off x="4427984" y="3573016"/>
              <a:ext cx="1066005" cy="864080"/>
              <a:chOff x="4427984" y="3573016"/>
              <a:chExt cx="1066005" cy="864080"/>
            </a:xfrm>
          </p:grpSpPr>
          <p:grpSp>
            <p:nvGrpSpPr>
              <p:cNvPr id="37" name="Grup 36"/>
              <p:cNvGrpSpPr/>
              <p:nvPr/>
            </p:nvGrpSpPr>
            <p:grpSpPr>
              <a:xfrm>
                <a:off x="4427984" y="3645024"/>
                <a:ext cx="1066005" cy="720080"/>
                <a:chOff x="5738243" y="3657917"/>
                <a:chExt cx="1066005" cy="720080"/>
              </a:xfrm>
            </p:grpSpPr>
            <p:grpSp>
              <p:nvGrpSpPr>
                <p:cNvPr id="24" name="Grup 23"/>
                <p:cNvGrpSpPr/>
                <p:nvPr/>
              </p:nvGrpSpPr>
              <p:grpSpPr>
                <a:xfrm>
                  <a:off x="6122790" y="3657917"/>
                  <a:ext cx="681458" cy="720080"/>
                  <a:chOff x="3746526" y="3284984"/>
                  <a:chExt cx="681458" cy="720080"/>
                </a:xfrm>
              </p:grpSpPr>
              <p:cxnSp>
                <p:nvCxnSpPr>
                  <p:cNvPr id="25" name="Düz Bağlayıcı 24"/>
                  <p:cNvCxnSpPr/>
                  <p:nvPr/>
                </p:nvCxnSpPr>
                <p:spPr>
                  <a:xfrm flipV="1">
                    <a:off x="3746526" y="3284984"/>
                    <a:ext cx="0" cy="72008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" name="Düz Bağlayıcı 25"/>
                  <p:cNvCxnSpPr/>
                  <p:nvPr/>
                </p:nvCxnSpPr>
                <p:spPr>
                  <a:xfrm>
                    <a:off x="3779912" y="3284984"/>
                    <a:ext cx="648072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" name="Düz Bağlayıcı 26"/>
                  <p:cNvCxnSpPr/>
                  <p:nvPr/>
                </p:nvCxnSpPr>
                <p:spPr>
                  <a:xfrm>
                    <a:off x="3779912" y="4005064"/>
                    <a:ext cx="648072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8" name="Düz Bağlayıcı 27"/>
                <p:cNvCxnSpPr/>
                <p:nvPr/>
              </p:nvCxnSpPr>
              <p:spPr>
                <a:xfrm>
                  <a:off x="5738243" y="4017957"/>
                  <a:ext cx="360000" cy="0"/>
                </a:xfrm>
                <a:prstGeom prst="line">
                  <a:avLst/>
                </a:prstGeom>
              </p:spPr>
              <p:style>
                <a:lnRef idx="3">
                  <a:schemeClr val="accent2"/>
                </a:lnRef>
                <a:fillRef idx="0">
                  <a:schemeClr val="accent2"/>
                </a:fillRef>
                <a:effectRef idx="2">
                  <a:schemeClr val="accent2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1" name="Eksi 30"/>
              <p:cNvSpPr/>
              <p:nvPr/>
            </p:nvSpPr>
            <p:spPr>
              <a:xfrm>
                <a:off x="4932040" y="3573016"/>
                <a:ext cx="396000" cy="144000"/>
              </a:xfrm>
              <a:prstGeom prst="mathMinus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tr-TR"/>
              </a:p>
            </p:txBody>
          </p:sp>
          <p:sp>
            <p:nvSpPr>
              <p:cNvPr id="32" name="Eksi 31"/>
              <p:cNvSpPr/>
              <p:nvPr/>
            </p:nvSpPr>
            <p:spPr>
              <a:xfrm>
                <a:off x="4954192" y="4293096"/>
                <a:ext cx="396000" cy="144000"/>
              </a:xfrm>
              <a:prstGeom prst="mathMinus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tr-TR"/>
              </a:p>
            </p:txBody>
          </p:sp>
        </p:grpSp>
        <p:sp>
          <p:nvSpPr>
            <p:cNvPr id="33" name="Dikdörtgen 32"/>
            <p:cNvSpPr/>
            <p:nvPr/>
          </p:nvSpPr>
          <p:spPr>
            <a:xfrm>
              <a:off x="5494514" y="3428838"/>
              <a:ext cx="949694" cy="432048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200" dirty="0" smtClean="0">
                  <a:solidFill>
                    <a:schemeClr val="bg1"/>
                  </a:solidFill>
                </a:rPr>
                <a:t>Spiral pembe k.</a:t>
              </a:r>
              <a:endParaRPr lang="tr-TR" sz="1200" dirty="0">
                <a:solidFill>
                  <a:schemeClr val="bg1"/>
                </a:solidFill>
              </a:endParaRPr>
            </a:p>
          </p:txBody>
        </p:sp>
        <p:sp>
          <p:nvSpPr>
            <p:cNvPr id="39" name="Dikdörtgen 38"/>
            <p:cNvSpPr/>
            <p:nvPr/>
          </p:nvSpPr>
          <p:spPr>
            <a:xfrm>
              <a:off x="5493988" y="4077072"/>
              <a:ext cx="1166244" cy="432048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200" dirty="0" smtClean="0">
                  <a:solidFill>
                    <a:schemeClr val="bg1"/>
                  </a:solidFill>
                </a:rPr>
                <a:t>Dik Spiral pembe </a:t>
              </a:r>
              <a:endParaRPr lang="tr-TR" sz="1200" dirty="0">
                <a:solidFill>
                  <a:schemeClr val="bg1"/>
                </a:solidFill>
              </a:endParaRPr>
            </a:p>
          </p:txBody>
        </p:sp>
        <p:grpSp>
          <p:nvGrpSpPr>
            <p:cNvPr id="40" name="Grup 39"/>
            <p:cNvGrpSpPr/>
            <p:nvPr/>
          </p:nvGrpSpPr>
          <p:grpSpPr>
            <a:xfrm>
              <a:off x="6660232" y="3887337"/>
              <a:ext cx="1066005" cy="864080"/>
              <a:chOff x="4427984" y="3573016"/>
              <a:chExt cx="1066005" cy="864080"/>
            </a:xfrm>
          </p:grpSpPr>
          <p:grpSp>
            <p:nvGrpSpPr>
              <p:cNvPr id="41" name="Grup 40"/>
              <p:cNvGrpSpPr/>
              <p:nvPr/>
            </p:nvGrpSpPr>
            <p:grpSpPr>
              <a:xfrm>
                <a:off x="4427984" y="3645024"/>
                <a:ext cx="1066005" cy="720080"/>
                <a:chOff x="5738243" y="3657917"/>
                <a:chExt cx="1066005" cy="720080"/>
              </a:xfrm>
            </p:grpSpPr>
            <p:grpSp>
              <p:nvGrpSpPr>
                <p:cNvPr id="44" name="Grup 43"/>
                <p:cNvGrpSpPr/>
                <p:nvPr/>
              </p:nvGrpSpPr>
              <p:grpSpPr>
                <a:xfrm>
                  <a:off x="6122790" y="3657917"/>
                  <a:ext cx="681458" cy="720080"/>
                  <a:chOff x="3746526" y="3284984"/>
                  <a:chExt cx="681458" cy="720080"/>
                </a:xfrm>
              </p:grpSpPr>
              <p:cxnSp>
                <p:nvCxnSpPr>
                  <p:cNvPr id="46" name="Düz Bağlayıcı 45"/>
                  <p:cNvCxnSpPr/>
                  <p:nvPr/>
                </p:nvCxnSpPr>
                <p:spPr>
                  <a:xfrm flipV="1">
                    <a:off x="3746526" y="3284984"/>
                    <a:ext cx="0" cy="72008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" name="Düz Bağlayıcı 46"/>
                  <p:cNvCxnSpPr/>
                  <p:nvPr/>
                </p:nvCxnSpPr>
                <p:spPr>
                  <a:xfrm>
                    <a:off x="3779912" y="3284984"/>
                    <a:ext cx="648072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" name="Düz Bağlayıcı 47"/>
                  <p:cNvCxnSpPr/>
                  <p:nvPr/>
                </p:nvCxnSpPr>
                <p:spPr>
                  <a:xfrm>
                    <a:off x="3779912" y="4005064"/>
                    <a:ext cx="648072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5" name="Düz Bağlayıcı 44"/>
                <p:cNvCxnSpPr/>
                <p:nvPr/>
              </p:nvCxnSpPr>
              <p:spPr>
                <a:xfrm>
                  <a:off x="5738243" y="4017957"/>
                  <a:ext cx="360000" cy="0"/>
                </a:xfrm>
                <a:prstGeom prst="line">
                  <a:avLst/>
                </a:prstGeom>
              </p:spPr>
              <p:style>
                <a:lnRef idx="3">
                  <a:schemeClr val="accent2"/>
                </a:lnRef>
                <a:fillRef idx="0">
                  <a:schemeClr val="accent2"/>
                </a:fillRef>
                <a:effectRef idx="2">
                  <a:schemeClr val="accent2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2" name="Eksi 41"/>
              <p:cNvSpPr/>
              <p:nvPr/>
            </p:nvSpPr>
            <p:spPr>
              <a:xfrm>
                <a:off x="4932040" y="3573016"/>
                <a:ext cx="396000" cy="144000"/>
              </a:xfrm>
              <a:prstGeom prst="mathMinus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tr-TR"/>
              </a:p>
            </p:txBody>
          </p:sp>
          <p:sp>
            <p:nvSpPr>
              <p:cNvPr id="43" name="Eksi 42"/>
              <p:cNvSpPr/>
              <p:nvPr/>
            </p:nvSpPr>
            <p:spPr>
              <a:xfrm>
                <a:off x="4954192" y="4293096"/>
                <a:ext cx="396000" cy="144000"/>
              </a:xfrm>
              <a:prstGeom prst="mathMinus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tr-TR"/>
              </a:p>
            </p:txBody>
          </p:sp>
        </p:grpSp>
        <p:sp>
          <p:nvSpPr>
            <p:cNvPr id="49" name="Dikdörtgen 48"/>
            <p:cNvSpPr/>
            <p:nvPr/>
          </p:nvSpPr>
          <p:spPr>
            <a:xfrm>
              <a:off x="7730456" y="3657909"/>
              <a:ext cx="1413544" cy="4191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200" dirty="0" smtClean="0">
                  <a:solidFill>
                    <a:schemeClr val="bg1"/>
                  </a:solidFill>
                </a:rPr>
                <a:t>Dikenli dik Spiral pembe k.</a:t>
              </a:r>
              <a:endParaRPr lang="tr-TR" sz="1200" dirty="0">
                <a:solidFill>
                  <a:schemeClr val="bg1"/>
                </a:solidFill>
              </a:endParaRPr>
            </a:p>
          </p:txBody>
        </p:sp>
        <p:sp>
          <p:nvSpPr>
            <p:cNvPr id="50" name="Dikdörtgen 49"/>
            <p:cNvSpPr/>
            <p:nvPr/>
          </p:nvSpPr>
          <p:spPr>
            <a:xfrm>
              <a:off x="7730456" y="4437096"/>
              <a:ext cx="1166244" cy="432048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200" dirty="0" smtClean="0">
                  <a:solidFill>
                    <a:schemeClr val="bg1"/>
                  </a:solidFill>
                </a:rPr>
                <a:t>Dik Spiral pembe </a:t>
              </a:r>
              <a:endParaRPr lang="tr-TR" sz="1200" dirty="0">
                <a:solidFill>
                  <a:schemeClr val="bg1"/>
                </a:solidFill>
              </a:endParaRPr>
            </a:p>
          </p:txBody>
        </p:sp>
        <p:sp>
          <p:nvSpPr>
            <p:cNvPr id="51" name="Satır Belirtme Çizgisi 1 50"/>
            <p:cNvSpPr/>
            <p:nvPr/>
          </p:nvSpPr>
          <p:spPr>
            <a:xfrm>
              <a:off x="1212085" y="2060864"/>
              <a:ext cx="839635" cy="432032"/>
            </a:xfrm>
            <a:prstGeom prst="borderCallout1">
              <a:avLst>
                <a:gd name="adj1" fmla="val 18750"/>
                <a:gd name="adj2" fmla="val -8333"/>
                <a:gd name="adj3" fmla="val 296939"/>
                <a:gd name="adj4" fmla="val -115432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200" dirty="0" smtClean="0">
                  <a:solidFill>
                    <a:schemeClr val="bg1"/>
                  </a:solidFill>
                </a:rPr>
                <a:t>Atasal tür</a:t>
              </a:r>
              <a:endParaRPr lang="tr-TR" sz="1200" dirty="0">
                <a:solidFill>
                  <a:schemeClr val="bg1"/>
                </a:solidFill>
              </a:endParaRPr>
            </a:p>
          </p:txBody>
        </p:sp>
        <p:sp>
          <p:nvSpPr>
            <p:cNvPr id="52" name="Satır Belirtme Çizgisi 1 51"/>
            <p:cNvSpPr/>
            <p:nvPr/>
          </p:nvSpPr>
          <p:spPr>
            <a:xfrm>
              <a:off x="5068873" y="1781232"/>
              <a:ext cx="839635" cy="432032"/>
            </a:xfrm>
            <a:prstGeom prst="borderCallout1">
              <a:avLst>
                <a:gd name="adj1" fmla="val 18750"/>
                <a:gd name="adj2" fmla="val -8333"/>
                <a:gd name="adj3" fmla="val 296939"/>
                <a:gd name="adj4" fmla="val -115432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200" dirty="0" smtClean="0">
                  <a:solidFill>
                    <a:schemeClr val="bg1"/>
                  </a:solidFill>
                </a:rPr>
                <a:t>1. tür</a:t>
              </a:r>
              <a:endParaRPr lang="tr-TR" sz="1200" dirty="0">
                <a:solidFill>
                  <a:schemeClr val="bg1"/>
                </a:solidFill>
              </a:endParaRPr>
            </a:p>
          </p:txBody>
        </p:sp>
        <p:sp>
          <p:nvSpPr>
            <p:cNvPr id="53" name="Satır Belirtme Çizgisi 1 52"/>
            <p:cNvSpPr/>
            <p:nvPr/>
          </p:nvSpPr>
          <p:spPr>
            <a:xfrm>
              <a:off x="7560288" y="1997248"/>
              <a:ext cx="839635" cy="432032"/>
            </a:xfrm>
            <a:prstGeom prst="borderCallout1">
              <a:avLst>
                <a:gd name="adj1" fmla="val 100387"/>
                <a:gd name="adj2" fmla="val 29005"/>
                <a:gd name="adj3" fmla="val 372529"/>
                <a:gd name="adj4" fmla="val 82152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200" dirty="0" smtClean="0">
                  <a:solidFill>
                    <a:schemeClr val="bg1"/>
                  </a:solidFill>
                </a:rPr>
                <a:t>2. tür</a:t>
              </a:r>
              <a:endParaRPr lang="tr-TR" sz="1200" dirty="0">
                <a:solidFill>
                  <a:schemeClr val="bg1"/>
                </a:solidFill>
              </a:endParaRPr>
            </a:p>
          </p:txBody>
        </p:sp>
        <p:sp>
          <p:nvSpPr>
            <p:cNvPr id="54" name="Satır Belirtme Çizgisi 1 53"/>
            <p:cNvSpPr/>
            <p:nvPr/>
          </p:nvSpPr>
          <p:spPr>
            <a:xfrm>
              <a:off x="6860112" y="5726220"/>
              <a:ext cx="839635" cy="432032"/>
            </a:xfrm>
            <a:prstGeom prst="borderCallout1">
              <a:avLst>
                <a:gd name="adj1" fmla="val -192901"/>
                <a:gd name="adj2" fmla="val 108350"/>
                <a:gd name="adj3" fmla="val -20537"/>
                <a:gd name="adj4" fmla="val 52592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200" dirty="0" smtClean="0">
                  <a:solidFill>
                    <a:schemeClr val="bg1"/>
                  </a:solidFill>
                </a:rPr>
                <a:t>3. tür</a:t>
              </a:r>
              <a:endParaRPr lang="tr-TR" sz="12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326225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tr-TR" i="1" dirty="0" smtClean="0">
                <a:solidFill>
                  <a:srgbClr val="FFC000"/>
                </a:solidFill>
              </a:rPr>
              <a:t>HOMOLOJİ</a:t>
            </a:r>
            <a:endParaRPr lang="tr-TR" i="1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Fonksiyonu farklı yapısal özellikleri aynı olma durumu !!</a:t>
            </a:r>
          </a:p>
          <a:p>
            <a:r>
              <a:rPr lang="tr-TR" dirty="0" smtClean="0"/>
              <a:t>Ya da aynı organın farklı canlılarda her türlü form ve fonksiyonda olma durumu </a:t>
            </a:r>
          </a:p>
          <a:p>
            <a:endParaRPr lang="tr-TR" dirty="0"/>
          </a:p>
          <a:p>
            <a:r>
              <a:rPr lang="tr-TR" dirty="0" smtClean="0">
                <a:solidFill>
                  <a:srgbClr val="FFC000"/>
                </a:solidFill>
              </a:rPr>
              <a:t>Yapısal ve gelişimsel </a:t>
            </a:r>
            <a:r>
              <a:rPr lang="tr-TR" dirty="0" err="1" smtClean="0">
                <a:solidFill>
                  <a:srgbClr val="FFC000"/>
                </a:solidFill>
              </a:rPr>
              <a:t>homoloji</a:t>
            </a:r>
            <a:r>
              <a:rPr lang="tr-TR" dirty="0" smtClean="0">
                <a:solidFill>
                  <a:srgbClr val="FFC000"/>
                </a:solidFill>
              </a:rPr>
              <a:t> ; </a:t>
            </a:r>
            <a:r>
              <a:rPr lang="tr-TR" dirty="0" smtClean="0"/>
              <a:t>insan eli, köstebek ön üyesi, yunus ön üyesi ve yarasa kanadı </a:t>
            </a:r>
          </a:p>
          <a:p>
            <a:endParaRPr lang="tr-TR" dirty="0"/>
          </a:p>
          <a:p>
            <a:r>
              <a:rPr lang="tr-TR" dirty="0" smtClean="0">
                <a:solidFill>
                  <a:srgbClr val="FFC000"/>
                </a:solidFill>
              </a:rPr>
              <a:t>Moleküler </a:t>
            </a:r>
            <a:r>
              <a:rPr lang="tr-TR" dirty="0" err="1" smtClean="0">
                <a:solidFill>
                  <a:srgbClr val="FFC000"/>
                </a:solidFill>
              </a:rPr>
              <a:t>homoloji</a:t>
            </a:r>
            <a:r>
              <a:rPr lang="tr-TR" dirty="0" smtClean="0">
                <a:solidFill>
                  <a:srgbClr val="FFC000"/>
                </a:solidFill>
              </a:rPr>
              <a:t> ; </a:t>
            </a:r>
            <a:r>
              <a:rPr lang="tr-TR" dirty="0" smtClean="0"/>
              <a:t>Genetik kod ( ortak </a:t>
            </a:r>
            <a:r>
              <a:rPr lang="tr-TR" dirty="0" smtClean="0">
                <a:solidFill>
                  <a:srgbClr val="FF0000"/>
                </a:solidFill>
              </a:rPr>
              <a:t>hataların</a:t>
            </a:r>
            <a:r>
              <a:rPr lang="tr-TR" dirty="0" smtClean="0"/>
              <a:t> birikimi) </a:t>
            </a:r>
          </a:p>
          <a:p>
            <a:endParaRPr lang="tr-TR" dirty="0"/>
          </a:p>
          <a:p>
            <a:endParaRPr lang="tr-T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32656"/>
            <a:ext cx="3760024" cy="18173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30742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err="1" smtClean="0"/>
              <a:t>Periferal</a:t>
            </a:r>
            <a:r>
              <a:rPr lang="tr-TR" dirty="0" smtClean="0"/>
              <a:t> </a:t>
            </a:r>
            <a:r>
              <a:rPr lang="tr-TR" dirty="0" err="1" smtClean="0"/>
              <a:t>miyelin</a:t>
            </a:r>
            <a:r>
              <a:rPr lang="tr-TR" dirty="0" smtClean="0"/>
              <a:t> proteini (PMP22) ; 17. kromozomda </a:t>
            </a:r>
          </a:p>
          <a:p>
            <a:r>
              <a:rPr lang="tr-TR" dirty="0" smtClean="0"/>
              <a:t>Her iki tarafında CMT1A tekrar dizileri </a:t>
            </a:r>
          </a:p>
          <a:p>
            <a:r>
              <a:rPr lang="tr-TR" dirty="0" err="1" smtClean="0"/>
              <a:t>Krossoverde</a:t>
            </a:r>
            <a:r>
              <a:rPr lang="tr-TR" dirty="0" smtClean="0"/>
              <a:t> eşit olmayan parça değişimi nedeni ile </a:t>
            </a:r>
          </a:p>
          <a:p>
            <a:pPr lvl="2"/>
            <a:r>
              <a:rPr lang="tr-TR" dirty="0" smtClean="0"/>
              <a:t>PMP22 3 kopya olan bireyler </a:t>
            </a:r>
            <a:r>
              <a:rPr lang="tr-TR" dirty="0" err="1" smtClean="0"/>
              <a:t>Charlot</a:t>
            </a:r>
            <a:r>
              <a:rPr lang="tr-TR" dirty="0" smtClean="0"/>
              <a:t> Marie Diş Hastalığı </a:t>
            </a:r>
          </a:p>
          <a:p>
            <a:pPr lvl="2"/>
            <a:r>
              <a:rPr lang="tr-TR" dirty="0" smtClean="0"/>
              <a:t>PMP22 1 kopya olan bireylerde kalıtsal </a:t>
            </a:r>
            <a:r>
              <a:rPr lang="tr-TR" dirty="0" err="1" smtClean="0"/>
              <a:t>nöropati</a:t>
            </a:r>
            <a:r>
              <a:rPr lang="tr-TR" dirty="0" smtClean="0"/>
              <a:t> </a:t>
            </a:r>
          </a:p>
          <a:p>
            <a:pPr lvl="2"/>
            <a:endParaRPr lang="tr-TR" dirty="0"/>
          </a:p>
          <a:p>
            <a:pPr lvl="2"/>
            <a:r>
              <a:rPr lang="tr-TR" dirty="0" smtClean="0"/>
              <a:t>İki farklı şempanze türünde de aynı durum !!!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03540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210872" cy="1143000"/>
          </a:xfrm>
        </p:spPr>
        <p:txBody>
          <a:bodyPr/>
          <a:lstStyle/>
          <a:p>
            <a:pPr algn="r"/>
            <a:r>
              <a:rPr lang="tr-TR" i="1" dirty="0" err="1" smtClean="0">
                <a:solidFill>
                  <a:srgbClr val="FFC000"/>
                </a:solidFill>
              </a:rPr>
              <a:t>Pseudogenler</a:t>
            </a:r>
            <a:r>
              <a:rPr lang="tr-TR" i="1" dirty="0" smtClean="0">
                <a:solidFill>
                  <a:srgbClr val="FFC000"/>
                </a:solidFill>
              </a:rPr>
              <a:t> </a:t>
            </a:r>
            <a:endParaRPr lang="tr-TR" i="1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Moleküler </a:t>
            </a:r>
            <a:r>
              <a:rPr lang="tr-TR" dirty="0" err="1" smtClean="0"/>
              <a:t>homoloji</a:t>
            </a:r>
            <a:r>
              <a:rPr lang="tr-TR" dirty="0" smtClean="0"/>
              <a:t> çalışmak için iyi kaynak….</a:t>
            </a:r>
          </a:p>
          <a:p>
            <a:endParaRPr lang="tr-TR" dirty="0"/>
          </a:p>
          <a:p>
            <a:pPr lvl="1"/>
            <a:r>
              <a:rPr lang="tr-TR" dirty="0" smtClean="0"/>
              <a:t>Bilmemiz gerekenler </a:t>
            </a:r>
          </a:p>
          <a:p>
            <a:pPr lvl="1"/>
            <a:r>
              <a:rPr lang="tr-TR" dirty="0" smtClean="0"/>
              <a:t>1. </a:t>
            </a:r>
            <a:r>
              <a:rPr lang="tr-TR" dirty="0" err="1" smtClean="0"/>
              <a:t>ekzon</a:t>
            </a:r>
            <a:r>
              <a:rPr lang="tr-TR" dirty="0" smtClean="0"/>
              <a:t> ve </a:t>
            </a:r>
            <a:r>
              <a:rPr lang="tr-TR" dirty="0" err="1" smtClean="0"/>
              <a:t>intronlar</a:t>
            </a:r>
            <a:r>
              <a:rPr lang="tr-TR" dirty="0" smtClean="0"/>
              <a:t> var </a:t>
            </a:r>
          </a:p>
          <a:p>
            <a:pPr lvl="1"/>
            <a:r>
              <a:rPr lang="tr-TR" dirty="0" smtClean="0"/>
              <a:t>2. olgun </a:t>
            </a:r>
            <a:r>
              <a:rPr lang="tr-TR" dirty="0" err="1" smtClean="0"/>
              <a:t>mRNA</a:t>
            </a:r>
            <a:r>
              <a:rPr lang="tr-TR" dirty="0" smtClean="0"/>
              <a:t> oluşurken </a:t>
            </a:r>
            <a:r>
              <a:rPr lang="tr-TR" dirty="0" err="1" smtClean="0"/>
              <a:t>intronlar</a:t>
            </a:r>
            <a:r>
              <a:rPr lang="tr-TR" dirty="0" smtClean="0"/>
              <a:t> çıkartılıyor </a:t>
            </a:r>
          </a:p>
          <a:p>
            <a:pPr lvl="1"/>
            <a:r>
              <a:rPr lang="tr-TR" dirty="0" smtClean="0"/>
              <a:t>3. insan genomunda </a:t>
            </a:r>
            <a:r>
              <a:rPr lang="tr-TR" dirty="0" err="1" smtClean="0"/>
              <a:t>retrotranspozonlar</a:t>
            </a:r>
            <a:r>
              <a:rPr lang="tr-TR" dirty="0" smtClean="0"/>
              <a:t> var. Bazıları da aktif….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108653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219200" y="332656"/>
            <a:ext cx="7924800" cy="1143000"/>
          </a:xfrm>
        </p:spPr>
        <p:txBody>
          <a:bodyPr/>
          <a:lstStyle/>
          <a:p>
            <a:pPr lvl="1" algn="r" rtl="0">
              <a:spcBef>
                <a:spcPct val="0"/>
              </a:spcBef>
            </a:pPr>
            <a:r>
              <a:rPr lang="tr-TR" sz="3000" i="1" kern="1200" cap="all" spc="50" dirty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İşlenmiş </a:t>
            </a:r>
            <a:r>
              <a:rPr lang="tr-TR" sz="3000" i="1" kern="1200" cap="all" spc="50" dirty="0" err="1">
                <a:solidFill>
                  <a:srgbClr val="FFC000"/>
                </a:solidFill>
                <a:latin typeface="+mj-lt"/>
                <a:ea typeface="+mj-ea"/>
                <a:cs typeface="+mj-cs"/>
              </a:rPr>
              <a:t>psedogen</a:t>
            </a:r>
            <a:r>
              <a:rPr lang="tr-TR" sz="3000" i="1" kern="1200" cap="all" spc="50" dirty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 nedir? </a:t>
            </a:r>
            <a:br>
              <a:rPr lang="tr-TR" sz="3000" i="1" kern="1200" cap="all" spc="50" dirty="0">
                <a:solidFill>
                  <a:srgbClr val="FFC000"/>
                </a:solidFill>
                <a:latin typeface="+mj-lt"/>
                <a:ea typeface="+mj-ea"/>
                <a:cs typeface="+mj-cs"/>
              </a:rPr>
            </a:br>
            <a:endParaRPr lang="tr-TR" sz="3000" i="1" kern="1200" cap="all" spc="50" dirty="0">
              <a:solidFill>
                <a:srgbClr val="FFC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Normal genlerin fonksiyonel olmayan kopyaları </a:t>
            </a:r>
          </a:p>
          <a:p>
            <a:r>
              <a:rPr lang="tr-TR" dirty="0" smtClean="0"/>
              <a:t>İşlenmiş RNA’ların kazara </a:t>
            </a:r>
            <a:r>
              <a:rPr lang="tr-TR" dirty="0" err="1" smtClean="0"/>
              <a:t>reverse</a:t>
            </a:r>
            <a:r>
              <a:rPr lang="tr-TR" dirty="0" smtClean="0"/>
              <a:t> </a:t>
            </a:r>
            <a:r>
              <a:rPr lang="tr-TR" dirty="0" err="1" smtClean="0"/>
              <a:t>transkriptaz</a:t>
            </a:r>
            <a:r>
              <a:rPr lang="tr-TR" dirty="0" smtClean="0"/>
              <a:t> </a:t>
            </a:r>
            <a:r>
              <a:rPr lang="tr-TR" dirty="0" err="1" smtClean="0"/>
              <a:t>faliyeti</a:t>
            </a:r>
            <a:r>
              <a:rPr lang="tr-TR" dirty="0" smtClean="0"/>
              <a:t> ile DNA’ya çevrilip, genoma katılması ile oluşur. </a:t>
            </a:r>
          </a:p>
          <a:p>
            <a:endParaRPr lang="tr-TR" dirty="0"/>
          </a:p>
          <a:p>
            <a:r>
              <a:rPr lang="tr-TR" dirty="0" err="1" smtClean="0"/>
              <a:t>İntron</a:t>
            </a:r>
            <a:r>
              <a:rPr lang="tr-TR" dirty="0" smtClean="0"/>
              <a:t> ve </a:t>
            </a:r>
            <a:r>
              <a:rPr lang="tr-TR" dirty="0" err="1" smtClean="0"/>
              <a:t>regülator</a:t>
            </a:r>
            <a:r>
              <a:rPr lang="tr-TR" dirty="0" smtClean="0"/>
              <a:t> bölgeleri yoktur..</a:t>
            </a:r>
          </a:p>
          <a:p>
            <a:endParaRPr lang="tr-TR" dirty="0"/>
          </a:p>
          <a:p>
            <a:r>
              <a:rPr lang="tr-TR" dirty="0" smtClean="0"/>
              <a:t>Fonksiyonel olmadıkları için mutasyon biriktirirler </a:t>
            </a:r>
          </a:p>
          <a:p>
            <a:r>
              <a:rPr lang="tr-TR" dirty="0" smtClean="0"/>
              <a:t>Bu nedenle yaşlarını belirlemek mümkündür. </a:t>
            </a:r>
          </a:p>
          <a:p>
            <a:endParaRPr lang="tr-TR" dirty="0"/>
          </a:p>
          <a:p>
            <a:r>
              <a:rPr lang="tr-TR" dirty="0" smtClean="0"/>
              <a:t>Ne kadar yaşlı --- o kadar çok mutasyon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357148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 smtClean="0"/>
              <a:t>İşlenmiş </a:t>
            </a:r>
            <a:r>
              <a:rPr lang="tr-TR" dirty="0" err="1" smtClean="0"/>
              <a:t>pseudogen</a:t>
            </a:r>
            <a:r>
              <a:rPr lang="tr-TR" dirty="0" smtClean="0"/>
              <a:t> dizisi, orijinal mutasyon içermeyen kopyası ile kıyaslanabilir. </a:t>
            </a:r>
            <a:endParaRPr lang="tr-TR" dirty="0"/>
          </a:p>
        </p:txBody>
      </p:sp>
      <p:sp>
        <p:nvSpPr>
          <p:cNvPr id="4" name="Gülen Yüz 3"/>
          <p:cNvSpPr/>
          <p:nvPr/>
        </p:nvSpPr>
        <p:spPr>
          <a:xfrm>
            <a:off x="323528" y="620688"/>
            <a:ext cx="914400" cy="914400"/>
          </a:xfrm>
          <a:prstGeom prst="smileyFace">
            <a:avLst/>
          </a:prstGeom>
          <a:solidFill>
            <a:srgbClr val="FFFF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grpSp>
        <p:nvGrpSpPr>
          <p:cNvPr id="33" name="Grup 32"/>
          <p:cNvGrpSpPr/>
          <p:nvPr/>
        </p:nvGrpSpPr>
        <p:grpSpPr>
          <a:xfrm>
            <a:off x="1724297" y="2780928"/>
            <a:ext cx="4279479" cy="2664296"/>
            <a:chOff x="1724297" y="2780928"/>
            <a:chExt cx="4279479" cy="2664296"/>
          </a:xfrm>
        </p:grpSpPr>
        <p:cxnSp>
          <p:nvCxnSpPr>
            <p:cNvPr id="6" name="Düz Bağlayıcı 5"/>
            <p:cNvCxnSpPr/>
            <p:nvPr/>
          </p:nvCxnSpPr>
          <p:spPr>
            <a:xfrm>
              <a:off x="1724297" y="2860766"/>
              <a:ext cx="2055615" cy="258445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Düz Bağlayıcı 6"/>
            <p:cNvCxnSpPr/>
            <p:nvPr/>
          </p:nvCxnSpPr>
          <p:spPr>
            <a:xfrm flipH="1">
              <a:off x="3635896" y="3068960"/>
              <a:ext cx="2367880" cy="216862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Düz Bağlayıcı 9"/>
            <p:cNvCxnSpPr/>
            <p:nvPr/>
          </p:nvCxnSpPr>
          <p:spPr>
            <a:xfrm flipH="1">
              <a:off x="3131840" y="2852936"/>
              <a:ext cx="1800200" cy="173657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Düz Bağlayıcı 11"/>
            <p:cNvCxnSpPr/>
            <p:nvPr/>
          </p:nvCxnSpPr>
          <p:spPr>
            <a:xfrm flipH="1">
              <a:off x="2699792" y="2780928"/>
              <a:ext cx="1368152" cy="129614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Düz Bağlayıcı 13"/>
            <p:cNvCxnSpPr/>
            <p:nvPr/>
          </p:nvCxnSpPr>
          <p:spPr>
            <a:xfrm flipH="1">
              <a:off x="2231740" y="2780928"/>
              <a:ext cx="756084" cy="71709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Eksi 18"/>
          <p:cNvSpPr/>
          <p:nvPr/>
        </p:nvSpPr>
        <p:spPr>
          <a:xfrm rot="2849440">
            <a:off x="3194847" y="4682942"/>
            <a:ext cx="378042" cy="495672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Eksi 19"/>
          <p:cNvSpPr/>
          <p:nvPr/>
        </p:nvSpPr>
        <p:spPr>
          <a:xfrm rot="2849440">
            <a:off x="2714353" y="4085516"/>
            <a:ext cx="378042" cy="495672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1" name="Eksi 20"/>
          <p:cNvSpPr/>
          <p:nvPr/>
        </p:nvSpPr>
        <p:spPr>
          <a:xfrm rot="2849440">
            <a:off x="2265407" y="3519526"/>
            <a:ext cx="378042" cy="495672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3" name="Metin kutusu 22"/>
          <p:cNvSpPr txBox="1"/>
          <p:nvPr/>
        </p:nvSpPr>
        <p:spPr>
          <a:xfrm>
            <a:off x="1405139" y="2411596"/>
            <a:ext cx="6383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ABC</a:t>
            </a:r>
            <a:endParaRPr lang="tr-TR" dirty="0"/>
          </a:p>
        </p:txBody>
      </p:sp>
      <p:sp>
        <p:nvSpPr>
          <p:cNvPr id="24" name="Metin kutusu 23"/>
          <p:cNvSpPr txBox="1"/>
          <p:nvPr/>
        </p:nvSpPr>
        <p:spPr>
          <a:xfrm>
            <a:off x="4860032" y="2564904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C</a:t>
            </a:r>
            <a:endParaRPr lang="tr-TR" dirty="0"/>
          </a:p>
        </p:txBody>
      </p:sp>
      <p:sp>
        <p:nvSpPr>
          <p:cNvPr id="25" name="Metin kutusu 24"/>
          <p:cNvSpPr txBox="1"/>
          <p:nvPr/>
        </p:nvSpPr>
        <p:spPr>
          <a:xfrm>
            <a:off x="3995936" y="2555612"/>
            <a:ext cx="47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BC</a:t>
            </a:r>
            <a:endParaRPr lang="tr-TR" dirty="0"/>
          </a:p>
        </p:txBody>
      </p:sp>
      <p:sp>
        <p:nvSpPr>
          <p:cNvPr id="26" name="Metin kutusu 25"/>
          <p:cNvSpPr txBox="1"/>
          <p:nvPr/>
        </p:nvSpPr>
        <p:spPr>
          <a:xfrm>
            <a:off x="2915816" y="2492896"/>
            <a:ext cx="6383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ABC</a:t>
            </a:r>
            <a:endParaRPr lang="tr-TR" dirty="0"/>
          </a:p>
        </p:txBody>
      </p:sp>
      <p:sp>
        <p:nvSpPr>
          <p:cNvPr id="27" name="Metin kutusu 26"/>
          <p:cNvSpPr txBox="1"/>
          <p:nvPr/>
        </p:nvSpPr>
        <p:spPr>
          <a:xfrm>
            <a:off x="3347864" y="4571836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C</a:t>
            </a:r>
            <a:endParaRPr lang="tr-TR" dirty="0"/>
          </a:p>
        </p:txBody>
      </p:sp>
      <p:sp>
        <p:nvSpPr>
          <p:cNvPr id="28" name="Metin kutusu 27"/>
          <p:cNvSpPr txBox="1"/>
          <p:nvPr/>
        </p:nvSpPr>
        <p:spPr>
          <a:xfrm>
            <a:off x="2915816" y="3995772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B</a:t>
            </a:r>
            <a:endParaRPr lang="tr-TR" dirty="0"/>
          </a:p>
        </p:txBody>
      </p:sp>
      <p:sp>
        <p:nvSpPr>
          <p:cNvPr id="29" name="Metin kutusu 28"/>
          <p:cNvSpPr txBox="1"/>
          <p:nvPr/>
        </p:nvSpPr>
        <p:spPr>
          <a:xfrm>
            <a:off x="2483768" y="3491716"/>
            <a:ext cx="352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A</a:t>
            </a:r>
            <a:endParaRPr lang="tr-TR" dirty="0"/>
          </a:p>
        </p:txBody>
      </p:sp>
      <p:sp>
        <p:nvSpPr>
          <p:cNvPr id="30" name="Metin kutusu 29"/>
          <p:cNvSpPr txBox="1"/>
          <p:nvPr/>
        </p:nvSpPr>
        <p:spPr>
          <a:xfrm>
            <a:off x="2374924" y="4983559"/>
            <a:ext cx="9236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dirty="0" smtClean="0"/>
              <a:t>Yaşlı </a:t>
            </a:r>
          </a:p>
          <a:p>
            <a:r>
              <a:rPr lang="tr-TR" sz="1200" dirty="0" err="1" smtClean="0"/>
              <a:t>pseudogen</a:t>
            </a:r>
            <a:endParaRPr lang="tr-TR" sz="1200" dirty="0"/>
          </a:p>
        </p:txBody>
      </p:sp>
      <p:sp>
        <p:nvSpPr>
          <p:cNvPr id="31" name="Metin kutusu 30"/>
          <p:cNvSpPr txBox="1"/>
          <p:nvPr/>
        </p:nvSpPr>
        <p:spPr>
          <a:xfrm>
            <a:off x="1915898" y="4365104"/>
            <a:ext cx="9444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dirty="0" smtClean="0"/>
              <a:t>Orta yaşlı </a:t>
            </a:r>
          </a:p>
          <a:p>
            <a:r>
              <a:rPr lang="tr-TR" sz="1200" dirty="0" err="1" smtClean="0"/>
              <a:t>pseudogen</a:t>
            </a:r>
            <a:endParaRPr lang="tr-TR" sz="1200" dirty="0"/>
          </a:p>
        </p:txBody>
      </p:sp>
      <p:sp>
        <p:nvSpPr>
          <p:cNvPr id="32" name="Metin kutusu 31"/>
          <p:cNvSpPr txBox="1"/>
          <p:nvPr/>
        </p:nvSpPr>
        <p:spPr>
          <a:xfrm>
            <a:off x="1467271" y="3645024"/>
            <a:ext cx="9444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dirty="0" smtClean="0"/>
              <a:t>Genç</a:t>
            </a:r>
          </a:p>
          <a:p>
            <a:r>
              <a:rPr lang="tr-TR" sz="1200" dirty="0" err="1" smtClean="0"/>
              <a:t>pseudogen</a:t>
            </a:r>
            <a:endParaRPr lang="tr-TR" sz="1200" dirty="0"/>
          </a:p>
        </p:txBody>
      </p:sp>
    </p:spTree>
    <p:extLst>
      <p:ext uri="{BB962C8B-B14F-4D97-AF65-F5344CB8AC3E}">
        <p14:creationId xmlns:p14="http://schemas.microsoft.com/office/powerpoint/2010/main" val="26856265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tr-TR" dirty="0" smtClean="0"/>
          </a:p>
          <a:p>
            <a:endParaRPr lang="tr-TR" sz="2000" dirty="0"/>
          </a:p>
          <a:p>
            <a:pPr lvl="1"/>
            <a:r>
              <a:rPr lang="tr-TR" sz="2000" dirty="0" err="1" smtClean="0"/>
              <a:t>Filogeni</a:t>
            </a:r>
            <a:r>
              <a:rPr lang="tr-TR" sz="2000" dirty="0" smtClean="0"/>
              <a:t> --- Bir grup türün evrimsel tarihi</a:t>
            </a:r>
          </a:p>
          <a:p>
            <a:pPr lvl="1"/>
            <a:endParaRPr lang="tr-TR" sz="2000" dirty="0"/>
          </a:p>
          <a:p>
            <a:pPr lvl="1"/>
            <a:r>
              <a:rPr lang="tr-TR" sz="2000" dirty="0" err="1" smtClean="0"/>
              <a:t>Filogenetik</a:t>
            </a:r>
            <a:r>
              <a:rPr lang="tr-TR" sz="2000" dirty="0" smtClean="0"/>
              <a:t> Ağaç --- Bu tarihin grafik özeti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667477439"/>
      </p:ext>
    </p:extLst>
  </p:cSld>
  <p:clrMapOvr>
    <a:masterClrMapping/>
  </p:clrMapOvr>
</p:sld>
</file>

<file path=ppt/theme/theme1.xml><?xml version="1.0" encoding="utf-8"?>
<a:theme xmlns:a="http://schemas.openxmlformats.org/drawingml/2006/main" name="Ufuk">
  <a:themeElements>
    <a:clrScheme name="Ufuk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yeşim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Ufuk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1525</TotalTime>
  <Words>710</Words>
  <Application>Microsoft Office PowerPoint</Application>
  <PresentationFormat>Ekran Gösterisi (4:3)</PresentationFormat>
  <Paragraphs>188</Paragraphs>
  <Slides>25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25</vt:i4>
      </vt:variant>
    </vt:vector>
  </HeadingPairs>
  <TitlesOfParts>
    <vt:vector size="26" baseType="lpstr">
      <vt:lpstr>Ufuk</vt:lpstr>
      <vt:lpstr>Moleküler antropoloji  6. Ders : Evrimsel ağaçların oluşturulması</vt:lpstr>
      <vt:lpstr>AĞAÇ DÜŞÜNCESİNE GİRİŞ</vt:lpstr>
      <vt:lpstr>PowerPoint Sunusu</vt:lpstr>
      <vt:lpstr>HOMOLOJİ</vt:lpstr>
      <vt:lpstr>PowerPoint Sunusu</vt:lpstr>
      <vt:lpstr>Pseudogenler </vt:lpstr>
      <vt:lpstr>İşlenmiş psedogen nedir?  </vt:lpstr>
      <vt:lpstr>PowerPoint Sunusu</vt:lpstr>
      <vt:lpstr>PowerPoint Sunusu</vt:lpstr>
      <vt:lpstr>Evrimsel ağaç hangi bilgileri verir?</vt:lpstr>
      <vt:lpstr>PowerPoint Sunusu</vt:lpstr>
      <vt:lpstr>FİLOGENİNİN MANTIĞI</vt:lpstr>
      <vt:lpstr>SİNAPOMORF?</vt:lpstr>
      <vt:lpstr>PowerPoint Sunusu</vt:lpstr>
      <vt:lpstr>PowerPoint Sunusu</vt:lpstr>
      <vt:lpstr>PowerPoint Sunusu</vt:lpstr>
      <vt:lpstr>PowerPoint Sunusu</vt:lpstr>
      <vt:lpstr>FİLOGENİ OLUŞTURMADA PROBLEMLER</vt:lpstr>
      <vt:lpstr>Bütün benzer özellikler homolog değildir….</vt:lpstr>
      <vt:lpstr>PowerPoint Sunusu</vt:lpstr>
      <vt:lpstr>Geriye dönüş</vt:lpstr>
      <vt:lpstr>Geriye dönüş</vt:lpstr>
      <vt:lpstr>Homoplasi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Populasyon Genetiği 1. Ders</dc:title>
  <dc:creator>yesim</dc:creator>
  <cp:lastModifiedBy>YD</cp:lastModifiedBy>
  <cp:revision>58</cp:revision>
  <dcterms:created xsi:type="dcterms:W3CDTF">2014-03-19T08:39:14Z</dcterms:created>
  <dcterms:modified xsi:type="dcterms:W3CDTF">2014-12-17T15:32:23Z</dcterms:modified>
</cp:coreProperties>
</file>