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officeDocument/2006/relationships/metadata/thumbnail" Target="docProps/thumbnail0.jpeg"/></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3"/>
  </p:notesMasterIdLst>
  <p:handoutMasterIdLst>
    <p:handoutMasterId r:id="rId14"/>
  </p:handoutMasterIdLst>
  <p:sldIdLst>
    <p:sldId id="550" r:id="rId2"/>
    <p:sldId id="531" r:id="rId3"/>
    <p:sldId id="538" r:id="rId4"/>
    <p:sldId id="533" r:id="rId5"/>
    <p:sldId id="534" r:id="rId6"/>
    <p:sldId id="535" r:id="rId7"/>
    <p:sldId id="536" r:id="rId8"/>
    <p:sldId id="539" r:id="rId9"/>
    <p:sldId id="540" r:id="rId10"/>
    <p:sldId id="541" r:id="rId11"/>
    <p:sldId id="48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D5A53"/>
    <a:srgbClr val="FC0053"/>
    <a:srgbClr val="72FF20"/>
    <a:srgbClr val="FD891D"/>
    <a:srgbClr val="FC541A"/>
    <a:srgbClr val="EBEBEB"/>
    <a:srgbClr val="376092"/>
    <a:srgbClr val="7F7F7F"/>
    <a:srgbClr val="82580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711" autoAdjust="0"/>
    <p:restoredTop sz="71808" autoAdjust="0"/>
  </p:normalViewPr>
  <p:slideViewPr>
    <p:cSldViewPr snapToGrid="0">
      <p:cViewPr varScale="1">
        <p:scale>
          <a:sx n="115" d="100"/>
          <a:sy n="115" d="100"/>
        </p:scale>
        <p:origin x="2208" y="108"/>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notesViewPr>
    <p:cSldViewPr snapToGrid="0">
      <p:cViewPr varScale="1">
        <p:scale>
          <a:sx n="82" d="100"/>
          <a:sy n="82" d="100"/>
        </p:scale>
        <p:origin x="-321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z="1000" smtClean="0">
                <a:latin typeface="Arial" pitchFamily="34" charset="0"/>
                <a:cs typeface="Arial" pitchFamily="34" charset="0"/>
              </a:rPr>
              <a:t>© Duarte Design, Inc. 2009</a:t>
            </a:r>
            <a:endParaRPr lang="en-US" sz="100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F37EAF2-1DE3-4AC2-BC82-3EF63BED91BD}" type="slidenum">
              <a:rPr lang="en-US" smtClean="0"/>
              <a:t>‹#›</a:t>
            </a:fld>
            <a:endParaRPr lang="en-US"/>
          </a:p>
        </p:txBody>
      </p:sp>
    </p:spTree>
    <p:extLst>
      <p:ext uri="{BB962C8B-B14F-4D97-AF65-F5344CB8AC3E}">
        <p14:creationId xmlns:p14="http://schemas.microsoft.com/office/powerpoint/2010/main" val="2707393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1A8ED9-A90F-43A0-A471-4F79F54F87D6}" type="slidenum">
              <a:rPr lang="en-US" smtClean="0"/>
              <a:t>‹#›</a:t>
            </a:fld>
            <a:endParaRPr lang="en-US"/>
          </a:p>
        </p:txBody>
      </p:sp>
      <p:sp>
        <p:nvSpPr>
          <p:cNvPr id="9" name="Footer Placeholder 8"/>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z="1000" smtClean="0">
                <a:solidFill>
                  <a:prstClr val="black"/>
                </a:solidFill>
                <a:latin typeface="Arial" pitchFamily="34" charset="0"/>
                <a:cs typeface="Arial" pitchFamily="34" charset="0"/>
              </a:rPr>
              <a:t>© Duarte Design, Inc. 2009</a:t>
            </a:r>
            <a:endParaRPr lang="en-US"/>
          </a:p>
        </p:txBody>
      </p:sp>
    </p:spTree>
    <p:extLst>
      <p:ext uri="{BB962C8B-B14F-4D97-AF65-F5344CB8AC3E}">
        <p14:creationId xmlns:p14="http://schemas.microsoft.com/office/powerpoint/2010/main" val="2484090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To view this presentation, first, turn up your volume and second,</a:t>
            </a:r>
            <a:r>
              <a:rPr lang="en-US" baseline="0" smtClean="0"/>
              <a:t> launch the self-running slide show.</a:t>
            </a:r>
            <a:endParaRPr lang="en-US"/>
          </a:p>
        </p:txBody>
      </p:sp>
      <p:sp>
        <p:nvSpPr>
          <p:cNvPr id="4" name="Slide Number Placeholder 3"/>
          <p:cNvSpPr>
            <a:spLocks noGrp="1"/>
          </p:cNvSpPr>
          <p:nvPr>
            <p:ph type="sldNum" sz="quarter" idx="10"/>
          </p:nvPr>
        </p:nvSpPr>
        <p:spPr/>
        <p:txBody>
          <a:bodyPr/>
          <a:lstStyle/>
          <a:p>
            <a:fld id="{4DB4DFB0-44CD-4632-8FEA-E6F62CCD500F}"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925082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91024" y="2130425"/>
            <a:ext cx="4067175" cy="1470025"/>
          </a:xfrm>
        </p:spPr>
        <p:txBody>
          <a:bodyPr/>
          <a:lstStyle>
            <a:lvl1pPr algn="l">
              <a:defRPr>
                <a:solidFill>
                  <a:schemeClr val="bg1"/>
                </a:solidFill>
              </a:defRPr>
            </a:lvl1pPr>
          </a:lstStyle>
          <a:p>
            <a:r>
              <a:rPr lang="tr-TR" smtClean="0"/>
              <a:t>Click to edit Master title style</a:t>
            </a:r>
            <a:endParaRPr lang="en-US"/>
          </a:p>
        </p:txBody>
      </p:sp>
      <p:sp>
        <p:nvSpPr>
          <p:cNvPr id="3" name="Subtitle 2"/>
          <p:cNvSpPr>
            <a:spLocks noGrp="1"/>
          </p:cNvSpPr>
          <p:nvPr>
            <p:ph type="subTitle" idx="1"/>
          </p:nvPr>
        </p:nvSpPr>
        <p:spPr>
          <a:xfrm>
            <a:off x="4391024" y="3886200"/>
            <a:ext cx="3381376" cy="1752600"/>
          </a:xfr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pic>
        <p:nvPicPr>
          <p:cNvPr id="7" name="Picture 2"/>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0" y="124571"/>
            <a:ext cx="4619625" cy="4486275"/>
          </a:xfrm>
          <a:prstGeom prst="rect">
            <a:avLst/>
          </a:prstGeom>
          <a:noFill/>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DD2693C-57C3-4914-8E69-D777D6AA2CC8}" type="datetimeFigureOut">
              <a:rPr lang="en-US" smtClean="0"/>
              <a:t>1/9/2021</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259C21E-1789-4DE4-A292-CBB5A0C2C9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13"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spcBef>
          <a:spcPct val="0"/>
        </a:spcBef>
        <a:buNone/>
        <a:defRPr sz="4000" kern="1200">
          <a:solidFill>
            <a:schemeClr val="bg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a:buChar char="•"/>
        <a:defRPr sz="2800" kern="1200">
          <a:solidFill>
            <a:schemeClr val="bg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a:buChar char="–"/>
        <a:defRPr sz="2400" kern="1200">
          <a:solidFill>
            <a:schemeClr val="bg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a:buChar char="•"/>
        <a:defRPr sz="2000" kern="1200">
          <a:solidFill>
            <a:schemeClr val="bg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a:buChar char="–"/>
        <a:defRPr sz="1800" kern="1200">
          <a:solidFill>
            <a:schemeClr val="bg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a:buChar char="»"/>
        <a:defRPr sz="18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p:spPr>
      </p:pic>
      <p:pic>
        <p:nvPicPr>
          <p:cNvPr id="26" name="Picture 2"/>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124571"/>
            <a:ext cx="4619625" cy="4486275"/>
          </a:xfrm>
          <a:prstGeom prst="rect">
            <a:avLst/>
          </a:prstGeom>
          <a:noFill/>
        </p:spPr>
      </p:pic>
      <p:sp>
        <p:nvSpPr>
          <p:cNvPr id="23" name="Rectangle 210"/>
          <p:cNvSpPr txBox="1">
            <a:spLocks noChangeArrowheads="1"/>
          </p:cNvSpPr>
          <p:nvPr/>
        </p:nvSpPr>
        <p:spPr bwMode="auto">
          <a:xfrm>
            <a:off x="293878" y="3429000"/>
            <a:ext cx="8850122" cy="724845"/>
          </a:xfrm>
          <a:prstGeom prst="rect">
            <a:avLst/>
          </a:prstGeom>
          <a:noFill/>
          <a:ln w="9525">
            <a:noFill/>
            <a:miter lim="800000"/>
            <a:headEnd/>
            <a:tailEnd/>
          </a:ln>
          <a:effectLst/>
        </p:spPr>
        <p:txBody>
          <a:bodyPr wrap="square" lIns="0" rIns="0">
            <a:prstTxWarp prst="textNoShape">
              <a:avLst/>
            </a:prstTxWarp>
            <a:noAutofit/>
          </a:bodyPr>
          <a:lstStyle/>
          <a:p>
            <a:pPr algn="ctr">
              <a:lnSpc>
                <a:spcPct val="114000"/>
              </a:lnSpc>
            </a:pPr>
            <a:r>
              <a:rPr lang="tr-TR" sz="3200" dirty="0" smtClean="0">
                <a:solidFill>
                  <a:srgbClr val="FFFF00"/>
                </a:solidFill>
                <a:latin typeface="Arial" pitchFamily="34" charset="0"/>
                <a:ea typeface="Arial" charset="0"/>
                <a:cs typeface="Arial" pitchFamily="34" charset="0"/>
              </a:rPr>
              <a:t>GELİŞİMSEL</a:t>
            </a:r>
            <a:r>
              <a:rPr lang="en-US" sz="3200" dirty="0" smtClean="0">
                <a:solidFill>
                  <a:srgbClr val="FFFF00"/>
                </a:solidFill>
                <a:latin typeface="Arial" pitchFamily="34" charset="0"/>
                <a:ea typeface="Arial" charset="0"/>
                <a:cs typeface="Arial" pitchFamily="34" charset="0"/>
              </a:rPr>
              <a:t> TANI</a:t>
            </a:r>
            <a:r>
              <a:rPr lang="tr-TR" sz="3200" dirty="0" smtClean="0">
                <a:solidFill>
                  <a:srgbClr val="FFFF00"/>
                </a:solidFill>
                <a:latin typeface="Arial" pitchFamily="34" charset="0"/>
                <a:ea typeface="Arial" charset="0"/>
                <a:cs typeface="Arial" pitchFamily="34" charset="0"/>
              </a:rPr>
              <a:t> </a:t>
            </a:r>
            <a:r>
              <a:rPr lang="en-US" sz="3200" dirty="0" smtClean="0">
                <a:solidFill>
                  <a:srgbClr val="FFFF00"/>
                </a:solidFill>
                <a:latin typeface="Arial" pitchFamily="34" charset="0"/>
                <a:ea typeface="Arial" charset="0"/>
                <a:cs typeface="Arial" pitchFamily="34" charset="0"/>
              </a:rPr>
              <a:t>VE</a:t>
            </a:r>
            <a:r>
              <a:rPr lang="tr-TR" sz="3200" dirty="0" smtClean="0">
                <a:solidFill>
                  <a:srgbClr val="FFFF00"/>
                </a:solidFill>
                <a:latin typeface="Arial" pitchFamily="34" charset="0"/>
                <a:ea typeface="Arial" charset="0"/>
                <a:cs typeface="Arial" pitchFamily="34" charset="0"/>
              </a:rPr>
              <a:t> </a:t>
            </a:r>
            <a:r>
              <a:rPr lang="en-US" sz="3200" dirty="0" smtClean="0">
                <a:solidFill>
                  <a:srgbClr val="FFFF00"/>
                </a:solidFill>
                <a:latin typeface="Arial" pitchFamily="34" charset="0"/>
                <a:ea typeface="Arial" charset="0"/>
                <a:cs typeface="Arial" pitchFamily="34" charset="0"/>
              </a:rPr>
              <a:t>DEĞERLENDİRME</a:t>
            </a:r>
            <a:r>
              <a:rPr lang="en-US" sz="2200" dirty="0" smtClean="0">
                <a:solidFill>
                  <a:srgbClr val="FFFF00"/>
                </a:solidFill>
                <a:latin typeface="Arial" pitchFamily="34" charset="0"/>
                <a:ea typeface="Arial" charset="0"/>
                <a:cs typeface="Arial" pitchFamily="34" charset="0"/>
              </a:rPr>
              <a:t/>
            </a:r>
            <a:br>
              <a:rPr lang="en-US" sz="2200" dirty="0" smtClean="0">
                <a:solidFill>
                  <a:srgbClr val="FFFF00"/>
                </a:solidFill>
                <a:latin typeface="Arial" pitchFamily="34" charset="0"/>
                <a:ea typeface="Arial" charset="0"/>
                <a:cs typeface="Arial" pitchFamily="34" charset="0"/>
              </a:rPr>
            </a:br>
            <a:endParaRPr lang="en-US" sz="2200" dirty="0">
              <a:solidFill>
                <a:srgbClr val="FFFF00"/>
              </a:solidFill>
              <a:latin typeface="Arial" pitchFamily="34" charset="0"/>
              <a:ea typeface="Arial" charset="0"/>
              <a:cs typeface="Arial" pitchFamily="34" charset="0"/>
            </a:endParaRPr>
          </a:p>
        </p:txBody>
      </p:sp>
      <p:sp>
        <p:nvSpPr>
          <p:cNvPr id="9" name="Rectangle 8"/>
          <p:cNvSpPr/>
          <p:nvPr/>
        </p:nvSpPr>
        <p:spPr>
          <a:xfrm>
            <a:off x="5860880" y="4395402"/>
            <a:ext cx="3188747" cy="430887"/>
          </a:xfrm>
          <a:prstGeom prst="rect">
            <a:avLst/>
          </a:prstGeom>
        </p:spPr>
        <p:txBody>
          <a:bodyPr wrap="square">
            <a:spAutoFit/>
          </a:bodyPr>
          <a:lstStyle/>
          <a:p>
            <a:pPr algn="ctr"/>
            <a:r>
              <a:rPr lang="en-US" sz="2200" dirty="0" smtClean="0">
                <a:solidFill>
                  <a:srgbClr val="FFFF00"/>
                </a:solidFill>
                <a:latin typeface="Arial" pitchFamily="34" charset="0"/>
                <a:ea typeface="Arial" charset="0"/>
                <a:cs typeface="Arial" pitchFamily="34" charset="0"/>
              </a:rPr>
              <a:t>Aysel Köksal Akyol</a:t>
            </a:r>
            <a:endParaRPr lang="en-US" sz="3600" dirty="0">
              <a:solidFill>
                <a:srgbClr val="FFFF00"/>
              </a:solidFill>
              <a:latin typeface="Arial" pitchFamily="34" charset="0"/>
              <a:cs typeface="Arial" pitchFamily="34" charset="0"/>
            </a:endParaRPr>
          </a:p>
        </p:txBody>
      </p:sp>
    </p:spTree>
    <p:extLst>
      <p:ext uri="{BB962C8B-B14F-4D97-AF65-F5344CB8AC3E}">
        <p14:creationId xmlns:p14="http://schemas.microsoft.com/office/powerpoint/2010/main" val="3730894920"/>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Standard Testler</a:t>
            </a:r>
            <a:endParaRPr lang="tr-TR" dirty="0"/>
          </a:p>
        </p:txBody>
      </p:sp>
      <p:sp>
        <p:nvSpPr>
          <p:cNvPr id="3" name="İçerik Yer Tutucusu 2"/>
          <p:cNvSpPr>
            <a:spLocks noGrp="1"/>
          </p:cNvSpPr>
          <p:nvPr>
            <p:ph idx="1"/>
          </p:nvPr>
        </p:nvSpPr>
        <p:spPr/>
        <p:txBody>
          <a:bodyPr>
            <a:normAutofit lnSpcReduction="10000"/>
          </a:bodyPr>
          <a:lstStyle/>
          <a:p>
            <a:r>
              <a:rPr lang="tr-TR" dirty="0" smtClean="0"/>
              <a:t>Gelişimsel tarama testleri</a:t>
            </a:r>
          </a:p>
          <a:p>
            <a:r>
              <a:rPr lang="tr-TR" dirty="0" smtClean="0"/>
              <a:t>Tanı testleri</a:t>
            </a:r>
          </a:p>
          <a:p>
            <a:r>
              <a:rPr lang="tr-TR" dirty="0" smtClean="0"/>
              <a:t>Zeka testleri</a:t>
            </a:r>
          </a:p>
          <a:p>
            <a:r>
              <a:rPr lang="tr-TR" dirty="0" smtClean="0"/>
              <a:t>Başarı testleri</a:t>
            </a:r>
          </a:p>
          <a:p>
            <a:r>
              <a:rPr lang="tr-TR" dirty="0" err="1" smtClean="0"/>
              <a:t>Hazırbulunuşluk</a:t>
            </a:r>
            <a:r>
              <a:rPr lang="tr-TR" dirty="0" smtClean="0"/>
              <a:t> testleri</a:t>
            </a:r>
          </a:p>
          <a:p>
            <a:r>
              <a:rPr lang="tr-TR" dirty="0" smtClean="0"/>
              <a:t>İlgi envanterleri</a:t>
            </a:r>
          </a:p>
          <a:p>
            <a:r>
              <a:rPr lang="tr-TR" dirty="0" smtClean="0"/>
              <a:t>Kişilik testleri</a:t>
            </a:r>
          </a:p>
          <a:p>
            <a:r>
              <a:rPr lang="tr-TR" dirty="0" smtClean="0">
                <a:solidFill>
                  <a:srgbClr val="FF0000"/>
                </a:solidFill>
              </a:rPr>
              <a:t>BU TESTLERİN AÇIKLMASI PINAR BAYHAN’IN EDİTÖRLÜĞÜNÜ YAPTIĞI KİTAPTA VAR. </a:t>
            </a:r>
          </a:p>
          <a:p>
            <a:pPr marL="0" indent="0">
              <a:buNone/>
            </a:pPr>
            <a:endParaRPr lang="tr-TR" dirty="0"/>
          </a:p>
        </p:txBody>
      </p:sp>
    </p:spTree>
    <p:extLst>
      <p:ext uri="{BB962C8B-B14F-4D97-AF65-F5344CB8AC3E}">
        <p14:creationId xmlns:p14="http://schemas.microsoft.com/office/powerpoint/2010/main" val="3704122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7267"/>
            <a:ext cx="8229600" cy="1143000"/>
          </a:xfrm>
        </p:spPr>
        <p:txBody>
          <a:bodyPr/>
          <a:lstStyle/>
          <a:p>
            <a:pPr algn="ctr"/>
            <a:r>
              <a:rPr lang="tr-TR" dirty="0" smtClean="0">
                <a:solidFill>
                  <a:srgbClr val="FFFF00"/>
                </a:solidFill>
              </a:rPr>
              <a:t>Bugünlük bu kadar </a:t>
            </a:r>
            <a:r>
              <a:rPr lang="tr-TR" dirty="0" smtClean="0">
                <a:solidFill>
                  <a:srgbClr val="FFFF00"/>
                </a:solidFill>
                <a:sym typeface="Wingdings"/>
              </a:rPr>
              <a:t> </a:t>
            </a:r>
            <a:endParaRPr lang="tr-TR" dirty="0">
              <a:solidFill>
                <a:srgbClr val="FFFF00"/>
              </a:solidFill>
            </a:endParaRPr>
          </a:p>
        </p:txBody>
      </p:sp>
    </p:spTree>
    <p:extLst>
      <p:ext uri="{BB962C8B-B14F-4D97-AF65-F5344CB8AC3E}">
        <p14:creationId xmlns:p14="http://schemas.microsoft.com/office/powerpoint/2010/main" val="2806750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Standart </a:t>
            </a:r>
            <a:r>
              <a:rPr lang="tr-TR" dirty="0" smtClean="0"/>
              <a:t>Testlerle İlgili Kavramlar</a:t>
            </a:r>
            <a:endParaRPr lang="tr-TR" dirty="0"/>
          </a:p>
        </p:txBody>
      </p:sp>
      <p:sp>
        <p:nvSpPr>
          <p:cNvPr id="3" name="İçerik Yer Tutucusu 2"/>
          <p:cNvSpPr>
            <a:spLocks noGrp="1"/>
          </p:cNvSpPr>
          <p:nvPr>
            <p:ph idx="1"/>
          </p:nvPr>
        </p:nvSpPr>
        <p:spPr>
          <a:xfrm>
            <a:off x="682172" y="1875972"/>
            <a:ext cx="7710714" cy="4597399"/>
          </a:xfrm>
        </p:spPr>
        <p:txBody>
          <a:bodyPr>
            <a:normAutofit/>
          </a:bodyPr>
          <a:lstStyle/>
          <a:p>
            <a:r>
              <a:rPr lang="tr-TR" dirty="0" smtClean="0"/>
              <a:t>Ham puan</a:t>
            </a:r>
          </a:p>
          <a:p>
            <a:r>
              <a:rPr lang="tr-TR" dirty="0" smtClean="0"/>
              <a:t>Merkezi eğilim ölçüleri</a:t>
            </a:r>
          </a:p>
          <a:p>
            <a:r>
              <a:rPr lang="tr-TR" dirty="0" smtClean="0"/>
              <a:t>Değişkenlik ölçüleri</a:t>
            </a:r>
          </a:p>
          <a:p>
            <a:r>
              <a:rPr lang="tr-TR" dirty="0" smtClean="0"/>
              <a:t>Norm bağımlı test</a:t>
            </a:r>
          </a:p>
          <a:p>
            <a:r>
              <a:rPr lang="tr-TR" dirty="0" smtClean="0"/>
              <a:t>Standart puan</a:t>
            </a:r>
          </a:p>
          <a:p>
            <a:r>
              <a:rPr lang="tr-TR" dirty="0" smtClean="0"/>
              <a:t>Ölçüt bağımlı test</a:t>
            </a:r>
          </a:p>
          <a:p>
            <a:r>
              <a:rPr lang="tr-TR" dirty="0" smtClean="0"/>
              <a:t>….</a:t>
            </a:r>
            <a:endParaRPr lang="tr-TR" dirty="0"/>
          </a:p>
        </p:txBody>
      </p:sp>
    </p:spTree>
    <p:extLst>
      <p:ext uri="{BB962C8B-B14F-4D97-AF65-F5344CB8AC3E}">
        <p14:creationId xmlns:p14="http://schemas.microsoft.com/office/powerpoint/2010/main" val="2077482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600201"/>
            <a:ext cx="8077200" cy="3494314"/>
          </a:xfrm>
        </p:spPr>
        <p:txBody>
          <a:bodyPr/>
          <a:lstStyle/>
          <a:p>
            <a:pPr marL="0" indent="0">
              <a:buNone/>
            </a:pPr>
            <a:r>
              <a:rPr lang="tr-TR" dirty="0">
                <a:solidFill>
                  <a:srgbClr val="FFFF00"/>
                </a:solidFill>
              </a:rPr>
              <a:t>Ham </a:t>
            </a:r>
            <a:r>
              <a:rPr lang="tr-TR" dirty="0" smtClean="0">
                <a:solidFill>
                  <a:srgbClr val="FFFF00"/>
                </a:solidFill>
              </a:rPr>
              <a:t>puan;</a:t>
            </a:r>
          </a:p>
          <a:p>
            <a:r>
              <a:rPr lang="tr-TR" dirty="0" smtClean="0"/>
              <a:t>Bir kişinin değerlendirmede aldığı puandır. </a:t>
            </a:r>
            <a:endParaRPr lang="tr-TR" dirty="0"/>
          </a:p>
          <a:p>
            <a:r>
              <a:rPr lang="tr-TR" dirty="0" smtClean="0"/>
              <a:t>Çoğunlukla doğru yanıtların sayısından oluşur.</a:t>
            </a:r>
          </a:p>
          <a:p>
            <a:r>
              <a:rPr lang="tr-TR" dirty="0" smtClean="0"/>
              <a:t>Her bir testteki ham puan farklılık gösterir. Örneğin 20 maddelik bir testten alınan 15 ham puan ile 30 maddelik bir testten alınan 15 ham puan aynı anlama gelmemektedir. </a:t>
            </a:r>
          </a:p>
          <a:p>
            <a:endParaRPr lang="tr-TR" dirty="0" smtClean="0"/>
          </a:p>
          <a:p>
            <a:endParaRPr lang="tr-TR" dirty="0"/>
          </a:p>
        </p:txBody>
      </p:sp>
      <p:sp>
        <p:nvSpPr>
          <p:cNvPr id="4" name="Unvan 1"/>
          <p:cNvSpPr>
            <a:spLocks noGrp="1"/>
          </p:cNvSpPr>
          <p:nvPr>
            <p:ph type="title"/>
          </p:nvPr>
        </p:nvSpPr>
        <p:spPr/>
        <p:txBody>
          <a:bodyPr/>
          <a:lstStyle/>
          <a:p>
            <a:pPr algn="ctr"/>
            <a:r>
              <a:rPr lang="tr-TR" dirty="0"/>
              <a:t>Standart </a:t>
            </a:r>
            <a:r>
              <a:rPr lang="tr-TR" dirty="0" smtClean="0"/>
              <a:t>Testeler ile İlgili Kavramlar</a:t>
            </a:r>
            <a:endParaRPr lang="tr-TR" dirty="0"/>
          </a:p>
        </p:txBody>
      </p:sp>
    </p:spTree>
    <p:extLst>
      <p:ext uri="{BB962C8B-B14F-4D97-AF65-F5344CB8AC3E}">
        <p14:creationId xmlns:p14="http://schemas.microsoft.com/office/powerpoint/2010/main" val="4216280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smtClean="0">
                <a:solidFill>
                  <a:srgbClr val="FFFF00"/>
                </a:solidFill>
              </a:rPr>
              <a:t>Merkezi </a:t>
            </a:r>
            <a:r>
              <a:rPr lang="tr-TR" dirty="0">
                <a:solidFill>
                  <a:srgbClr val="FFFF00"/>
                </a:solidFill>
              </a:rPr>
              <a:t>eğilim </a:t>
            </a:r>
            <a:r>
              <a:rPr lang="tr-TR" dirty="0" smtClean="0">
                <a:solidFill>
                  <a:srgbClr val="FFFF00"/>
                </a:solidFill>
              </a:rPr>
              <a:t>ölçüleri:</a:t>
            </a:r>
          </a:p>
          <a:p>
            <a:r>
              <a:rPr lang="tr-TR" dirty="0" smtClean="0"/>
              <a:t>Tipik puan hakkında bilgiyi özetler;</a:t>
            </a:r>
          </a:p>
          <a:p>
            <a:pPr lvl="1"/>
            <a:r>
              <a:rPr lang="tr-TR" dirty="0" smtClean="0">
                <a:solidFill>
                  <a:srgbClr val="FFFF00"/>
                </a:solidFill>
              </a:rPr>
              <a:t>Ortalama puan, </a:t>
            </a:r>
            <a:r>
              <a:rPr lang="tr-TR" dirty="0" smtClean="0"/>
              <a:t>grubun aritmetik ortalamasıdır.</a:t>
            </a:r>
          </a:p>
          <a:p>
            <a:pPr lvl="1"/>
            <a:r>
              <a:rPr lang="tr-TR" dirty="0" smtClean="0">
                <a:solidFill>
                  <a:srgbClr val="FFFF00"/>
                </a:solidFill>
              </a:rPr>
              <a:t>Ortanca, </a:t>
            </a:r>
            <a:r>
              <a:rPr lang="tr-TR" dirty="0" smtClean="0"/>
              <a:t>tüm puanlar en düşükten en yükseğe ya da en yüksekten en düşüğe doğru sıralanır. Ortadaki puan ortancadır. Eğer çift sayıda madde varsa, örneğin 40 madde varsa ortada iki tane değer olacaktır, bu durumda ortadaki iki değerin ortalaması alınır.  </a:t>
            </a:r>
          </a:p>
          <a:p>
            <a:pPr lvl="1"/>
            <a:r>
              <a:rPr lang="tr-TR" dirty="0" err="1" smtClean="0">
                <a:solidFill>
                  <a:srgbClr val="FFFF00"/>
                </a:solidFill>
              </a:rPr>
              <a:t>Mod</a:t>
            </a:r>
            <a:r>
              <a:rPr lang="tr-TR" dirty="0" smtClean="0">
                <a:solidFill>
                  <a:srgbClr val="FFFF00"/>
                </a:solidFill>
              </a:rPr>
              <a:t> (tepe değeri)</a:t>
            </a:r>
            <a:r>
              <a:rPr lang="tr-TR" dirty="0" smtClean="0"/>
              <a:t>, en sık rastlanan puandır. </a:t>
            </a:r>
            <a:endParaRPr lang="tr-TR" dirty="0"/>
          </a:p>
        </p:txBody>
      </p:sp>
      <p:sp>
        <p:nvSpPr>
          <p:cNvPr id="4" name="Unvan 1"/>
          <p:cNvSpPr>
            <a:spLocks noGrp="1"/>
          </p:cNvSpPr>
          <p:nvPr>
            <p:ph type="title"/>
          </p:nvPr>
        </p:nvSpPr>
        <p:spPr/>
        <p:txBody>
          <a:bodyPr/>
          <a:lstStyle/>
          <a:p>
            <a:pPr algn="ctr"/>
            <a:r>
              <a:rPr lang="tr-TR" dirty="0"/>
              <a:t>Standart </a:t>
            </a:r>
            <a:r>
              <a:rPr lang="tr-TR" dirty="0" smtClean="0"/>
              <a:t>Testeler ile İlgili Kavramlar</a:t>
            </a:r>
            <a:endParaRPr lang="tr-TR" dirty="0"/>
          </a:p>
        </p:txBody>
      </p:sp>
    </p:spTree>
    <p:extLst>
      <p:ext uri="{BB962C8B-B14F-4D97-AF65-F5344CB8AC3E}">
        <p14:creationId xmlns:p14="http://schemas.microsoft.com/office/powerpoint/2010/main" val="2502974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buNone/>
            </a:pPr>
            <a:r>
              <a:rPr lang="tr-TR" dirty="0">
                <a:solidFill>
                  <a:srgbClr val="FFFF00"/>
                </a:solidFill>
              </a:rPr>
              <a:t>Değişkenlik </a:t>
            </a:r>
            <a:r>
              <a:rPr lang="tr-TR" dirty="0" smtClean="0">
                <a:solidFill>
                  <a:srgbClr val="FFFF00"/>
                </a:solidFill>
              </a:rPr>
              <a:t>Ölçüleri:</a:t>
            </a:r>
          </a:p>
          <a:p>
            <a:pPr marL="0" indent="0">
              <a:buNone/>
            </a:pPr>
            <a:r>
              <a:rPr lang="tr-TR" dirty="0" smtClean="0"/>
              <a:t>    Bir veri kümesindeki puanların nasıl dağıldığı ile ilgili      bilgi verir; </a:t>
            </a:r>
          </a:p>
          <a:p>
            <a:r>
              <a:rPr lang="tr-TR" dirty="0" smtClean="0">
                <a:solidFill>
                  <a:srgbClr val="FFFF00"/>
                </a:solidFill>
              </a:rPr>
              <a:t>Değer aralığı, </a:t>
            </a:r>
            <a:r>
              <a:rPr lang="tr-TR" dirty="0" smtClean="0"/>
              <a:t>en yüksek ve en düşük puan arasındaki fark belirlenirken hesaplanır. </a:t>
            </a:r>
          </a:p>
          <a:p>
            <a:r>
              <a:rPr lang="tr-TR" dirty="0" smtClean="0">
                <a:solidFill>
                  <a:srgbClr val="FFFF00"/>
                </a:solidFill>
              </a:rPr>
              <a:t>Standart sapma</a:t>
            </a:r>
            <a:r>
              <a:rPr lang="tr-TR" dirty="0" smtClean="0"/>
              <a:t>, verilerin aritmetik ortalamaya göre nasıl bir yayılım gösterdiğini açıklar. Standart sapma ne kadar küçükse dağılımdaki puanlar o kadar homojendir. </a:t>
            </a:r>
          </a:p>
          <a:p>
            <a:r>
              <a:rPr lang="tr-TR" dirty="0" smtClean="0">
                <a:solidFill>
                  <a:srgbClr val="FFFF00"/>
                </a:solidFill>
              </a:rPr>
              <a:t>Geçerlik, </a:t>
            </a:r>
            <a:r>
              <a:rPr lang="tr-TR" dirty="0" smtClean="0"/>
              <a:t>testin ölçmeyi amaçladığı şeyi ölçmesidir.</a:t>
            </a:r>
          </a:p>
          <a:p>
            <a:r>
              <a:rPr lang="tr-TR" dirty="0" smtClean="0">
                <a:solidFill>
                  <a:srgbClr val="FFFF00"/>
                </a:solidFill>
              </a:rPr>
              <a:t>Güvenirlik, </a:t>
            </a:r>
            <a:r>
              <a:rPr lang="tr-TR" dirty="0" smtClean="0"/>
              <a:t>testin ölçme işlemindeki tutarlılığını gösterir. </a:t>
            </a:r>
          </a:p>
          <a:p>
            <a:endParaRPr lang="tr-TR" dirty="0" smtClean="0"/>
          </a:p>
          <a:p>
            <a:pPr marL="0" indent="0">
              <a:buNone/>
            </a:pPr>
            <a:endParaRPr lang="tr-TR" dirty="0"/>
          </a:p>
        </p:txBody>
      </p:sp>
      <p:sp>
        <p:nvSpPr>
          <p:cNvPr id="4" name="Unvan 1"/>
          <p:cNvSpPr>
            <a:spLocks noGrp="1"/>
          </p:cNvSpPr>
          <p:nvPr>
            <p:ph type="title"/>
          </p:nvPr>
        </p:nvSpPr>
        <p:spPr/>
        <p:txBody>
          <a:bodyPr/>
          <a:lstStyle/>
          <a:p>
            <a:pPr algn="ctr"/>
            <a:r>
              <a:rPr lang="tr-TR" dirty="0"/>
              <a:t>Standart </a:t>
            </a:r>
            <a:r>
              <a:rPr lang="tr-TR" dirty="0" smtClean="0"/>
              <a:t>Testeler ile İlgili Kavramlar</a:t>
            </a:r>
            <a:endParaRPr lang="tr-TR" dirty="0"/>
          </a:p>
        </p:txBody>
      </p:sp>
    </p:spTree>
    <p:extLst>
      <p:ext uri="{BB962C8B-B14F-4D97-AF65-F5344CB8AC3E}">
        <p14:creationId xmlns:p14="http://schemas.microsoft.com/office/powerpoint/2010/main" val="3521919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dirty="0" smtClean="0">
                <a:solidFill>
                  <a:srgbClr val="FFFF00"/>
                </a:solidFill>
              </a:rPr>
              <a:t>Norm bağımlı testler;</a:t>
            </a:r>
          </a:p>
          <a:p>
            <a:r>
              <a:rPr lang="tr-TR" dirty="0"/>
              <a:t> “Gazi Erken Çocukluk Değerlendirme Aracı (GEÇDA)” norm-bağımlı bir değerlendirme </a:t>
            </a:r>
            <a:r>
              <a:rPr lang="tr-TR" dirty="0" smtClean="0"/>
              <a:t>aracıdır (0-6 yaşlarındaki çocukların gelişimlerini değerlendirmek için </a:t>
            </a:r>
            <a:r>
              <a:rPr lang="tr-TR" dirty="0"/>
              <a:t>geliştirilmiştir.). </a:t>
            </a:r>
            <a:r>
              <a:rPr lang="tr-TR" dirty="0" smtClean="0"/>
              <a:t>Çocuğun </a:t>
            </a:r>
            <a:r>
              <a:rPr lang="tr-TR" dirty="0"/>
              <a:t>gelişimsel performansı Türkiye ortalamalarıyla </a:t>
            </a:r>
            <a:r>
              <a:rPr lang="tr-TR" dirty="0" smtClean="0"/>
              <a:t>karşılaştırılır.</a:t>
            </a:r>
          </a:p>
          <a:p>
            <a:r>
              <a:rPr lang="tr-TR" dirty="0"/>
              <a:t>Birçok zeka, başarı ve gelişimsel tarama testi, norm-bağımlı standartlaştırılmış testlerdendir</a:t>
            </a:r>
            <a:r>
              <a:rPr lang="tr-TR" dirty="0" smtClean="0"/>
              <a:t>.</a:t>
            </a:r>
          </a:p>
          <a:p>
            <a:endParaRPr lang="tr-TR" dirty="0"/>
          </a:p>
        </p:txBody>
      </p:sp>
      <p:sp>
        <p:nvSpPr>
          <p:cNvPr id="4" name="Unvan 1"/>
          <p:cNvSpPr>
            <a:spLocks noGrp="1"/>
          </p:cNvSpPr>
          <p:nvPr>
            <p:ph type="title"/>
          </p:nvPr>
        </p:nvSpPr>
        <p:spPr/>
        <p:txBody>
          <a:bodyPr/>
          <a:lstStyle/>
          <a:p>
            <a:pPr algn="ctr"/>
            <a:r>
              <a:rPr lang="tr-TR" dirty="0"/>
              <a:t>Standart </a:t>
            </a:r>
            <a:r>
              <a:rPr lang="tr-TR" dirty="0" smtClean="0"/>
              <a:t>Testeler ile İlgili Kavramlar</a:t>
            </a:r>
            <a:endParaRPr lang="tr-TR" dirty="0"/>
          </a:p>
        </p:txBody>
      </p:sp>
    </p:spTree>
    <p:extLst>
      <p:ext uri="{BB962C8B-B14F-4D97-AF65-F5344CB8AC3E}">
        <p14:creationId xmlns:p14="http://schemas.microsoft.com/office/powerpoint/2010/main" val="1571641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9382" y="1645920"/>
            <a:ext cx="8229600" cy="4655127"/>
          </a:xfrm>
        </p:spPr>
        <p:txBody>
          <a:bodyPr>
            <a:normAutofit fontScale="62500" lnSpcReduction="20000"/>
          </a:bodyPr>
          <a:lstStyle/>
          <a:p>
            <a:pPr marL="0" indent="0">
              <a:buNone/>
            </a:pPr>
            <a:r>
              <a:rPr lang="tr-TR" dirty="0" smtClean="0">
                <a:solidFill>
                  <a:srgbClr val="FFFF00"/>
                </a:solidFill>
              </a:rPr>
              <a:t>Standart puan;</a:t>
            </a:r>
          </a:p>
          <a:p>
            <a:r>
              <a:rPr lang="tr-TR" dirty="0" smtClean="0"/>
              <a:t>Çocuğun bir testteki performansının başka bir teste gösterdiği performans ile karşılaştırılmasına olanak sağlar. </a:t>
            </a:r>
          </a:p>
          <a:p>
            <a:r>
              <a:rPr lang="tr-TR" dirty="0"/>
              <a:t>Standart puan, çocuğun gerçek performans puanı kullanılarak istatistiksel olarak </a:t>
            </a:r>
            <a:r>
              <a:rPr lang="tr-TR" dirty="0" smtClean="0"/>
              <a:t>hesaplanır.</a:t>
            </a:r>
          </a:p>
          <a:p>
            <a:pPr marL="0" indent="0">
              <a:buNone/>
            </a:pPr>
            <a:r>
              <a:rPr lang="tr-TR" dirty="0"/>
              <a:t> </a:t>
            </a:r>
            <a:r>
              <a:rPr lang="tr-TR" dirty="0" err="1">
                <a:solidFill>
                  <a:srgbClr val="FFFF00"/>
                </a:solidFill>
              </a:rPr>
              <a:t>Persentil</a:t>
            </a:r>
            <a:r>
              <a:rPr lang="tr-TR" dirty="0">
                <a:solidFill>
                  <a:srgbClr val="FFFF00"/>
                </a:solidFill>
              </a:rPr>
              <a:t> (yüzde) </a:t>
            </a:r>
            <a:r>
              <a:rPr lang="tr-TR" dirty="0" smtClean="0">
                <a:solidFill>
                  <a:srgbClr val="FFFF00"/>
                </a:solidFill>
              </a:rPr>
              <a:t>puan</a:t>
            </a:r>
            <a:r>
              <a:rPr lang="tr-TR" dirty="0" smtClean="0"/>
              <a:t>;</a:t>
            </a:r>
          </a:p>
          <a:p>
            <a:r>
              <a:rPr lang="tr-TR" dirty="0" smtClean="0"/>
              <a:t>Karşılaştırma </a:t>
            </a:r>
            <a:r>
              <a:rPr lang="tr-TR" dirty="0"/>
              <a:t>grubunun gösterdiği puan dağılımında bir çocuğun bireysel olarak sıralamasını gösterir. </a:t>
            </a:r>
            <a:endParaRPr lang="tr-TR" dirty="0" smtClean="0"/>
          </a:p>
          <a:p>
            <a:pPr marL="0" indent="0">
              <a:buNone/>
            </a:pPr>
            <a:r>
              <a:rPr lang="tr-TR" dirty="0">
                <a:solidFill>
                  <a:srgbClr val="FFFF00"/>
                </a:solidFill>
              </a:rPr>
              <a:t>Yaşa Eşdeğer </a:t>
            </a:r>
            <a:r>
              <a:rPr lang="tr-TR" dirty="0" smtClean="0">
                <a:solidFill>
                  <a:srgbClr val="FFFF00"/>
                </a:solidFill>
              </a:rPr>
              <a:t>Puan;</a:t>
            </a:r>
          </a:p>
          <a:p>
            <a:r>
              <a:rPr lang="tr-TR" dirty="0" smtClean="0"/>
              <a:t>Bir </a:t>
            </a:r>
            <a:r>
              <a:rPr lang="tr-TR" dirty="0"/>
              <a:t>testte belirli bir puana ulaşan çocukların ortalama olarak kronolojik yaşını belirtir. Örneğin, kronolojik olarak 5 yaş, 8 aylık bir çocuğun yaşını 6 yaş 2 aylığa çeviren bir puan sistemi, çocuktan beklenen performansın 6 ay kadar daha yukarıda olduğu anlamına gelir</a:t>
            </a:r>
            <a:r>
              <a:rPr lang="tr-TR" dirty="0" smtClean="0"/>
              <a:t>.</a:t>
            </a:r>
          </a:p>
          <a:p>
            <a:pPr marL="0" indent="0">
              <a:buNone/>
            </a:pPr>
            <a:r>
              <a:rPr lang="tr-TR" dirty="0">
                <a:solidFill>
                  <a:srgbClr val="FFFF00"/>
                </a:solidFill>
              </a:rPr>
              <a:t>Düzeye Eşdeğer </a:t>
            </a:r>
            <a:r>
              <a:rPr lang="tr-TR" dirty="0" smtClean="0">
                <a:solidFill>
                  <a:srgbClr val="FFFF00"/>
                </a:solidFill>
              </a:rPr>
              <a:t>Puan;</a:t>
            </a:r>
          </a:p>
          <a:p>
            <a:r>
              <a:rPr lang="tr-TR" dirty="0" smtClean="0"/>
              <a:t>Yaşa </a:t>
            </a:r>
            <a:r>
              <a:rPr lang="tr-TR" dirty="0"/>
              <a:t>eşdeğer puan ile yakından ilişkilidir; karşılaştırma, kronolojik yaş yerine, sınıf düzeyine göre yapılır. Genellikle, düzeye eşdeğer puan, yıllar ve aylar halinde ifade edilir. Örneğin, düzeye eşdeğer puanı 2.6 olan bir çocuğun, ikinci sınıfın altıncı ayında olduğu </a:t>
            </a:r>
            <a:r>
              <a:rPr lang="tr-TR" dirty="0" smtClean="0"/>
              <a:t>düşünülmelidir.</a:t>
            </a:r>
            <a:endParaRPr lang="tr-TR" dirty="0"/>
          </a:p>
        </p:txBody>
      </p:sp>
      <p:sp>
        <p:nvSpPr>
          <p:cNvPr id="4" name="Unvan 1"/>
          <p:cNvSpPr>
            <a:spLocks noGrp="1"/>
          </p:cNvSpPr>
          <p:nvPr>
            <p:ph type="title"/>
          </p:nvPr>
        </p:nvSpPr>
        <p:spPr>
          <a:xfrm>
            <a:off x="407324" y="532014"/>
            <a:ext cx="8229600" cy="581705"/>
          </a:xfrm>
        </p:spPr>
        <p:txBody>
          <a:bodyPr>
            <a:normAutofit fontScale="90000"/>
          </a:bodyPr>
          <a:lstStyle/>
          <a:p>
            <a:pPr algn="ctr"/>
            <a:r>
              <a:rPr lang="tr-TR" dirty="0"/>
              <a:t>Standart </a:t>
            </a:r>
            <a:r>
              <a:rPr lang="tr-TR" dirty="0" smtClean="0"/>
              <a:t>Testeler ile İlgili Kavramlar</a:t>
            </a:r>
            <a:endParaRPr lang="tr-TR" dirty="0"/>
          </a:p>
        </p:txBody>
      </p:sp>
    </p:spTree>
    <p:extLst>
      <p:ext uri="{BB962C8B-B14F-4D97-AF65-F5344CB8AC3E}">
        <p14:creationId xmlns:p14="http://schemas.microsoft.com/office/powerpoint/2010/main" val="2797330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a:solidFill>
                  <a:srgbClr val="FFFF00"/>
                </a:solidFill>
              </a:rPr>
              <a:t>Ölçüt-bağımlı </a:t>
            </a:r>
            <a:r>
              <a:rPr lang="tr-TR" dirty="0" smtClean="0">
                <a:solidFill>
                  <a:srgbClr val="FFFF00"/>
                </a:solidFill>
              </a:rPr>
              <a:t>testler; </a:t>
            </a:r>
          </a:p>
          <a:p>
            <a:r>
              <a:rPr lang="tr-TR" dirty="0" smtClean="0"/>
              <a:t>Çocuğun </a:t>
            </a:r>
            <a:r>
              <a:rPr lang="tr-TR" dirty="0"/>
              <a:t>performansını değerlendirmek amaçlanır.</a:t>
            </a:r>
          </a:p>
          <a:p>
            <a:r>
              <a:rPr lang="tr-TR" dirty="0" smtClean="0"/>
              <a:t>Bu </a:t>
            </a:r>
            <a:r>
              <a:rPr lang="tr-TR" dirty="0"/>
              <a:t>testlerde ortalama puan yerine belirli ölçütler </a:t>
            </a:r>
            <a:r>
              <a:rPr lang="tr-TR" dirty="0" smtClean="0"/>
              <a:t>kullanılır.</a:t>
            </a:r>
          </a:p>
          <a:p>
            <a:r>
              <a:rPr lang="tr-TR" dirty="0" smtClean="0"/>
              <a:t>Çocukların </a:t>
            </a:r>
            <a:r>
              <a:rPr lang="tr-TR" dirty="0"/>
              <a:t>karşılaştırma grubuna göre performansıyla </a:t>
            </a:r>
            <a:r>
              <a:rPr lang="tr-TR" dirty="0" smtClean="0"/>
              <a:t>ilgilenmez, </a:t>
            </a:r>
            <a:r>
              <a:rPr lang="tr-TR" dirty="0"/>
              <a:t>mutlak değerlendirme </a:t>
            </a:r>
            <a:r>
              <a:rPr lang="tr-TR" dirty="0" smtClean="0"/>
              <a:t>yapılır.</a:t>
            </a:r>
            <a:endParaRPr lang="tr-TR" dirty="0"/>
          </a:p>
        </p:txBody>
      </p:sp>
      <p:sp>
        <p:nvSpPr>
          <p:cNvPr id="4" name="Unvan 1"/>
          <p:cNvSpPr>
            <a:spLocks noGrp="1"/>
          </p:cNvSpPr>
          <p:nvPr>
            <p:ph type="title"/>
          </p:nvPr>
        </p:nvSpPr>
        <p:spPr/>
        <p:txBody>
          <a:bodyPr>
            <a:normAutofit/>
          </a:bodyPr>
          <a:lstStyle/>
          <a:p>
            <a:pPr algn="ctr"/>
            <a:r>
              <a:rPr lang="tr-TR" dirty="0"/>
              <a:t>Standart </a:t>
            </a:r>
            <a:r>
              <a:rPr lang="tr-TR" dirty="0" smtClean="0"/>
              <a:t>Testeler ile İlgili Kavramlar</a:t>
            </a:r>
            <a:endParaRPr lang="tr-TR" dirty="0"/>
          </a:p>
        </p:txBody>
      </p:sp>
    </p:spTree>
    <p:extLst>
      <p:ext uri="{BB962C8B-B14F-4D97-AF65-F5344CB8AC3E}">
        <p14:creationId xmlns:p14="http://schemas.microsoft.com/office/powerpoint/2010/main" val="6246948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204686"/>
            <a:ext cx="8229600" cy="5341257"/>
          </a:xfrm>
        </p:spPr>
        <p:txBody>
          <a:bodyPr>
            <a:normAutofit fontScale="92500" lnSpcReduction="20000"/>
          </a:bodyPr>
          <a:lstStyle/>
          <a:p>
            <a:pPr marL="0" indent="0">
              <a:buNone/>
            </a:pPr>
            <a:r>
              <a:rPr lang="tr-TR" dirty="0">
                <a:solidFill>
                  <a:srgbClr val="FFFF00"/>
                </a:solidFill>
              </a:rPr>
              <a:t>Ölçüt-bağımlı </a:t>
            </a:r>
            <a:r>
              <a:rPr lang="tr-TR" dirty="0" smtClean="0">
                <a:solidFill>
                  <a:srgbClr val="FFFF00"/>
                </a:solidFill>
              </a:rPr>
              <a:t>testlerde; </a:t>
            </a:r>
            <a:endParaRPr lang="tr-TR" dirty="0">
              <a:solidFill>
                <a:srgbClr val="FFFF00"/>
              </a:solidFill>
            </a:endParaRPr>
          </a:p>
          <a:p>
            <a:r>
              <a:rPr lang="tr-TR" dirty="0" smtClean="0"/>
              <a:t>Ölçülecek </a:t>
            </a:r>
            <a:r>
              <a:rPr lang="tr-TR" dirty="0"/>
              <a:t>davranışlar, gözlemlenebilecek ve ölçülecek şekilde açıkça </a:t>
            </a:r>
            <a:r>
              <a:rPr lang="tr-TR" dirty="0" smtClean="0"/>
              <a:t>tanımlanır</a:t>
            </a:r>
            <a:r>
              <a:rPr lang="tr-TR" dirty="0"/>
              <a:t>. </a:t>
            </a:r>
          </a:p>
          <a:p>
            <a:r>
              <a:rPr lang="tr-TR" dirty="0" smtClean="0"/>
              <a:t>Beklenen </a:t>
            </a:r>
            <a:r>
              <a:rPr lang="tr-TR" dirty="0"/>
              <a:t>davranış diziliminin ayrıntılı bir görev analizi </a:t>
            </a:r>
            <a:r>
              <a:rPr lang="tr-TR" dirty="0" smtClean="0"/>
              <a:t>yapılır</a:t>
            </a:r>
            <a:r>
              <a:rPr lang="tr-TR" dirty="0"/>
              <a:t>. </a:t>
            </a:r>
            <a:endParaRPr lang="tr-TR" dirty="0" smtClean="0"/>
          </a:p>
          <a:p>
            <a:r>
              <a:rPr lang="tr-TR" dirty="0" smtClean="0"/>
              <a:t>Örneğin, davranışlar;</a:t>
            </a:r>
          </a:p>
          <a:p>
            <a:pPr lvl="1"/>
            <a:r>
              <a:rPr lang="tr-TR" dirty="0" smtClean="0"/>
              <a:t>ince </a:t>
            </a:r>
            <a:r>
              <a:rPr lang="tr-TR" dirty="0"/>
              <a:t>motor becerileri, </a:t>
            </a:r>
            <a:endParaRPr lang="tr-TR" dirty="0" smtClean="0"/>
          </a:p>
          <a:p>
            <a:pPr lvl="1"/>
            <a:r>
              <a:rPr lang="tr-TR" dirty="0" smtClean="0"/>
              <a:t>problem </a:t>
            </a:r>
            <a:r>
              <a:rPr lang="tr-TR" dirty="0"/>
              <a:t>çözme becerileri</a:t>
            </a:r>
            <a:r>
              <a:rPr lang="tr-TR" dirty="0" smtClean="0"/>
              <a:t>,</a:t>
            </a:r>
          </a:p>
          <a:p>
            <a:pPr lvl="1"/>
            <a:r>
              <a:rPr lang="tr-TR" dirty="0" smtClean="0"/>
              <a:t>iletişim </a:t>
            </a:r>
            <a:r>
              <a:rPr lang="tr-TR" dirty="0"/>
              <a:t>becerileri veya </a:t>
            </a:r>
            <a:endParaRPr lang="tr-TR" dirty="0" smtClean="0"/>
          </a:p>
          <a:p>
            <a:pPr lvl="1"/>
            <a:r>
              <a:rPr lang="tr-TR" dirty="0" smtClean="0"/>
              <a:t>sosyal </a:t>
            </a:r>
            <a:r>
              <a:rPr lang="tr-TR" dirty="0"/>
              <a:t>beceriler gibi başlıklar halinde </a:t>
            </a:r>
            <a:r>
              <a:rPr lang="tr-TR" dirty="0" smtClean="0"/>
              <a:t>gruplandırılabilir. </a:t>
            </a:r>
          </a:p>
          <a:p>
            <a:r>
              <a:rPr lang="tr-TR" dirty="0"/>
              <a:t>Her bir grup altında yeterli sayıda davranış örneğine yer verilebilir. </a:t>
            </a:r>
          </a:p>
          <a:p>
            <a:r>
              <a:rPr lang="tr-TR" dirty="0" smtClean="0"/>
              <a:t>Böylece çocuktan </a:t>
            </a:r>
            <a:r>
              <a:rPr lang="tr-TR" dirty="0"/>
              <a:t>beklenen davranışlar açıkça tarif </a:t>
            </a:r>
            <a:r>
              <a:rPr lang="tr-TR" dirty="0" smtClean="0"/>
              <a:t>edilmiş olur.</a:t>
            </a:r>
          </a:p>
          <a:p>
            <a:endParaRPr lang="tr-TR" dirty="0"/>
          </a:p>
        </p:txBody>
      </p:sp>
      <p:sp>
        <p:nvSpPr>
          <p:cNvPr id="4" name="Unvan 1"/>
          <p:cNvSpPr>
            <a:spLocks noGrp="1"/>
          </p:cNvSpPr>
          <p:nvPr>
            <p:ph type="title"/>
          </p:nvPr>
        </p:nvSpPr>
        <p:spPr/>
        <p:txBody>
          <a:bodyPr>
            <a:normAutofit/>
          </a:bodyPr>
          <a:lstStyle/>
          <a:p>
            <a:pPr algn="ctr"/>
            <a:r>
              <a:rPr lang="tr-TR" dirty="0"/>
              <a:t>Standart </a:t>
            </a:r>
            <a:r>
              <a:rPr lang="tr-TR" dirty="0" smtClean="0"/>
              <a:t>Testeler ile İlgili Kavramlar</a:t>
            </a:r>
            <a:endParaRPr lang="tr-TR" dirty="0"/>
          </a:p>
        </p:txBody>
      </p:sp>
    </p:spTree>
    <p:extLst>
      <p:ext uri="{BB962C8B-B14F-4D97-AF65-F5344CB8AC3E}">
        <p14:creationId xmlns:p14="http://schemas.microsoft.com/office/powerpoint/2010/main" val="2799806373"/>
      </p:ext>
    </p:extLst>
  </p:cSld>
  <p:clrMapOvr>
    <a:masterClrMapping/>
  </p:clrMapOvr>
</p:sld>
</file>

<file path=ppt/theme/theme1.xml><?xml version="1.0" encoding="utf-8"?>
<a:theme xmlns:a="http://schemas.openxmlformats.org/drawingml/2006/main" name="Five Rules">
  <a:themeElements>
    <a:clrScheme name="Duarte's Five Rules">
      <a:dk1>
        <a:sysClr val="windowText" lastClr="000000"/>
      </a:dk1>
      <a:lt1>
        <a:sysClr val="window" lastClr="FFFFFF"/>
      </a:lt1>
      <a:dk2>
        <a:srgbClr val="000000"/>
      </a:dk2>
      <a:lt2>
        <a:srgbClr val="EEECE1"/>
      </a:lt2>
      <a:accent1>
        <a:srgbClr val="08CFEE"/>
      </a:accent1>
      <a:accent2>
        <a:srgbClr val="F0AA26"/>
      </a:accent2>
      <a:accent3>
        <a:srgbClr val="5DA01F"/>
      </a:accent3>
      <a:accent4>
        <a:srgbClr val="F3EACD"/>
      </a:accent4>
      <a:accent5>
        <a:srgbClr val="4BACC6"/>
      </a:accent5>
      <a:accent6>
        <a:srgbClr val="F79646"/>
      </a:accent6>
      <a:hlink>
        <a:srgbClr val="F0AA26"/>
      </a:hlink>
      <a:folHlink>
        <a:srgbClr val="08CFE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Five Rules.potx</Template>
  <TotalTime>0</TotalTime>
  <Words>590</Words>
  <Application>Microsoft Office PowerPoint</Application>
  <PresentationFormat>Ekran Gösterisi (4:3)</PresentationFormat>
  <Paragraphs>70</Paragraphs>
  <Slides>11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Wingdings</vt:lpstr>
      <vt:lpstr>Five Rules</vt:lpstr>
      <vt:lpstr>PowerPoint Sunusu</vt:lpstr>
      <vt:lpstr>Standart Testlerle İlgili Kavramlar</vt:lpstr>
      <vt:lpstr>Standart Testeler ile İlgili Kavramlar</vt:lpstr>
      <vt:lpstr>Standart Testeler ile İlgili Kavramlar</vt:lpstr>
      <vt:lpstr>Standart Testeler ile İlgili Kavramlar</vt:lpstr>
      <vt:lpstr>Standart Testeler ile İlgili Kavramlar</vt:lpstr>
      <vt:lpstr>Standart Testeler ile İlgili Kavramlar</vt:lpstr>
      <vt:lpstr>Standart Testeler ile İlgili Kavramlar</vt:lpstr>
      <vt:lpstr>Standart Testeler ile İlgili Kavramlar</vt:lpstr>
      <vt:lpstr>Standard Testler</vt:lpstr>
      <vt:lpstr>Bugünlük bu kadar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2010-04-14T20:04:37Z</dcterms:created>
  <dcterms:modified xsi:type="dcterms:W3CDTF">2021-01-09T20:36:30Z</dcterms:modified>
</cp:coreProperties>
</file>