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1" r:id="rId1"/>
  </p:sldMasterIdLst>
  <p:notesMasterIdLst>
    <p:notesMasterId r:id="rId22"/>
  </p:notesMasterIdLst>
  <p:sldIdLst>
    <p:sldId id="456" r:id="rId2"/>
    <p:sldId id="457" r:id="rId3"/>
    <p:sldId id="458" r:id="rId4"/>
    <p:sldId id="459" r:id="rId5"/>
    <p:sldId id="460" r:id="rId6"/>
    <p:sldId id="461" r:id="rId7"/>
    <p:sldId id="462" r:id="rId8"/>
    <p:sldId id="463" r:id="rId9"/>
    <p:sldId id="464" r:id="rId10"/>
    <p:sldId id="465" r:id="rId11"/>
    <p:sldId id="466" r:id="rId12"/>
    <p:sldId id="467" r:id="rId13"/>
    <p:sldId id="469" r:id="rId14"/>
    <p:sldId id="470" r:id="rId15"/>
    <p:sldId id="471" r:id="rId16"/>
    <p:sldId id="472" r:id="rId17"/>
    <p:sldId id="473" r:id="rId18"/>
    <p:sldId id="474" r:id="rId19"/>
    <p:sldId id="475" r:id="rId20"/>
    <p:sldId id="476" r:id="rId21"/>
  </p:sldIdLst>
  <p:sldSz cx="9144000" cy="6858000" type="screen4x3"/>
  <p:notesSz cx="6858000" cy="9144000"/>
  <p:defaultTextStyle>
    <a:defPPr>
      <a:defRPr lang="en-US"/>
    </a:defPPr>
    <a:lvl1pPr algn="l" rtl="0" fontAlgn="base">
      <a:spcBef>
        <a:spcPct val="20000"/>
      </a:spcBef>
      <a:spcAft>
        <a:spcPct val="0"/>
      </a:spcAft>
      <a:buClr>
        <a:schemeClr val="tx2"/>
      </a:buClr>
      <a:buSzPct val="75000"/>
      <a:buFont typeface="Wingdings" pitchFamily="2" charset="2"/>
      <a:buChar char="n"/>
      <a:defRPr sz="32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1pPr>
    <a:lvl2pPr marL="457200" algn="l" rtl="0" fontAlgn="base">
      <a:spcBef>
        <a:spcPct val="20000"/>
      </a:spcBef>
      <a:spcAft>
        <a:spcPct val="0"/>
      </a:spcAft>
      <a:buClr>
        <a:schemeClr val="tx2"/>
      </a:buClr>
      <a:buSzPct val="75000"/>
      <a:buFont typeface="Wingdings" pitchFamily="2" charset="2"/>
      <a:buChar char="n"/>
      <a:defRPr sz="32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2pPr>
    <a:lvl3pPr marL="914400" algn="l" rtl="0" fontAlgn="base">
      <a:spcBef>
        <a:spcPct val="20000"/>
      </a:spcBef>
      <a:spcAft>
        <a:spcPct val="0"/>
      </a:spcAft>
      <a:buClr>
        <a:schemeClr val="tx2"/>
      </a:buClr>
      <a:buSzPct val="75000"/>
      <a:buFont typeface="Wingdings" pitchFamily="2" charset="2"/>
      <a:buChar char="n"/>
      <a:defRPr sz="32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3pPr>
    <a:lvl4pPr marL="1371600" algn="l" rtl="0" fontAlgn="base">
      <a:spcBef>
        <a:spcPct val="20000"/>
      </a:spcBef>
      <a:spcAft>
        <a:spcPct val="0"/>
      </a:spcAft>
      <a:buClr>
        <a:schemeClr val="tx2"/>
      </a:buClr>
      <a:buSzPct val="75000"/>
      <a:buFont typeface="Wingdings" pitchFamily="2" charset="2"/>
      <a:buChar char="n"/>
      <a:defRPr sz="32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4pPr>
    <a:lvl5pPr marL="1828800" algn="l" rtl="0" fontAlgn="base">
      <a:spcBef>
        <a:spcPct val="20000"/>
      </a:spcBef>
      <a:spcAft>
        <a:spcPct val="0"/>
      </a:spcAft>
      <a:buClr>
        <a:schemeClr val="tx2"/>
      </a:buClr>
      <a:buSzPct val="75000"/>
      <a:buFont typeface="Wingdings" pitchFamily="2" charset="2"/>
      <a:buChar char="n"/>
      <a:defRPr sz="32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5pPr>
    <a:lvl6pPr marL="2286000" algn="l" defTabSz="914400" rtl="0" eaLnBrk="1" latinLnBrk="0" hangingPunct="1">
      <a:defRPr sz="32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6pPr>
    <a:lvl7pPr marL="2743200" algn="l" defTabSz="914400" rtl="0" eaLnBrk="1" latinLnBrk="0" hangingPunct="1">
      <a:defRPr sz="32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7pPr>
    <a:lvl8pPr marL="3200400" algn="l" defTabSz="914400" rtl="0" eaLnBrk="1" latinLnBrk="0" hangingPunct="1">
      <a:defRPr sz="32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8pPr>
    <a:lvl9pPr marL="3657600" algn="l" defTabSz="914400" rtl="0" eaLnBrk="1" latinLnBrk="0" hangingPunct="1">
      <a:defRPr sz="32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clrMru>
    <a:srgbClr val="A50021"/>
    <a:srgbClr val="2CB8D4"/>
    <a:srgbClr val="70E67B"/>
    <a:srgbClr val="1EAE2C"/>
    <a:srgbClr val="FF0066"/>
    <a:srgbClr val="FFFF00"/>
  </p:clrMru>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56" autoAdjust="0"/>
    <p:restoredTop sz="86418" autoAdjust="0"/>
  </p:normalViewPr>
  <p:slideViewPr>
    <p:cSldViewPr>
      <p:cViewPr>
        <p:scale>
          <a:sx n="98" d="100"/>
          <a:sy n="98" d="100"/>
        </p:scale>
        <p:origin x="-72" y="107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78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buClrTx/>
              <a:buSzTx/>
              <a:buFontTx/>
              <a:buNone/>
              <a:defRPr sz="1200">
                <a:effectLst/>
              </a:defRPr>
            </a:lvl1pPr>
          </a:lstStyle>
          <a:p>
            <a:pPr>
              <a:defRPr/>
            </a:pPr>
            <a:endParaRPr lang="en-US"/>
          </a:p>
        </p:txBody>
      </p:sp>
      <p:sp>
        <p:nvSpPr>
          <p:cNvPr id="207875"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buClrTx/>
              <a:buSzTx/>
              <a:buFontTx/>
              <a:buNone/>
              <a:defRPr sz="1200">
                <a:effectLst/>
              </a:defRPr>
            </a:lvl1pPr>
          </a:lstStyle>
          <a:p>
            <a:pPr>
              <a:defRPr/>
            </a:pPr>
            <a:endParaRPr lang="en-US"/>
          </a:p>
        </p:txBody>
      </p:sp>
      <p:sp>
        <p:nvSpPr>
          <p:cNvPr id="76804"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0787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07878"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spcBef>
                <a:spcPct val="0"/>
              </a:spcBef>
              <a:buClrTx/>
              <a:buSzTx/>
              <a:buFontTx/>
              <a:buNone/>
              <a:defRPr sz="1200">
                <a:effectLst/>
              </a:defRPr>
            </a:lvl1pPr>
          </a:lstStyle>
          <a:p>
            <a:pPr>
              <a:defRPr/>
            </a:pPr>
            <a:endParaRPr lang="en-US"/>
          </a:p>
        </p:txBody>
      </p:sp>
      <p:sp>
        <p:nvSpPr>
          <p:cNvPr id="207879"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buClrTx/>
              <a:buSzTx/>
              <a:buFontTx/>
              <a:buNone/>
              <a:defRPr sz="1200">
                <a:effectLst/>
              </a:defRPr>
            </a:lvl1pPr>
          </a:lstStyle>
          <a:p>
            <a:pPr>
              <a:defRPr/>
            </a:pPr>
            <a:fld id="{8A6B0477-C0D8-4F2F-8851-339707B11035}"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8478838" cy="6173788"/>
            <a:chOff x="0" y="0"/>
            <a:chExt cx="5341" cy="3889"/>
          </a:xfrm>
        </p:grpSpPr>
        <p:sp>
          <p:nvSpPr>
            <p:cNvPr id="5" name="Freeform 3"/>
            <p:cNvSpPr>
              <a:spLocks/>
            </p:cNvSpPr>
            <p:nvPr/>
          </p:nvSpPr>
          <p:spPr bwMode="auto">
            <a:xfrm>
              <a:off x="0" y="0"/>
              <a:ext cx="3863" cy="3889"/>
            </a:xfrm>
            <a:custGeom>
              <a:avLst/>
              <a:gdLst/>
              <a:ahLst/>
              <a:cxnLst>
                <a:cxn ang="0">
                  <a:pos x="3862" y="3418"/>
                </a:cxn>
                <a:cxn ang="0">
                  <a:pos x="457" y="0"/>
                </a:cxn>
                <a:cxn ang="0">
                  <a:pos x="0" y="0"/>
                </a:cxn>
                <a:cxn ang="0">
                  <a:pos x="0" y="481"/>
                </a:cxn>
                <a:cxn ang="0">
                  <a:pos x="3394" y="3888"/>
                </a:cxn>
                <a:cxn ang="0">
                  <a:pos x="3862" y="3418"/>
                </a:cxn>
              </a:cxnLst>
              <a:rect l="0" t="0" r="r" b="b"/>
              <a:pathLst>
                <a:path w="3863" h="3889">
                  <a:moveTo>
                    <a:pt x="3862" y="3418"/>
                  </a:moveTo>
                  <a:lnTo>
                    <a:pt x="457" y="0"/>
                  </a:lnTo>
                  <a:lnTo>
                    <a:pt x="0" y="0"/>
                  </a:lnTo>
                  <a:lnTo>
                    <a:pt x="0" y="481"/>
                  </a:lnTo>
                  <a:lnTo>
                    <a:pt x="3394" y="3888"/>
                  </a:lnTo>
                  <a:lnTo>
                    <a:pt x="3862" y="3418"/>
                  </a:lnTo>
                </a:path>
              </a:pathLst>
            </a:custGeom>
            <a:solidFill>
              <a:schemeClr val="bg1">
                <a:alpha val="50000"/>
              </a:schemeClr>
            </a:solidFill>
            <a:ln w="9525">
              <a:noFill/>
              <a:round/>
              <a:headEnd type="none" w="sm" len="sm"/>
              <a:tailEnd type="none" w="sm" len="sm"/>
            </a:ln>
            <a:effectLst/>
          </p:spPr>
          <p:txBody>
            <a:bodyPr/>
            <a:lstStyle/>
            <a:p>
              <a:pPr>
                <a:defRPr/>
              </a:pPr>
              <a:endParaRPr lang="tr-TR"/>
            </a:p>
          </p:txBody>
        </p:sp>
        <p:sp>
          <p:nvSpPr>
            <p:cNvPr id="6" name="Freeform 4"/>
            <p:cNvSpPr>
              <a:spLocks/>
            </p:cNvSpPr>
            <p:nvPr/>
          </p:nvSpPr>
          <p:spPr bwMode="auto">
            <a:xfrm>
              <a:off x="860" y="0"/>
              <a:ext cx="3394" cy="3223"/>
            </a:xfrm>
            <a:custGeom>
              <a:avLst/>
              <a:gdLst/>
              <a:ahLst/>
              <a:cxnLst>
                <a:cxn ang="0">
                  <a:pos x="370" y="0"/>
                </a:cxn>
                <a:cxn ang="0">
                  <a:pos x="3393" y="3036"/>
                </a:cxn>
                <a:cxn ang="0">
                  <a:pos x="3208" y="3222"/>
                </a:cxn>
                <a:cxn ang="0">
                  <a:pos x="0" y="0"/>
                </a:cxn>
                <a:cxn ang="0">
                  <a:pos x="370" y="0"/>
                </a:cxn>
              </a:cxnLst>
              <a:rect l="0" t="0" r="r" b="b"/>
              <a:pathLst>
                <a:path w="3394" h="3223">
                  <a:moveTo>
                    <a:pt x="370" y="0"/>
                  </a:moveTo>
                  <a:lnTo>
                    <a:pt x="3393" y="3036"/>
                  </a:lnTo>
                  <a:lnTo>
                    <a:pt x="3208" y="3222"/>
                  </a:lnTo>
                  <a:lnTo>
                    <a:pt x="0" y="0"/>
                  </a:lnTo>
                  <a:lnTo>
                    <a:pt x="370" y="0"/>
                  </a:lnTo>
                </a:path>
              </a:pathLst>
            </a:custGeom>
            <a:solidFill>
              <a:schemeClr val="bg1">
                <a:alpha val="50000"/>
              </a:schemeClr>
            </a:solidFill>
            <a:ln w="9525">
              <a:noFill/>
              <a:round/>
              <a:headEnd type="none" w="sm" len="sm"/>
              <a:tailEnd type="none" w="sm" len="sm"/>
            </a:ln>
            <a:effectLst/>
          </p:spPr>
          <p:txBody>
            <a:bodyPr/>
            <a:lstStyle/>
            <a:p>
              <a:pPr>
                <a:defRPr/>
              </a:pPr>
              <a:endParaRPr lang="tr-TR"/>
            </a:p>
          </p:txBody>
        </p:sp>
        <p:sp>
          <p:nvSpPr>
            <p:cNvPr id="7" name="Freeform 5"/>
            <p:cNvSpPr>
              <a:spLocks/>
            </p:cNvSpPr>
            <p:nvPr/>
          </p:nvSpPr>
          <p:spPr bwMode="auto">
            <a:xfrm>
              <a:off x="2187" y="0"/>
              <a:ext cx="2859" cy="2556"/>
            </a:xfrm>
            <a:custGeom>
              <a:avLst/>
              <a:gdLst/>
              <a:ahLst/>
              <a:cxnLst>
                <a:cxn ang="0">
                  <a:pos x="630" y="0"/>
                </a:cxn>
                <a:cxn ang="0">
                  <a:pos x="2858" y="2238"/>
                </a:cxn>
                <a:cxn ang="0">
                  <a:pos x="2543" y="2555"/>
                </a:cxn>
                <a:cxn ang="0">
                  <a:pos x="0" y="0"/>
                </a:cxn>
                <a:cxn ang="0">
                  <a:pos x="630" y="0"/>
                </a:cxn>
              </a:cxnLst>
              <a:rect l="0" t="0" r="r" b="b"/>
              <a:pathLst>
                <a:path w="2859" h="2556">
                  <a:moveTo>
                    <a:pt x="630" y="0"/>
                  </a:moveTo>
                  <a:lnTo>
                    <a:pt x="2858" y="2238"/>
                  </a:lnTo>
                  <a:lnTo>
                    <a:pt x="2543" y="2555"/>
                  </a:lnTo>
                  <a:lnTo>
                    <a:pt x="0" y="0"/>
                  </a:lnTo>
                  <a:lnTo>
                    <a:pt x="630" y="0"/>
                  </a:lnTo>
                </a:path>
              </a:pathLst>
            </a:custGeom>
            <a:solidFill>
              <a:schemeClr val="bg1">
                <a:alpha val="50000"/>
              </a:schemeClr>
            </a:solidFill>
            <a:ln w="9525">
              <a:noFill/>
              <a:round/>
              <a:headEnd type="none" w="sm" len="sm"/>
              <a:tailEnd type="none" w="sm" len="sm"/>
            </a:ln>
            <a:effectLst/>
          </p:spPr>
          <p:txBody>
            <a:bodyPr/>
            <a:lstStyle/>
            <a:p>
              <a:pPr>
                <a:defRPr/>
              </a:pPr>
              <a:endParaRPr lang="tr-TR"/>
            </a:p>
          </p:txBody>
        </p:sp>
        <p:sp>
          <p:nvSpPr>
            <p:cNvPr id="8" name="Freeform 6"/>
            <p:cNvSpPr>
              <a:spLocks/>
            </p:cNvSpPr>
            <p:nvPr/>
          </p:nvSpPr>
          <p:spPr bwMode="auto">
            <a:xfrm>
              <a:off x="3055" y="0"/>
              <a:ext cx="2286" cy="2121"/>
            </a:xfrm>
            <a:custGeom>
              <a:avLst/>
              <a:gdLst/>
              <a:ahLst/>
              <a:cxnLst>
                <a:cxn ang="0">
                  <a:pos x="0" y="0"/>
                </a:cxn>
                <a:cxn ang="0">
                  <a:pos x="2111" y="2120"/>
                </a:cxn>
                <a:cxn ang="0">
                  <a:pos x="2285" y="1945"/>
                </a:cxn>
                <a:cxn ang="0">
                  <a:pos x="348" y="0"/>
                </a:cxn>
                <a:cxn ang="0">
                  <a:pos x="0" y="0"/>
                </a:cxn>
              </a:cxnLst>
              <a:rect l="0" t="0" r="r" b="b"/>
              <a:pathLst>
                <a:path w="2286" h="2121">
                  <a:moveTo>
                    <a:pt x="0" y="0"/>
                  </a:moveTo>
                  <a:lnTo>
                    <a:pt x="2111" y="2120"/>
                  </a:lnTo>
                  <a:lnTo>
                    <a:pt x="2285" y="1945"/>
                  </a:lnTo>
                  <a:lnTo>
                    <a:pt x="348" y="0"/>
                  </a:lnTo>
                  <a:lnTo>
                    <a:pt x="0" y="0"/>
                  </a:lnTo>
                </a:path>
              </a:pathLst>
            </a:custGeom>
            <a:solidFill>
              <a:schemeClr val="bg1">
                <a:alpha val="50000"/>
              </a:schemeClr>
            </a:solidFill>
            <a:ln w="9525">
              <a:noFill/>
              <a:round/>
              <a:headEnd type="none" w="sm" len="sm"/>
              <a:tailEnd type="none" w="sm" len="sm"/>
            </a:ln>
            <a:effectLst/>
          </p:spPr>
          <p:txBody>
            <a:bodyPr/>
            <a:lstStyle/>
            <a:p>
              <a:pPr>
                <a:defRPr/>
              </a:pPr>
              <a:endParaRPr lang="tr-TR"/>
            </a:p>
          </p:txBody>
        </p:sp>
      </p:grpSp>
      <p:sp>
        <p:nvSpPr>
          <p:cNvPr id="239623" name="Rectangle 7"/>
          <p:cNvSpPr>
            <a:spLocks noGrp="1" noChangeArrowheads="1"/>
          </p:cNvSpPr>
          <p:nvPr>
            <p:ph type="ctrTitle" sz="quarter"/>
          </p:nvPr>
        </p:nvSpPr>
        <p:spPr>
          <a:xfrm>
            <a:off x="685800" y="1143000"/>
            <a:ext cx="7772400" cy="1143000"/>
          </a:xfrm>
        </p:spPr>
        <p:txBody>
          <a:bodyPr/>
          <a:lstStyle>
            <a:lvl1pPr>
              <a:defRPr/>
            </a:lvl1pPr>
          </a:lstStyle>
          <a:p>
            <a:r>
              <a:rPr lang="tr-TR"/>
              <a:t>Asıl başlık stili için tıklatın</a:t>
            </a:r>
          </a:p>
        </p:txBody>
      </p:sp>
      <p:sp>
        <p:nvSpPr>
          <p:cNvPr id="239624" name="Rectangle 8"/>
          <p:cNvSpPr>
            <a:spLocks noGrp="1" noChangeArrowheads="1"/>
          </p:cNvSpPr>
          <p:nvPr>
            <p:ph type="subTitle" sz="quarter" idx="1"/>
          </p:nvPr>
        </p:nvSpPr>
        <p:spPr>
          <a:xfrm>
            <a:off x="1371600" y="2819400"/>
            <a:ext cx="6400800" cy="1752600"/>
          </a:xfrm>
          <a:ln w="9525">
            <a:headEnd/>
            <a:tailEnd/>
          </a:ln>
        </p:spPr>
        <p:txBody>
          <a:bodyPr lIns="92075" tIns="46038" rIns="92075" bIns="46038"/>
          <a:lstStyle>
            <a:lvl1pPr marL="0" indent="0" algn="ctr">
              <a:buFont typeface="Wingdings" pitchFamily="2" charset="2"/>
              <a:buNone/>
              <a:defRPr/>
            </a:lvl1pPr>
          </a:lstStyle>
          <a:p>
            <a:r>
              <a:rPr lang="tr-TR"/>
              <a:t>Asıl alt başlık stilini düzenlemek için tıklatın</a:t>
            </a:r>
          </a:p>
        </p:txBody>
      </p:sp>
      <p:sp>
        <p:nvSpPr>
          <p:cNvPr id="9" name="Rectangle 9"/>
          <p:cNvSpPr>
            <a:spLocks noGrp="1" noChangeArrowheads="1"/>
          </p:cNvSpPr>
          <p:nvPr>
            <p:ph type="dt" sz="quarter" idx="10"/>
          </p:nvPr>
        </p:nvSpPr>
        <p:spPr/>
        <p:txBody>
          <a:bodyPr/>
          <a:lstStyle>
            <a:lvl1pPr>
              <a:defRPr>
                <a:solidFill>
                  <a:srgbClr val="FFFFFF"/>
                </a:solidFill>
              </a:defRPr>
            </a:lvl1pPr>
          </a:lstStyle>
          <a:p>
            <a:pPr>
              <a:defRPr/>
            </a:pPr>
            <a:endParaRPr lang="tr-TR"/>
          </a:p>
        </p:txBody>
      </p:sp>
      <p:sp>
        <p:nvSpPr>
          <p:cNvPr id="10" name="Rectangle 10"/>
          <p:cNvSpPr>
            <a:spLocks noGrp="1" noChangeArrowheads="1"/>
          </p:cNvSpPr>
          <p:nvPr>
            <p:ph type="ftr" sz="quarter" idx="11"/>
          </p:nvPr>
        </p:nvSpPr>
        <p:spPr/>
        <p:txBody>
          <a:bodyPr/>
          <a:lstStyle>
            <a:lvl1pPr>
              <a:defRPr>
                <a:solidFill>
                  <a:srgbClr val="FFFFFF"/>
                </a:solidFill>
              </a:defRPr>
            </a:lvl1pPr>
          </a:lstStyle>
          <a:p>
            <a:pPr>
              <a:defRPr/>
            </a:pPr>
            <a:endParaRPr lang="tr-TR"/>
          </a:p>
        </p:txBody>
      </p:sp>
      <p:sp>
        <p:nvSpPr>
          <p:cNvPr id="11" name="Rectangle 11"/>
          <p:cNvSpPr>
            <a:spLocks noGrp="1" noChangeArrowheads="1"/>
          </p:cNvSpPr>
          <p:nvPr>
            <p:ph type="sldNum" sz="quarter" idx="12"/>
          </p:nvPr>
        </p:nvSpPr>
        <p:spPr/>
        <p:txBody>
          <a:bodyPr/>
          <a:lstStyle>
            <a:lvl1pPr>
              <a:defRPr>
                <a:solidFill>
                  <a:srgbClr val="FFFFFF"/>
                </a:solidFill>
              </a:defRPr>
            </a:lvl1pPr>
          </a:lstStyle>
          <a:p>
            <a:pPr>
              <a:defRPr/>
            </a:pPr>
            <a:fld id="{65898BA5-9DD4-4AB1-B094-C61FB0DB7693}" type="slidenum">
              <a:rPr lang="tr-TR"/>
              <a:pPr>
                <a:defRPr/>
              </a:pPr>
              <a:t>‹#›</a:t>
            </a:fld>
            <a:endParaRPr lang="tr-TR"/>
          </a:p>
        </p:txBody>
      </p:sp>
    </p:spTree>
  </p:cSld>
  <p:clrMapOvr>
    <a:masterClrMapping/>
  </p:clrMapOvr>
  <p:transition>
    <p:cover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8"/>
          <p:cNvSpPr>
            <a:spLocks noGrp="1" noChangeArrowheads="1"/>
          </p:cNvSpPr>
          <p:nvPr>
            <p:ph type="dt" sz="half" idx="10"/>
          </p:nvPr>
        </p:nvSpPr>
        <p:spPr>
          <a:ln/>
        </p:spPr>
        <p:txBody>
          <a:bodyPr/>
          <a:lstStyle>
            <a:lvl1pPr>
              <a:defRPr/>
            </a:lvl1pPr>
          </a:lstStyle>
          <a:p>
            <a:pPr>
              <a:defRPr/>
            </a:pPr>
            <a:endParaRPr lang="tr-TR"/>
          </a:p>
        </p:txBody>
      </p:sp>
      <p:sp>
        <p:nvSpPr>
          <p:cNvPr id="5" name="Rectangle 9"/>
          <p:cNvSpPr>
            <a:spLocks noGrp="1" noChangeArrowheads="1"/>
          </p:cNvSpPr>
          <p:nvPr>
            <p:ph type="ftr" sz="quarter" idx="11"/>
          </p:nvPr>
        </p:nvSpPr>
        <p:spPr>
          <a:ln/>
        </p:spPr>
        <p:txBody>
          <a:bodyPr/>
          <a:lstStyle>
            <a:lvl1pPr>
              <a:defRPr/>
            </a:lvl1pPr>
          </a:lstStyle>
          <a:p>
            <a:pPr>
              <a:defRPr/>
            </a:pPr>
            <a:endParaRPr lang="tr-TR"/>
          </a:p>
        </p:txBody>
      </p:sp>
      <p:sp>
        <p:nvSpPr>
          <p:cNvPr id="6" name="Rectangle 10"/>
          <p:cNvSpPr>
            <a:spLocks noGrp="1" noChangeArrowheads="1"/>
          </p:cNvSpPr>
          <p:nvPr>
            <p:ph type="sldNum" sz="quarter" idx="12"/>
          </p:nvPr>
        </p:nvSpPr>
        <p:spPr>
          <a:ln/>
        </p:spPr>
        <p:txBody>
          <a:bodyPr/>
          <a:lstStyle>
            <a:lvl1pPr>
              <a:defRPr/>
            </a:lvl1pPr>
          </a:lstStyle>
          <a:p>
            <a:pPr>
              <a:defRPr/>
            </a:pPr>
            <a:fld id="{13D2ADFA-8AE8-42EF-84B9-922ED797C96C}" type="slidenum">
              <a:rPr lang="tr-TR"/>
              <a:pPr>
                <a:defRPr/>
              </a:pPr>
              <a:t>‹#›</a:t>
            </a:fld>
            <a:endParaRPr lang="tr-TR"/>
          </a:p>
        </p:txBody>
      </p:sp>
    </p:spTree>
  </p:cSld>
  <p:clrMapOvr>
    <a:masterClrMapping/>
  </p:clrMapOvr>
  <p:transition>
    <p:cover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15100" y="228600"/>
            <a:ext cx="1943100" cy="58674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685800" y="228600"/>
            <a:ext cx="5676900" cy="58674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8"/>
          <p:cNvSpPr>
            <a:spLocks noGrp="1" noChangeArrowheads="1"/>
          </p:cNvSpPr>
          <p:nvPr>
            <p:ph type="dt" sz="half" idx="10"/>
          </p:nvPr>
        </p:nvSpPr>
        <p:spPr>
          <a:ln/>
        </p:spPr>
        <p:txBody>
          <a:bodyPr/>
          <a:lstStyle>
            <a:lvl1pPr>
              <a:defRPr/>
            </a:lvl1pPr>
          </a:lstStyle>
          <a:p>
            <a:pPr>
              <a:defRPr/>
            </a:pPr>
            <a:endParaRPr lang="tr-TR"/>
          </a:p>
        </p:txBody>
      </p:sp>
      <p:sp>
        <p:nvSpPr>
          <p:cNvPr id="5" name="Rectangle 9"/>
          <p:cNvSpPr>
            <a:spLocks noGrp="1" noChangeArrowheads="1"/>
          </p:cNvSpPr>
          <p:nvPr>
            <p:ph type="ftr" sz="quarter" idx="11"/>
          </p:nvPr>
        </p:nvSpPr>
        <p:spPr>
          <a:ln/>
        </p:spPr>
        <p:txBody>
          <a:bodyPr/>
          <a:lstStyle>
            <a:lvl1pPr>
              <a:defRPr/>
            </a:lvl1pPr>
          </a:lstStyle>
          <a:p>
            <a:pPr>
              <a:defRPr/>
            </a:pPr>
            <a:endParaRPr lang="tr-TR"/>
          </a:p>
        </p:txBody>
      </p:sp>
      <p:sp>
        <p:nvSpPr>
          <p:cNvPr id="6" name="Rectangle 10"/>
          <p:cNvSpPr>
            <a:spLocks noGrp="1" noChangeArrowheads="1"/>
          </p:cNvSpPr>
          <p:nvPr>
            <p:ph type="sldNum" sz="quarter" idx="12"/>
          </p:nvPr>
        </p:nvSpPr>
        <p:spPr>
          <a:ln/>
        </p:spPr>
        <p:txBody>
          <a:bodyPr/>
          <a:lstStyle>
            <a:lvl1pPr>
              <a:defRPr/>
            </a:lvl1pPr>
          </a:lstStyle>
          <a:p>
            <a:pPr>
              <a:defRPr/>
            </a:pPr>
            <a:fld id="{F3EB812E-7CC9-4D23-885C-925C3841B7CE}" type="slidenum">
              <a:rPr lang="tr-TR"/>
              <a:pPr>
                <a:defRPr/>
              </a:pPr>
              <a:t>‹#›</a:t>
            </a:fld>
            <a:endParaRPr lang="tr-TR"/>
          </a:p>
        </p:txBody>
      </p:sp>
    </p:spTree>
  </p:cSld>
  <p:clrMapOvr>
    <a:masterClrMapping/>
  </p:clrMapOvr>
  <p:transition>
    <p:cover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8"/>
          <p:cNvSpPr>
            <a:spLocks noGrp="1" noChangeArrowheads="1"/>
          </p:cNvSpPr>
          <p:nvPr>
            <p:ph type="dt" sz="half" idx="10"/>
          </p:nvPr>
        </p:nvSpPr>
        <p:spPr>
          <a:ln/>
        </p:spPr>
        <p:txBody>
          <a:bodyPr/>
          <a:lstStyle>
            <a:lvl1pPr>
              <a:defRPr/>
            </a:lvl1pPr>
          </a:lstStyle>
          <a:p>
            <a:pPr>
              <a:defRPr/>
            </a:pPr>
            <a:endParaRPr lang="tr-TR"/>
          </a:p>
        </p:txBody>
      </p:sp>
      <p:sp>
        <p:nvSpPr>
          <p:cNvPr id="5" name="Rectangle 9"/>
          <p:cNvSpPr>
            <a:spLocks noGrp="1" noChangeArrowheads="1"/>
          </p:cNvSpPr>
          <p:nvPr>
            <p:ph type="ftr" sz="quarter" idx="11"/>
          </p:nvPr>
        </p:nvSpPr>
        <p:spPr>
          <a:ln/>
        </p:spPr>
        <p:txBody>
          <a:bodyPr/>
          <a:lstStyle>
            <a:lvl1pPr>
              <a:defRPr/>
            </a:lvl1pPr>
          </a:lstStyle>
          <a:p>
            <a:pPr>
              <a:defRPr/>
            </a:pPr>
            <a:endParaRPr lang="tr-TR"/>
          </a:p>
        </p:txBody>
      </p:sp>
      <p:sp>
        <p:nvSpPr>
          <p:cNvPr id="6" name="Rectangle 10"/>
          <p:cNvSpPr>
            <a:spLocks noGrp="1" noChangeArrowheads="1"/>
          </p:cNvSpPr>
          <p:nvPr>
            <p:ph type="sldNum" sz="quarter" idx="12"/>
          </p:nvPr>
        </p:nvSpPr>
        <p:spPr>
          <a:ln/>
        </p:spPr>
        <p:txBody>
          <a:bodyPr/>
          <a:lstStyle>
            <a:lvl1pPr>
              <a:defRPr/>
            </a:lvl1pPr>
          </a:lstStyle>
          <a:p>
            <a:pPr>
              <a:defRPr/>
            </a:pPr>
            <a:fld id="{744DCED4-E28F-430B-8988-E2DD67B144E0}" type="slidenum">
              <a:rPr lang="tr-TR"/>
              <a:pPr>
                <a:defRPr/>
              </a:pPr>
              <a:t>‹#›</a:t>
            </a:fld>
            <a:endParaRPr lang="tr-TR"/>
          </a:p>
        </p:txBody>
      </p:sp>
    </p:spTree>
  </p:cSld>
  <p:clrMapOvr>
    <a:masterClrMapping/>
  </p:clrMapOvr>
  <p:transition>
    <p:cover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8"/>
          <p:cNvSpPr>
            <a:spLocks noGrp="1" noChangeArrowheads="1"/>
          </p:cNvSpPr>
          <p:nvPr>
            <p:ph type="dt" sz="half" idx="10"/>
          </p:nvPr>
        </p:nvSpPr>
        <p:spPr>
          <a:ln/>
        </p:spPr>
        <p:txBody>
          <a:bodyPr/>
          <a:lstStyle>
            <a:lvl1pPr>
              <a:defRPr/>
            </a:lvl1pPr>
          </a:lstStyle>
          <a:p>
            <a:pPr>
              <a:defRPr/>
            </a:pPr>
            <a:endParaRPr lang="tr-TR"/>
          </a:p>
        </p:txBody>
      </p:sp>
      <p:sp>
        <p:nvSpPr>
          <p:cNvPr id="5" name="Rectangle 9"/>
          <p:cNvSpPr>
            <a:spLocks noGrp="1" noChangeArrowheads="1"/>
          </p:cNvSpPr>
          <p:nvPr>
            <p:ph type="ftr" sz="quarter" idx="11"/>
          </p:nvPr>
        </p:nvSpPr>
        <p:spPr>
          <a:ln/>
        </p:spPr>
        <p:txBody>
          <a:bodyPr/>
          <a:lstStyle>
            <a:lvl1pPr>
              <a:defRPr/>
            </a:lvl1pPr>
          </a:lstStyle>
          <a:p>
            <a:pPr>
              <a:defRPr/>
            </a:pPr>
            <a:endParaRPr lang="tr-TR"/>
          </a:p>
        </p:txBody>
      </p:sp>
      <p:sp>
        <p:nvSpPr>
          <p:cNvPr id="6" name="Rectangle 10"/>
          <p:cNvSpPr>
            <a:spLocks noGrp="1" noChangeArrowheads="1"/>
          </p:cNvSpPr>
          <p:nvPr>
            <p:ph type="sldNum" sz="quarter" idx="12"/>
          </p:nvPr>
        </p:nvSpPr>
        <p:spPr>
          <a:ln/>
        </p:spPr>
        <p:txBody>
          <a:bodyPr/>
          <a:lstStyle>
            <a:lvl1pPr>
              <a:defRPr/>
            </a:lvl1pPr>
          </a:lstStyle>
          <a:p>
            <a:pPr>
              <a:defRPr/>
            </a:pPr>
            <a:fld id="{87B4E4E4-884A-4D4A-85D6-F1D15CCB7AB1}" type="slidenum">
              <a:rPr lang="tr-TR"/>
              <a:pPr>
                <a:defRPr/>
              </a:pPr>
              <a:t>‹#›</a:t>
            </a:fld>
            <a:endParaRPr lang="tr-TR"/>
          </a:p>
        </p:txBody>
      </p:sp>
    </p:spTree>
  </p:cSld>
  <p:clrMapOvr>
    <a:masterClrMapping/>
  </p:clrMapOvr>
  <p:transition>
    <p:cover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85800" y="1641475"/>
            <a:ext cx="3810000" cy="4454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41475"/>
            <a:ext cx="3810000" cy="4454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8"/>
          <p:cNvSpPr>
            <a:spLocks noGrp="1" noChangeArrowheads="1"/>
          </p:cNvSpPr>
          <p:nvPr>
            <p:ph type="dt" sz="half" idx="10"/>
          </p:nvPr>
        </p:nvSpPr>
        <p:spPr>
          <a:ln/>
        </p:spPr>
        <p:txBody>
          <a:bodyPr/>
          <a:lstStyle>
            <a:lvl1pPr>
              <a:defRPr/>
            </a:lvl1pPr>
          </a:lstStyle>
          <a:p>
            <a:pPr>
              <a:defRPr/>
            </a:pPr>
            <a:endParaRPr lang="tr-TR"/>
          </a:p>
        </p:txBody>
      </p:sp>
      <p:sp>
        <p:nvSpPr>
          <p:cNvPr id="6" name="Rectangle 9"/>
          <p:cNvSpPr>
            <a:spLocks noGrp="1" noChangeArrowheads="1"/>
          </p:cNvSpPr>
          <p:nvPr>
            <p:ph type="ftr" sz="quarter" idx="11"/>
          </p:nvPr>
        </p:nvSpPr>
        <p:spPr>
          <a:ln/>
        </p:spPr>
        <p:txBody>
          <a:bodyPr/>
          <a:lstStyle>
            <a:lvl1pPr>
              <a:defRPr/>
            </a:lvl1pPr>
          </a:lstStyle>
          <a:p>
            <a:pPr>
              <a:defRPr/>
            </a:pPr>
            <a:endParaRPr lang="tr-TR"/>
          </a:p>
        </p:txBody>
      </p:sp>
      <p:sp>
        <p:nvSpPr>
          <p:cNvPr id="7" name="Rectangle 10"/>
          <p:cNvSpPr>
            <a:spLocks noGrp="1" noChangeArrowheads="1"/>
          </p:cNvSpPr>
          <p:nvPr>
            <p:ph type="sldNum" sz="quarter" idx="12"/>
          </p:nvPr>
        </p:nvSpPr>
        <p:spPr>
          <a:ln/>
        </p:spPr>
        <p:txBody>
          <a:bodyPr/>
          <a:lstStyle>
            <a:lvl1pPr>
              <a:defRPr/>
            </a:lvl1pPr>
          </a:lstStyle>
          <a:p>
            <a:pPr>
              <a:defRPr/>
            </a:pPr>
            <a:fld id="{73B50555-E51C-47A0-B989-5F75F4734490}" type="slidenum">
              <a:rPr lang="tr-TR"/>
              <a:pPr>
                <a:defRPr/>
              </a:pPr>
              <a:t>‹#›</a:t>
            </a:fld>
            <a:endParaRPr lang="tr-TR"/>
          </a:p>
        </p:txBody>
      </p:sp>
    </p:spTree>
  </p:cSld>
  <p:clrMapOvr>
    <a:masterClrMapping/>
  </p:clrMapOvr>
  <p:transition>
    <p:cover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8"/>
          <p:cNvSpPr>
            <a:spLocks noGrp="1" noChangeArrowheads="1"/>
          </p:cNvSpPr>
          <p:nvPr>
            <p:ph type="dt" sz="half" idx="10"/>
          </p:nvPr>
        </p:nvSpPr>
        <p:spPr>
          <a:ln/>
        </p:spPr>
        <p:txBody>
          <a:bodyPr/>
          <a:lstStyle>
            <a:lvl1pPr>
              <a:defRPr/>
            </a:lvl1pPr>
          </a:lstStyle>
          <a:p>
            <a:pPr>
              <a:defRPr/>
            </a:pPr>
            <a:endParaRPr lang="tr-TR"/>
          </a:p>
        </p:txBody>
      </p:sp>
      <p:sp>
        <p:nvSpPr>
          <p:cNvPr id="8" name="Rectangle 9"/>
          <p:cNvSpPr>
            <a:spLocks noGrp="1" noChangeArrowheads="1"/>
          </p:cNvSpPr>
          <p:nvPr>
            <p:ph type="ftr" sz="quarter" idx="11"/>
          </p:nvPr>
        </p:nvSpPr>
        <p:spPr>
          <a:ln/>
        </p:spPr>
        <p:txBody>
          <a:bodyPr/>
          <a:lstStyle>
            <a:lvl1pPr>
              <a:defRPr/>
            </a:lvl1pPr>
          </a:lstStyle>
          <a:p>
            <a:pPr>
              <a:defRPr/>
            </a:pPr>
            <a:endParaRPr lang="tr-TR"/>
          </a:p>
        </p:txBody>
      </p:sp>
      <p:sp>
        <p:nvSpPr>
          <p:cNvPr id="9" name="Rectangle 10"/>
          <p:cNvSpPr>
            <a:spLocks noGrp="1" noChangeArrowheads="1"/>
          </p:cNvSpPr>
          <p:nvPr>
            <p:ph type="sldNum" sz="quarter" idx="12"/>
          </p:nvPr>
        </p:nvSpPr>
        <p:spPr>
          <a:ln/>
        </p:spPr>
        <p:txBody>
          <a:bodyPr/>
          <a:lstStyle>
            <a:lvl1pPr>
              <a:defRPr/>
            </a:lvl1pPr>
          </a:lstStyle>
          <a:p>
            <a:pPr>
              <a:defRPr/>
            </a:pPr>
            <a:fld id="{770D8593-0D4A-4ABB-99A3-C3E39C944479}" type="slidenum">
              <a:rPr lang="tr-TR"/>
              <a:pPr>
                <a:defRPr/>
              </a:pPr>
              <a:t>‹#›</a:t>
            </a:fld>
            <a:endParaRPr lang="tr-TR"/>
          </a:p>
        </p:txBody>
      </p:sp>
    </p:spTree>
  </p:cSld>
  <p:clrMapOvr>
    <a:masterClrMapping/>
  </p:clrMapOvr>
  <p:transition>
    <p:cover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8"/>
          <p:cNvSpPr>
            <a:spLocks noGrp="1" noChangeArrowheads="1"/>
          </p:cNvSpPr>
          <p:nvPr>
            <p:ph type="dt" sz="half" idx="10"/>
          </p:nvPr>
        </p:nvSpPr>
        <p:spPr>
          <a:ln/>
        </p:spPr>
        <p:txBody>
          <a:bodyPr/>
          <a:lstStyle>
            <a:lvl1pPr>
              <a:defRPr/>
            </a:lvl1pPr>
          </a:lstStyle>
          <a:p>
            <a:pPr>
              <a:defRPr/>
            </a:pPr>
            <a:endParaRPr lang="tr-TR"/>
          </a:p>
        </p:txBody>
      </p:sp>
      <p:sp>
        <p:nvSpPr>
          <p:cNvPr id="4" name="Rectangle 9"/>
          <p:cNvSpPr>
            <a:spLocks noGrp="1" noChangeArrowheads="1"/>
          </p:cNvSpPr>
          <p:nvPr>
            <p:ph type="ftr" sz="quarter" idx="11"/>
          </p:nvPr>
        </p:nvSpPr>
        <p:spPr>
          <a:ln/>
        </p:spPr>
        <p:txBody>
          <a:bodyPr/>
          <a:lstStyle>
            <a:lvl1pPr>
              <a:defRPr/>
            </a:lvl1pPr>
          </a:lstStyle>
          <a:p>
            <a:pPr>
              <a:defRPr/>
            </a:pPr>
            <a:endParaRPr lang="tr-TR"/>
          </a:p>
        </p:txBody>
      </p:sp>
      <p:sp>
        <p:nvSpPr>
          <p:cNvPr id="5" name="Rectangle 10"/>
          <p:cNvSpPr>
            <a:spLocks noGrp="1" noChangeArrowheads="1"/>
          </p:cNvSpPr>
          <p:nvPr>
            <p:ph type="sldNum" sz="quarter" idx="12"/>
          </p:nvPr>
        </p:nvSpPr>
        <p:spPr>
          <a:ln/>
        </p:spPr>
        <p:txBody>
          <a:bodyPr/>
          <a:lstStyle>
            <a:lvl1pPr>
              <a:defRPr/>
            </a:lvl1pPr>
          </a:lstStyle>
          <a:p>
            <a:pPr>
              <a:defRPr/>
            </a:pPr>
            <a:fld id="{408ACAF6-1FB0-4C0C-881F-2E117998EA1A}" type="slidenum">
              <a:rPr lang="tr-TR"/>
              <a:pPr>
                <a:defRPr/>
              </a:pPr>
              <a:t>‹#›</a:t>
            </a:fld>
            <a:endParaRPr lang="tr-TR"/>
          </a:p>
        </p:txBody>
      </p:sp>
    </p:spTree>
  </p:cSld>
  <p:clrMapOvr>
    <a:masterClrMapping/>
  </p:clrMapOvr>
  <p:transition>
    <p:cover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pPr>
              <a:defRPr/>
            </a:pPr>
            <a:endParaRPr lang="tr-TR"/>
          </a:p>
        </p:txBody>
      </p:sp>
      <p:sp>
        <p:nvSpPr>
          <p:cNvPr id="3" name="Rectangle 9"/>
          <p:cNvSpPr>
            <a:spLocks noGrp="1" noChangeArrowheads="1"/>
          </p:cNvSpPr>
          <p:nvPr>
            <p:ph type="ftr" sz="quarter" idx="11"/>
          </p:nvPr>
        </p:nvSpPr>
        <p:spPr>
          <a:ln/>
        </p:spPr>
        <p:txBody>
          <a:bodyPr/>
          <a:lstStyle>
            <a:lvl1pPr>
              <a:defRPr/>
            </a:lvl1pPr>
          </a:lstStyle>
          <a:p>
            <a:pPr>
              <a:defRPr/>
            </a:pPr>
            <a:endParaRPr lang="tr-TR"/>
          </a:p>
        </p:txBody>
      </p:sp>
      <p:sp>
        <p:nvSpPr>
          <p:cNvPr id="4" name="Rectangle 10"/>
          <p:cNvSpPr>
            <a:spLocks noGrp="1" noChangeArrowheads="1"/>
          </p:cNvSpPr>
          <p:nvPr>
            <p:ph type="sldNum" sz="quarter" idx="12"/>
          </p:nvPr>
        </p:nvSpPr>
        <p:spPr>
          <a:ln/>
        </p:spPr>
        <p:txBody>
          <a:bodyPr/>
          <a:lstStyle>
            <a:lvl1pPr>
              <a:defRPr/>
            </a:lvl1pPr>
          </a:lstStyle>
          <a:p>
            <a:pPr>
              <a:defRPr/>
            </a:pPr>
            <a:fld id="{23B15773-8068-42D7-8628-D2D4A343A724}" type="slidenum">
              <a:rPr lang="tr-TR"/>
              <a:pPr>
                <a:defRPr/>
              </a:pPr>
              <a:t>‹#›</a:t>
            </a:fld>
            <a:endParaRPr lang="tr-TR"/>
          </a:p>
        </p:txBody>
      </p:sp>
    </p:spTree>
  </p:cSld>
  <p:clrMapOvr>
    <a:masterClrMapping/>
  </p:clrMapOvr>
  <p:transition>
    <p:cover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8"/>
          <p:cNvSpPr>
            <a:spLocks noGrp="1" noChangeArrowheads="1"/>
          </p:cNvSpPr>
          <p:nvPr>
            <p:ph type="dt" sz="half" idx="10"/>
          </p:nvPr>
        </p:nvSpPr>
        <p:spPr>
          <a:ln/>
        </p:spPr>
        <p:txBody>
          <a:bodyPr/>
          <a:lstStyle>
            <a:lvl1pPr>
              <a:defRPr/>
            </a:lvl1pPr>
          </a:lstStyle>
          <a:p>
            <a:pPr>
              <a:defRPr/>
            </a:pPr>
            <a:endParaRPr lang="tr-TR"/>
          </a:p>
        </p:txBody>
      </p:sp>
      <p:sp>
        <p:nvSpPr>
          <p:cNvPr id="6" name="Rectangle 9"/>
          <p:cNvSpPr>
            <a:spLocks noGrp="1" noChangeArrowheads="1"/>
          </p:cNvSpPr>
          <p:nvPr>
            <p:ph type="ftr" sz="quarter" idx="11"/>
          </p:nvPr>
        </p:nvSpPr>
        <p:spPr>
          <a:ln/>
        </p:spPr>
        <p:txBody>
          <a:bodyPr/>
          <a:lstStyle>
            <a:lvl1pPr>
              <a:defRPr/>
            </a:lvl1pPr>
          </a:lstStyle>
          <a:p>
            <a:pPr>
              <a:defRPr/>
            </a:pPr>
            <a:endParaRPr lang="tr-TR"/>
          </a:p>
        </p:txBody>
      </p:sp>
      <p:sp>
        <p:nvSpPr>
          <p:cNvPr id="7" name="Rectangle 10"/>
          <p:cNvSpPr>
            <a:spLocks noGrp="1" noChangeArrowheads="1"/>
          </p:cNvSpPr>
          <p:nvPr>
            <p:ph type="sldNum" sz="quarter" idx="12"/>
          </p:nvPr>
        </p:nvSpPr>
        <p:spPr>
          <a:ln/>
        </p:spPr>
        <p:txBody>
          <a:bodyPr/>
          <a:lstStyle>
            <a:lvl1pPr>
              <a:defRPr/>
            </a:lvl1pPr>
          </a:lstStyle>
          <a:p>
            <a:pPr>
              <a:defRPr/>
            </a:pPr>
            <a:fld id="{3AE70416-B90C-4FC2-BC3B-3EB15AF8D8E4}" type="slidenum">
              <a:rPr lang="tr-TR"/>
              <a:pPr>
                <a:defRPr/>
              </a:pPr>
              <a:t>‹#›</a:t>
            </a:fld>
            <a:endParaRPr lang="tr-TR"/>
          </a:p>
        </p:txBody>
      </p:sp>
    </p:spTree>
  </p:cSld>
  <p:clrMapOvr>
    <a:masterClrMapping/>
  </p:clrMapOvr>
  <p:transition>
    <p:cover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8"/>
          <p:cNvSpPr>
            <a:spLocks noGrp="1" noChangeArrowheads="1"/>
          </p:cNvSpPr>
          <p:nvPr>
            <p:ph type="dt" sz="half" idx="10"/>
          </p:nvPr>
        </p:nvSpPr>
        <p:spPr>
          <a:ln/>
        </p:spPr>
        <p:txBody>
          <a:bodyPr/>
          <a:lstStyle>
            <a:lvl1pPr>
              <a:defRPr/>
            </a:lvl1pPr>
          </a:lstStyle>
          <a:p>
            <a:pPr>
              <a:defRPr/>
            </a:pPr>
            <a:endParaRPr lang="tr-TR"/>
          </a:p>
        </p:txBody>
      </p:sp>
      <p:sp>
        <p:nvSpPr>
          <p:cNvPr id="6" name="Rectangle 9"/>
          <p:cNvSpPr>
            <a:spLocks noGrp="1" noChangeArrowheads="1"/>
          </p:cNvSpPr>
          <p:nvPr>
            <p:ph type="ftr" sz="quarter" idx="11"/>
          </p:nvPr>
        </p:nvSpPr>
        <p:spPr>
          <a:ln/>
        </p:spPr>
        <p:txBody>
          <a:bodyPr/>
          <a:lstStyle>
            <a:lvl1pPr>
              <a:defRPr/>
            </a:lvl1pPr>
          </a:lstStyle>
          <a:p>
            <a:pPr>
              <a:defRPr/>
            </a:pPr>
            <a:endParaRPr lang="tr-TR"/>
          </a:p>
        </p:txBody>
      </p:sp>
      <p:sp>
        <p:nvSpPr>
          <p:cNvPr id="7" name="Rectangle 10"/>
          <p:cNvSpPr>
            <a:spLocks noGrp="1" noChangeArrowheads="1"/>
          </p:cNvSpPr>
          <p:nvPr>
            <p:ph type="sldNum" sz="quarter" idx="12"/>
          </p:nvPr>
        </p:nvSpPr>
        <p:spPr>
          <a:ln/>
        </p:spPr>
        <p:txBody>
          <a:bodyPr/>
          <a:lstStyle>
            <a:lvl1pPr>
              <a:defRPr/>
            </a:lvl1pPr>
          </a:lstStyle>
          <a:p>
            <a:pPr>
              <a:defRPr/>
            </a:pPr>
            <a:fld id="{5143ED77-0D3B-44C3-9AA2-C0024313413C}" type="slidenum">
              <a:rPr lang="tr-TR"/>
              <a:pPr>
                <a:defRPr/>
              </a:pPr>
              <a:t>‹#›</a:t>
            </a:fld>
            <a:endParaRPr lang="tr-TR"/>
          </a:p>
        </p:txBody>
      </p:sp>
    </p:spTree>
  </p:cSld>
  <p:clrMapOvr>
    <a:masterClrMapping/>
  </p:clrMapOvr>
  <p:transition>
    <p:cover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8478838" cy="6173788"/>
            <a:chOff x="0" y="0"/>
            <a:chExt cx="5341" cy="3889"/>
          </a:xfrm>
        </p:grpSpPr>
        <p:sp>
          <p:nvSpPr>
            <p:cNvPr id="238595" name="Freeform 3"/>
            <p:cNvSpPr>
              <a:spLocks/>
            </p:cNvSpPr>
            <p:nvPr/>
          </p:nvSpPr>
          <p:spPr bwMode="auto">
            <a:xfrm>
              <a:off x="0" y="0"/>
              <a:ext cx="3863" cy="3889"/>
            </a:xfrm>
            <a:custGeom>
              <a:avLst/>
              <a:gdLst/>
              <a:ahLst/>
              <a:cxnLst>
                <a:cxn ang="0">
                  <a:pos x="3862" y="3418"/>
                </a:cxn>
                <a:cxn ang="0">
                  <a:pos x="457" y="0"/>
                </a:cxn>
                <a:cxn ang="0">
                  <a:pos x="0" y="0"/>
                </a:cxn>
                <a:cxn ang="0">
                  <a:pos x="0" y="481"/>
                </a:cxn>
                <a:cxn ang="0">
                  <a:pos x="3394" y="3888"/>
                </a:cxn>
                <a:cxn ang="0">
                  <a:pos x="3862" y="3418"/>
                </a:cxn>
              </a:cxnLst>
              <a:rect l="0" t="0" r="r" b="b"/>
              <a:pathLst>
                <a:path w="3863" h="3889">
                  <a:moveTo>
                    <a:pt x="3862" y="3418"/>
                  </a:moveTo>
                  <a:lnTo>
                    <a:pt x="457" y="0"/>
                  </a:lnTo>
                  <a:lnTo>
                    <a:pt x="0" y="0"/>
                  </a:lnTo>
                  <a:lnTo>
                    <a:pt x="0" y="481"/>
                  </a:lnTo>
                  <a:lnTo>
                    <a:pt x="3394" y="3888"/>
                  </a:lnTo>
                  <a:lnTo>
                    <a:pt x="3862" y="3418"/>
                  </a:lnTo>
                </a:path>
              </a:pathLst>
            </a:custGeom>
            <a:solidFill>
              <a:schemeClr val="bg1">
                <a:alpha val="50000"/>
              </a:schemeClr>
            </a:solidFill>
            <a:ln w="9525">
              <a:noFill/>
              <a:round/>
              <a:headEnd type="none" w="sm" len="sm"/>
              <a:tailEnd type="none" w="sm" len="sm"/>
            </a:ln>
            <a:effectLst/>
          </p:spPr>
          <p:txBody>
            <a:bodyPr/>
            <a:lstStyle/>
            <a:p>
              <a:pPr>
                <a:defRPr/>
              </a:pPr>
              <a:endParaRPr lang="tr-TR"/>
            </a:p>
          </p:txBody>
        </p:sp>
        <p:sp>
          <p:nvSpPr>
            <p:cNvPr id="238596" name="Freeform 4"/>
            <p:cNvSpPr>
              <a:spLocks/>
            </p:cNvSpPr>
            <p:nvPr/>
          </p:nvSpPr>
          <p:spPr bwMode="auto">
            <a:xfrm>
              <a:off x="860" y="0"/>
              <a:ext cx="3394" cy="3223"/>
            </a:xfrm>
            <a:custGeom>
              <a:avLst/>
              <a:gdLst/>
              <a:ahLst/>
              <a:cxnLst>
                <a:cxn ang="0">
                  <a:pos x="370" y="0"/>
                </a:cxn>
                <a:cxn ang="0">
                  <a:pos x="3393" y="3036"/>
                </a:cxn>
                <a:cxn ang="0">
                  <a:pos x="3208" y="3222"/>
                </a:cxn>
                <a:cxn ang="0">
                  <a:pos x="0" y="0"/>
                </a:cxn>
                <a:cxn ang="0">
                  <a:pos x="370" y="0"/>
                </a:cxn>
              </a:cxnLst>
              <a:rect l="0" t="0" r="r" b="b"/>
              <a:pathLst>
                <a:path w="3394" h="3223">
                  <a:moveTo>
                    <a:pt x="370" y="0"/>
                  </a:moveTo>
                  <a:lnTo>
                    <a:pt x="3393" y="3036"/>
                  </a:lnTo>
                  <a:lnTo>
                    <a:pt x="3208" y="3222"/>
                  </a:lnTo>
                  <a:lnTo>
                    <a:pt x="0" y="0"/>
                  </a:lnTo>
                  <a:lnTo>
                    <a:pt x="370" y="0"/>
                  </a:lnTo>
                </a:path>
              </a:pathLst>
            </a:custGeom>
            <a:solidFill>
              <a:schemeClr val="bg1">
                <a:alpha val="50000"/>
              </a:schemeClr>
            </a:solidFill>
            <a:ln w="9525">
              <a:noFill/>
              <a:round/>
              <a:headEnd type="none" w="sm" len="sm"/>
              <a:tailEnd type="none" w="sm" len="sm"/>
            </a:ln>
            <a:effectLst/>
          </p:spPr>
          <p:txBody>
            <a:bodyPr/>
            <a:lstStyle/>
            <a:p>
              <a:pPr>
                <a:defRPr/>
              </a:pPr>
              <a:endParaRPr lang="tr-TR"/>
            </a:p>
          </p:txBody>
        </p:sp>
        <p:sp>
          <p:nvSpPr>
            <p:cNvPr id="238597" name="Freeform 5"/>
            <p:cNvSpPr>
              <a:spLocks/>
            </p:cNvSpPr>
            <p:nvPr/>
          </p:nvSpPr>
          <p:spPr bwMode="auto">
            <a:xfrm>
              <a:off x="2187" y="0"/>
              <a:ext cx="2859" cy="2556"/>
            </a:xfrm>
            <a:custGeom>
              <a:avLst/>
              <a:gdLst/>
              <a:ahLst/>
              <a:cxnLst>
                <a:cxn ang="0">
                  <a:pos x="630" y="0"/>
                </a:cxn>
                <a:cxn ang="0">
                  <a:pos x="2858" y="2238"/>
                </a:cxn>
                <a:cxn ang="0">
                  <a:pos x="2543" y="2555"/>
                </a:cxn>
                <a:cxn ang="0">
                  <a:pos x="0" y="0"/>
                </a:cxn>
                <a:cxn ang="0">
                  <a:pos x="630" y="0"/>
                </a:cxn>
              </a:cxnLst>
              <a:rect l="0" t="0" r="r" b="b"/>
              <a:pathLst>
                <a:path w="2859" h="2556">
                  <a:moveTo>
                    <a:pt x="630" y="0"/>
                  </a:moveTo>
                  <a:lnTo>
                    <a:pt x="2858" y="2238"/>
                  </a:lnTo>
                  <a:lnTo>
                    <a:pt x="2543" y="2555"/>
                  </a:lnTo>
                  <a:lnTo>
                    <a:pt x="0" y="0"/>
                  </a:lnTo>
                  <a:lnTo>
                    <a:pt x="630" y="0"/>
                  </a:lnTo>
                </a:path>
              </a:pathLst>
            </a:custGeom>
            <a:solidFill>
              <a:schemeClr val="bg1">
                <a:alpha val="50000"/>
              </a:schemeClr>
            </a:solidFill>
            <a:ln w="9525">
              <a:noFill/>
              <a:round/>
              <a:headEnd type="none" w="sm" len="sm"/>
              <a:tailEnd type="none" w="sm" len="sm"/>
            </a:ln>
            <a:effectLst/>
          </p:spPr>
          <p:txBody>
            <a:bodyPr/>
            <a:lstStyle/>
            <a:p>
              <a:pPr>
                <a:defRPr/>
              </a:pPr>
              <a:endParaRPr lang="tr-TR"/>
            </a:p>
          </p:txBody>
        </p:sp>
        <p:sp>
          <p:nvSpPr>
            <p:cNvPr id="238598" name="Freeform 6"/>
            <p:cNvSpPr>
              <a:spLocks/>
            </p:cNvSpPr>
            <p:nvPr/>
          </p:nvSpPr>
          <p:spPr bwMode="auto">
            <a:xfrm>
              <a:off x="3055" y="0"/>
              <a:ext cx="2286" cy="2121"/>
            </a:xfrm>
            <a:custGeom>
              <a:avLst/>
              <a:gdLst/>
              <a:ahLst/>
              <a:cxnLst>
                <a:cxn ang="0">
                  <a:pos x="0" y="0"/>
                </a:cxn>
                <a:cxn ang="0">
                  <a:pos x="2111" y="2120"/>
                </a:cxn>
                <a:cxn ang="0">
                  <a:pos x="2285" y="1945"/>
                </a:cxn>
                <a:cxn ang="0">
                  <a:pos x="348" y="0"/>
                </a:cxn>
                <a:cxn ang="0">
                  <a:pos x="0" y="0"/>
                </a:cxn>
              </a:cxnLst>
              <a:rect l="0" t="0" r="r" b="b"/>
              <a:pathLst>
                <a:path w="2286" h="2121">
                  <a:moveTo>
                    <a:pt x="0" y="0"/>
                  </a:moveTo>
                  <a:lnTo>
                    <a:pt x="2111" y="2120"/>
                  </a:lnTo>
                  <a:lnTo>
                    <a:pt x="2285" y="1945"/>
                  </a:lnTo>
                  <a:lnTo>
                    <a:pt x="348" y="0"/>
                  </a:lnTo>
                  <a:lnTo>
                    <a:pt x="0" y="0"/>
                  </a:lnTo>
                </a:path>
              </a:pathLst>
            </a:custGeom>
            <a:solidFill>
              <a:schemeClr val="bg1">
                <a:alpha val="50000"/>
              </a:schemeClr>
            </a:solidFill>
            <a:ln w="9525">
              <a:noFill/>
              <a:round/>
              <a:headEnd type="none" w="sm" len="sm"/>
              <a:tailEnd type="none" w="sm" len="sm"/>
            </a:ln>
            <a:effectLst/>
          </p:spPr>
          <p:txBody>
            <a:bodyPr/>
            <a:lstStyle/>
            <a:p>
              <a:pPr>
                <a:defRPr/>
              </a:pPr>
              <a:endParaRPr lang="tr-TR"/>
            </a:p>
          </p:txBody>
        </p:sp>
      </p:grpSp>
      <p:sp>
        <p:nvSpPr>
          <p:cNvPr id="238599" name="Rectangle 7"/>
          <p:cNvSpPr>
            <a:spLocks noGrp="1" noChangeArrowheads="1"/>
          </p:cNvSpPr>
          <p:nvPr>
            <p:ph type="title"/>
          </p:nvPr>
        </p:nvSpPr>
        <p:spPr bwMode="auto">
          <a:xfrm>
            <a:off x="685800" y="228600"/>
            <a:ext cx="7772400" cy="1219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p>
            <a:pPr lvl="0"/>
            <a:r>
              <a:rPr lang="tr-TR" smtClean="0"/>
              <a:t>Asıl başlık stili için tıklatın</a:t>
            </a:r>
          </a:p>
        </p:txBody>
      </p:sp>
      <p:sp>
        <p:nvSpPr>
          <p:cNvPr id="238600" name="Rectangle 8"/>
          <p:cNvSpPr>
            <a:spLocks noGrp="1" noChangeArrowheads="1"/>
          </p:cNvSpPr>
          <p:nvPr>
            <p:ph type="dt" sz="half" idx="2"/>
          </p:nvPr>
        </p:nvSpPr>
        <p:spPr bwMode="auto">
          <a:xfrm>
            <a:off x="685800" y="6248400"/>
            <a:ext cx="19050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spcBef>
                <a:spcPct val="50000"/>
              </a:spcBef>
              <a:buClrTx/>
              <a:buSzTx/>
              <a:buFontTx/>
              <a:buNone/>
              <a:defRPr sz="1400">
                <a:effectLst/>
              </a:defRPr>
            </a:lvl1pPr>
          </a:lstStyle>
          <a:p>
            <a:pPr>
              <a:defRPr/>
            </a:pPr>
            <a:endParaRPr lang="tr-TR"/>
          </a:p>
        </p:txBody>
      </p:sp>
      <p:sp>
        <p:nvSpPr>
          <p:cNvPr id="238601" name="Rectangle 9"/>
          <p:cNvSpPr>
            <a:spLocks noGrp="1" noChangeArrowheads="1"/>
          </p:cNvSpPr>
          <p:nvPr>
            <p:ph type="ftr" sz="quarter" idx="3"/>
          </p:nvPr>
        </p:nvSpPr>
        <p:spPr bwMode="auto">
          <a:xfrm>
            <a:off x="3124200" y="6248400"/>
            <a:ext cx="28956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ctr">
              <a:spcBef>
                <a:spcPct val="50000"/>
              </a:spcBef>
              <a:buClrTx/>
              <a:buSzTx/>
              <a:buFontTx/>
              <a:buNone/>
              <a:defRPr sz="1400">
                <a:effectLst/>
              </a:defRPr>
            </a:lvl1pPr>
          </a:lstStyle>
          <a:p>
            <a:pPr>
              <a:defRPr/>
            </a:pPr>
            <a:endParaRPr lang="tr-TR"/>
          </a:p>
        </p:txBody>
      </p:sp>
      <p:sp>
        <p:nvSpPr>
          <p:cNvPr id="238602" name="Rectangle 10"/>
          <p:cNvSpPr>
            <a:spLocks noGrp="1" noChangeArrowheads="1"/>
          </p:cNvSpPr>
          <p:nvPr>
            <p:ph type="sldNum" sz="quarter" idx="4"/>
          </p:nvPr>
        </p:nvSpPr>
        <p:spPr bwMode="auto">
          <a:xfrm>
            <a:off x="6553200" y="6248400"/>
            <a:ext cx="19050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a:spcBef>
                <a:spcPct val="50000"/>
              </a:spcBef>
              <a:buClrTx/>
              <a:buSzTx/>
              <a:buFontTx/>
              <a:buNone/>
              <a:defRPr sz="1400">
                <a:effectLst/>
              </a:defRPr>
            </a:lvl1pPr>
          </a:lstStyle>
          <a:p>
            <a:pPr>
              <a:defRPr/>
            </a:pPr>
            <a:fld id="{A7863F85-555C-4E6D-8534-38ECECC22234}" type="slidenum">
              <a:rPr lang="tr-TR"/>
              <a:pPr>
                <a:defRPr/>
              </a:pPr>
              <a:t>‹#›</a:t>
            </a:fld>
            <a:endParaRPr lang="tr-TR"/>
          </a:p>
        </p:txBody>
      </p:sp>
      <p:sp>
        <p:nvSpPr>
          <p:cNvPr id="238603" name="Rectangle 11"/>
          <p:cNvSpPr>
            <a:spLocks noGrp="1" noChangeArrowheads="1"/>
          </p:cNvSpPr>
          <p:nvPr>
            <p:ph type="body" idx="1"/>
          </p:nvPr>
        </p:nvSpPr>
        <p:spPr bwMode="auto">
          <a:xfrm>
            <a:off x="685800" y="1641475"/>
            <a:ext cx="7772400" cy="4454525"/>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Tree>
  </p:cSld>
  <p:clrMap bg1="dk2" tx1="lt1" bg2="dk1" tx2="lt2" accent1="accent1" accent2="accent2" accent3="accent3" accent4="accent4" accent5="accent5" accent6="accent6" hlink="hlink" folHlink="folHlink"/>
  <p:sldLayoutIdLst>
    <p:sldLayoutId id="2147483780"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ransition>
    <p:cover dir="d"/>
  </p:transition>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9pPr>
    </p:titleStyle>
    <p:bodyStyle>
      <a:lvl1pPr marL="342900" indent="-342900" algn="l" rtl="0" eaLnBrk="0" fontAlgn="base" hangingPunct="0">
        <a:spcBef>
          <a:spcPct val="20000"/>
        </a:spcBef>
        <a:spcAft>
          <a:spcPct val="0"/>
        </a:spcAft>
        <a:buClr>
          <a:schemeClr val="tx2"/>
        </a:buClr>
        <a:buSzPct val="7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1"/>
        </a:buClr>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2"/>
        </a:buClr>
        <a:buSzPct val="75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2"/>
          <p:cNvSpPr>
            <a:spLocks noGrp="1" noChangeArrowheads="1"/>
          </p:cNvSpPr>
          <p:nvPr>
            <p:ph type="title"/>
          </p:nvPr>
        </p:nvSpPr>
        <p:spPr>
          <a:xfrm>
            <a:off x="395288" y="228600"/>
            <a:ext cx="8748712" cy="3992563"/>
          </a:xfrm>
        </p:spPr>
        <p:txBody>
          <a:bodyPr/>
          <a:lstStyle/>
          <a:p>
            <a:pPr algn="l" eaLnBrk="1" hangingPunct="1">
              <a:defRPr/>
            </a:pPr>
            <a:r>
              <a:rPr lang="tr-TR" sz="3200" b="1" dirty="0" smtClean="0"/>
              <a:t/>
            </a:r>
            <a:br>
              <a:rPr lang="tr-TR" sz="3200" b="1" dirty="0" smtClean="0"/>
            </a:br>
            <a:r>
              <a:rPr lang="tr-TR" sz="3200" b="1" dirty="0"/>
              <a:t/>
            </a:r>
            <a:br>
              <a:rPr lang="tr-TR" sz="3200" b="1" dirty="0"/>
            </a:br>
            <a:r>
              <a:rPr lang="tr-TR" sz="3200" b="1" dirty="0" smtClean="0"/>
              <a:t/>
            </a:r>
            <a:br>
              <a:rPr lang="tr-TR" sz="3200" b="1" dirty="0" smtClean="0"/>
            </a:br>
            <a:r>
              <a:rPr lang="tr-TR" sz="3200" b="1" dirty="0"/>
              <a:t/>
            </a:r>
            <a:br>
              <a:rPr lang="tr-TR" sz="3200" b="1" dirty="0"/>
            </a:br>
            <a:r>
              <a:rPr lang="tr-TR" sz="3200" b="1" dirty="0" smtClean="0"/>
              <a:t/>
            </a:r>
            <a:br>
              <a:rPr lang="tr-TR" sz="3200" b="1" dirty="0" smtClean="0"/>
            </a:br>
            <a:r>
              <a:rPr lang="tr-TR" sz="3200" b="1" dirty="0" smtClean="0"/>
              <a:t>KAYNAK  KİTAPLAR</a:t>
            </a:r>
            <a:br>
              <a:rPr lang="tr-TR" sz="3200" b="1" dirty="0" smtClean="0"/>
            </a:br>
            <a:r>
              <a:rPr lang="tr-TR" sz="3200" b="1" dirty="0" smtClean="0"/>
              <a:t/>
            </a:r>
            <a:br>
              <a:rPr lang="tr-TR" sz="3200" b="1" dirty="0" smtClean="0"/>
            </a:br>
            <a:r>
              <a:rPr lang="en-US" sz="2400" b="1" dirty="0"/>
              <a:t>Biology         </a:t>
            </a:r>
            <a:r>
              <a:rPr lang="en-US" sz="2400" b="1" dirty="0" smtClean="0"/>
              <a:t>    </a:t>
            </a:r>
            <a:r>
              <a:rPr lang="tr-TR" sz="2400" b="1" dirty="0" smtClean="0"/>
              <a:t>                  </a:t>
            </a:r>
            <a:r>
              <a:rPr lang="en-US" sz="2400" b="1" dirty="0" smtClean="0"/>
              <a:t>   N.A</a:t>
            </a:r>
            <a:r>
              <a:rPr lang="en-US" sz="2400" b="1" dirty="0"/>
              <a:t>. </a:t>
            </a:r>
            <a:r>
              <a:rPr lang="en-US" sz="2400" b="1" dirty="0" err="1"/>
              <a:t>Campell</a:t>
            </a:r>
            <a:r>
              <a:rPr lang="en-US" sz="2400" b="1" dirty="0"/>
              <a:t>., J.B.  </a:t>
            </a:r>
            <a:r>
              <a:rPr lang="en-US" sz="2400" b="1" dirty="0" smtClean="0"/>
              <a:t>Reece</a:t>
            </a:r>
            <a:r>
              <a:rPr lang="tr-TR" sz="2400" b="1" dirty="0" smtClean="0"/>
              <a:t/>
            </a:r>
            <a:br>
              <a:rPr lang="tr-TR" sz="2400" b="1" dirty="0" smtClean="0"/>
            </a:br>
            <a:r>
              <a:rPr lang="tr-TR" sz="2400" b="1" dirty="0"/>
              <a:t/>
            </a:r>
            <a:br>
              <a:rPr lang="tr-TR" sz="2400" b="1" dirty="0"/>
            </a:br>
            <a:r>
              <a:rPr lang="en-US" sz="2400" b="1" dirty="0"/>
              <a:t/>
            </a:r>
            <a:br>
              <a:rPr lang="en-US" sz="2400" b="1" dirty="0"/>
            </a:br>
            <a:r>
              <a:rPr lang="en-US" sz="2400" b="1" dirty="0"/>
              <a:t>Biology Life on Earth          Teresa </a:t>
            </a:r>
            <a:r>
              <a:rPr lang="en-US" sz="2400" b="1" dirty="0" err="1"/>
              <a:t>Audesirk</a:t>
            </a:r>
            <a:r>
              <a:rPr lang="en-US" sz="2400" b="1" dirty="0"/>
              <a:t/>
            </a:r>
            <a:br>
              <a:rPr lang="en-US" sz="2400" b="1" dirty="0"/>
            </a:br>
            <a:r>
              <a:rPr lang="en-US" sz="2400" b="1" dirty="0"/>
              <a:t>                                              Gerald </a:t>
            </a:r>
            <a:r>
              <a:rPr lang="en-US" sz="2400" b="1" dirty="0" err="1"/>
              <a:t>Audesirk</a:t>
            </a:r>
            <a:r>
              <a:rPr lang="en-US" sz="2400" b="1" dirty="0"/>
              <a:t> </a:t>
            </a:r>
            <a:r>
              <a:rPr lang="en-US" sz="2400" b="1" dirty="0" err="1"/>
              <a:t>ve</a:t>
            </a:r>
            <a:r>
              <a:rPr lang="en-US" sz="2400" b="1" dirty="0"/>
              <a:t> Bruce E. Byer</a:t>
            </a:r>
            <a:br>
              <a:rPr lang="en-US" sz="2400" b="1" dirty="0"/>
            </a:br>
            <a:r>
              <a:rPr lang="tr-TR" sz="3200" b="1" dirty="0"/>
              <a:t/>
            </a:r>
            <a:br>
              <a:rPr lang="tr-TR" sz="3200" b="1" dirty="0"/>
            </a:br>
            <a:endParaRPr lang="tr-TR" sz="3200" b="1" dirty="0" smtClean="0"/>
          </a:p>
        </p:txBody>
      </p:sp>
      <p:sp>
        <p:nvSpPr>
          <p:cNvPr id="243715" name="Rectangle 3"/>
          <p:cNvSpPr>
            <a:spLocks noGrp="1" noChangeArrowheads="1"/>
          </p:cNvSpPr>
          <p:nvPr>
            <p:ph type="body" idx="1"/>
          </p:nvPr>
        </p:nvSpPr>
        <p:spPr>
          <a:xfrm>
            <a:off x="323850" y="3860800"/>
            <a:ext cx="8820150" cy="1368425"/>
          </a:xfrm>
        </p:spPr>
        <p:txBody>
          <a:bodyPr/>
          <a:lstStyle/>
          <a:p>
            <a:pPr eaLnBrk="1" hangingPunct="1">
              <a:defRPr/>
            </a:pPr>
            <a:endParaRPr lang="en-US" sz="2400" b="1" dirty="0">
              <a:effectLst/>
            </a:endParaRPr>
          </a:p>
          <a:p>
            <a:pPr eaLnBrk="1" hangingPunct="1">
              <a:defRPr/>
            </a:pPr>
            <a:endParaRPr lang="tr-TR" sz="2400" b="1" dirty="0" smtClean="0">
              <a:effectLst/>
            </a:endParaRPr>
          </a:p>
          <a:p>
            <a:pPr eaLnBrk="1" hangingPunct="1">
              <a:defRPr/>
            </a:pPr>
            <a:endParaRPr lang="tr-TR" sz="2400" b="1" dirty="0">
              <a:effectLst/>
            </a:endParaRPr>
          </a:p>
          <a:p>
            <a:pPr eaLnBrk="1" hangingPunct="1">
              <a:defRPr/>
            </a:pPr>
            <a:endParaRPr lang="tr-TR" sz="2400" b="1" dirty="0" smtClean="0">
              <a:effectLst/>
            </a:endParaRPr>
          </a:p>
          <a:p>
            <a:pPr eaLnBrk="1" hangingPunct="1">
              <a:defRPr/>
            </a:pPr>
            <a:endParaRPr lang="tr-TR" sz="2400" b="1" dirty="0" smtClean="0"/>
          </a:p>
          <a:p>
            <a:pPr eaLnBrk="1" hangingPunct="1">
              <a:defRPr/>
            </a:pPr>
            <a:endParaRPr lang="tr-TR" sz="2400" dirty="0" smtClean="0"/>
          </a:p>
          <a:p>
            <a:pPr eaLnBrk="1" hangingPunct="1">
              <a:lnSpc>
                <a:spcPct val="90000"/>
              </a:lnSpc>
              <a:buFont typeface="Wingdings" pitchFamily="2" charset="2"/>
              <a:buNone/>
              <a:defRPr/>
            </a:pPr>
            <a:endParaRPr lang="tr-TR" sz="2400" b="1" dirty="0" smtClean="0"/>
          </a:p>
          <a:p>
            <a:pPr eaLnBrk="1" hangingPunct="1">
              <a:lnSpc>
                <a:spcPct val="90000"/>
              </a:lnSpc>
              <a:buFont typeface="Wingdings" pitchFamily="2" charset="2"/>
              <a:buNone/>
              <a:defRPr/>
            </a:pPr>
            <a:r>
              <a:rPr lang="tr-TR" sz="2400" dirty="0" smtClean="0"/>
              <a:t>              </a:t>
            </a:r>
          </a:p>
          <a:p>
            <a:pPr eaLnBrk="1" hangingPunct="1">
              <a:lnSpc>
                <a:spcPct val="90000"/>
              </a:lnSpc>
              <a:buFont typeface="Wingdings" pitchFamily="2" charset="2"/>
              <a:buNone/>
              <a:defRPr/>
            </a:pPr>
            <a:r>
              <a:rPr lang="tr-TR" sz="2000" dirty="0" smtClean="0"/>
              <a:t>            </a:t>
            </a:r>
          </a:p>
          <a:p>
            <a:pPr eaLnBrk="1" hangingPunct="1">
              <a:lnSpc>
                <a:spcPct val="90000"/>
              </a:lnSpc>
              <a:buFont typeface="Wingdings" pitchFamily="2" charset="2"/>
              <a:buNone/>
              <a:defRPr/>
            </a:pPr>
            <a:r>
              <a:rPr lang="tr-TR" sz="2000" dirty="0" smtClean="0"/>
              <a:t>           </a:t>
            </a:r>
          </a:p>
        </p:txBody>
      </p:sp>
    </p:spTree>
  </p:cSld>
  <p:clrMapOvr>
    <a:masterClrMapping/>
  </p:clrMapOvr>
  <p:transition>
    <p:cover dir="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sz="3200" b="1" dirty="0" smtClean="0"/>
              <a:t>3)BİYOLOJİ BİLİMİNİN İLGİ ALANLARI NELERDİR?</a:t>
            </a:r>
            <a:endParaRPr lang="tr-TR" sz="3200" b="1" dirty="0"/>
          </a:p>
        </p:txBody>
      </p:sp>
      <p:sp>
        <p:nvSpPr>
          <p:cNvPr id="3" name="İçerik Yer Tutucusu 2"/>
          <p:cNvSpPr>
            <a:spLocks noGrp="1"/>
          </p:cNvSpPr>
          <p:nvPr>
            <p:ph idx="1"/>
          </p:nvPr>
        </p:nvSpPr>
        <p:spPr>
          <a:xfrm>
            <a:off x="685800" y="1641475"/>
            <a:ext cx="8062913" cy="4454525"/>
          </a:xfrm>
        </p:spPr>
        <p:txBody>
          <a:bodyPr/>
          <a:lstStyle/>
          <a:p>
            <a:pPr lvl="3" algn="just" eaLnBrk="1" hangingPunct="1">
              <a:buFont typeface="Wingdings" pitchFamily="2" charset="2"/>
              <a:buNone/>
              <a:defRPr/>
            </a:pPr>
            <a:r>
              <a:rPr lang="tr-TR" sz="2800" b="1" dirty="0"/>
              <a:t>Biyoloji bütün bilimlerin  en farklı </a:t>
            </a:r>
            <a:r>
              <a:rPr lang="tr-TR" sz="2800" b="1" dirty="0" err="1" smtClean="0"/>
              <a:t>olanıdır.Bazı</a:t>
            </a:r>
            <a:r>
              <a:rPr lang="tr-TR" sz="2800" b="1" dirty="0" smtClean="0"/>
              <a:t> </a:t>
            </a:r>
            <a:r>
              <a:rPr lang="tr-TR" sz="2800" b="1" dirty="0"/>
              <a:t>biyologlar genetik materyal ile oynayarak  yeni canlı tiplerini </a:t>
            </a:r>
            <a:r>
              <a:rPr lang="tr-TR" sz="2800" b="1" dirty="0" smtClean="0"/>
              <a:t>yaratırken, bazıları </a:t>
            </a:r>
            <a:r>
              <a:rPr lang="tr-TR" sz="2800" b="1" dirty="0"/>
              <a:t>da  beynin çalışmasını </a:t>
            </a:r>
            <a:r>
              <a:rPr lang="tr-TR" sz="2800" b="1" dirty="0" smtClean="0"/>
              <a:t>incelemekte , </a:t>
            </a:r>
            <a:r>
              <a:rPr lang="tr-TR" sz="2800" b="1" dirty="0"/>
              <a:t>ekosistemlerdeki kompleks ilişkileri  takip etmekte yada tropikal  yağmur ormanlarından okyanusa kadar  yeni canlı tiplerini arayıp  bulmak için uğraşmaktadır</a:t>
            </a:r>
            <a:r>
              <a:rPr lang="tr-TR" dirty="0"/>
              <a:t>.</a:t>
            </a:r>
          </a:p>
        </p:txBody>
      </p:sp>
    </p:spTree>
  </p:cSld>
  <p:clrMapOvr>
    <a:masterClrMapping/>
  </p:clrMapOvr>
  <p:transition>
    <p:cover di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dirty="0" smtClean="0"/>
              <a:t>Bilimsel </a:t>
            </a:r>
            <a:r>
              <a:rPr lang="tr-TR" dirty="0" err="1" smtClean="0"/>
              <a:t>Metod</a:t>
            </a:r>
            <a:r>
              <a:rPr lang="tr-TR" dirty="0" smtClean="0"/>
              <a:t> Bilimsel Araştırma İçin Esastır</a:t>
            </a:r>
            <a:br>
              <a:rPr lang="tr-TR" dirty="0" smtClean="0"/>
            </a:br>
            <a:endParaRPr lang="tr-TR" dirty="0"/>
          </a:p>
        </p:txBody>
      </p:sp>
      <p:sp>
        <p:nvSpPr>
          <p:cNvPr id="3" name="İçerik Yer Tutucusu 2"/>
          <p:cNvSpPr>
            <a:spLocks noGrp="1"/>
          </p:cNvSpPr>
          <p:nvPr>
            <p:ph idx="1"/>
          </p:nvPr>
        </p:nvSpPr>
        <p:spPr>
          <a:xfrm>
            <a:off x="685800" y="1341438"/>
            <a:ext cx="7772400" cy="5111750"/>
          </a:xfrm>
        </p:spPr>
        <p:txBody>
          <a:bodyPr/>
          <a:lstStyle/>
          <a:p>
            <a:pPr lvl="3" eaLnBrk="1" hangingPunct="1">
              <a:buFont typeface="Wingdings" pitchFamily="2" charset="2"/>
              <a:buNone/>
              <a:defRPr/>
            </a:pPr>
            <a:r>
              <a:rPr lang="tr-TR" sz="2800" b="1" dirty="0" smtClean="0"/>
              <a:t>Bilimsel </a:t>
            </a:r>
            <a:r>
              <a:rPr lang="tr-TR" sz="2800" b="1" dirty="0"/>
              <a:t>araştırma, spesifik bir olayı gözlemleyebilmek ve olayların  temelinde yatanları  araştırmak için  gerekli ciddi bir metottur.</a:t>
            </a:r>
          </a:p>
          <a:p>
            <a:pPr lvl="3" eaLnBrk="1" hangingPunct="1">
              <a:buFont typeface="Wingdings" pitchFamily="2" charset="2"/>
              <a:buNone/>
              <a:defRPr/>
            </a:pPr>
            <a:r>
              <a:rPr lang="tr-TR" sz="2800" b="1" dirty="0"/>
              <a:t>Biyoloji ve diğer bilimleri, birbiri ile ilgili  4 işlemden ibaret olan  bilimsel metodu  kullanırlar</a:t>
            </a:r>
            <a:r>
              <a:rPr lang="tr-TR" sz="2800" dirty="0"/>
              <a:t>. </a:t>
            </a:r>
          </a:p>
          <a:p>
            <a:pPr lvl="3" eaLnBrk="1" hangingPunct="1">
              <a:buFont typeface="Wingdings" pitchFamily="2" charset="2"/>
              <a:buNone/>
              <a:defRPr/>
            </a:pPr>
            <a:r>
              <a:rPr lang="tr-TR" sz="2800" dirty="0" smtClean="0"/>
              <a:t>       1.Gözlem</a:t>
            </a:r>
            <a:endParaRPr lang="tr-TR" sz="2800" dirty="0"/>
          </a:p>
          <a:p>
            <a:pPr lvl="3" eaLnBrk="1" hangingPunct="1">
              <a:buFont typeface="Wingdings" pitchFamily="2" charset="2"/>
              <a:buNone/>
              <a:defRPr/>
            </a:pPr>
            <a:r>
              <a:rPr lang="tr-TR" sz="2800" dirty="0" smtClean="0"/>
              <a:t>       2.Hipotez</a:t>
            </a:r>
            <a:endParaRPr lang="tr-TR" sz="2800" dirty="0"/>
          </a:p>
          <a:p>
            <a:pPr lvl="3" eaLnBrk="1" hangingPunct="1">
              <a:buFont typeface="Wingdings" pitchFamily="2" charset="2"/>
              <a:buNone/>
              <a:defRPr/>
            </a:pPr>
            <a:r>
              <a:rPr lang="tr-TR" sz="2800" dirty="0" smtClean="0"/>
              <a:t>       3.Deney</a:t>
            </a:r>
            <a:endParaRPr lang="tr-TR" sz="2800" dirty="0"/>
          </a:p>
          <a:p>
            <a:pPr lvl="3" eaLnBrk="1" hangingPunct="1">
              <a:buFont typeface="Wingdings" pitchFamily="2" charset="2"/>
              <a:buNone/>
              <a:defRPr/>
            </a:pPr>
            <a:r>
              <a:rPr lang="tr-TR" sz="2800" dirty="0" smtClean="0"/>
              <a:t>       4.Sonuç</a:t>
            </a:r>
            <a:endParaRPr lang="tr-TR" sz="2800" dirty="0"/>
          </a:p>
        </p:txBody>
      </p:sp>
    </p:spTree>
  </p:cSld>
  <p:clrMapOvr>
    <a:masterClrMapping/>
  </p:clrMapOvr>
  <p:transition>
    <p:cover di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sz="3200" b="1" dirty="0">
                <a:effectLst/>
              </a:rPr>
              <a:t>HÜCRENİN YAŞAMI </a:t>
            </a:r>
            <a:r>
              <a:rPr lang="tr-TR" sz="3200" dirty="0">
                <a:effectLst/>
              </a:rPr>
              <a:t/>
            </a:r>
            <a:br>
              <a:rPr lang="tr-TR" sz="3200" dirty="0">
                <a:effectLst/>
              </a:rPr>
            </a:br>
            <a:r>
              <a:rPr lang="tr-TR" sz="3200" b="1" dirty="0">
                <a:effectLst/>
              </a:rPr>
              <a:t>ATOMLAR, MOLEKÜLLER  ve </a:t>
            </a:r>
            <a:r>
              <a:rPr lang="tr-TR" sz="3200" b="1" dirty="0" smtClean="0">
                <a:effectLst/>
              </a:rPr>
              <a:t>YAŞAM</a:t>
            </a:r>
            <a:endParaRPr lang="tr-TR" dirty="0"/>
          </a:p>
        </p:txBody>
      </p:sp>
      <p:sp>
        <p:nvSpPr>
          <p:cNvPr id="3" name="İçerik Yer Tutucusu 2"/>
          <p:cNvSpPr>
            <a:spLocks noGrp="1"/>
          </p:cNvSpPr>
          <p:nvPr>
            <p:ph idx="1"/>
          </p:nvPr>
        </p:nvSpPr>
        <p:spPr>
          <a:xfrm>
            <a:off x="179388" y="3716338"/>
            <a:ext cx="8713787" cy="2851150"/>
          </a:xfrm>
        </p:spPr>
        <p:txBody>
          <a:bodyPr/>
          <a:lstStyle/>
          <a:p>
            <a:pPr lvl="3" eaLnBrk="1" hangingPunct="1">
              <a:buFont typeface="Wingdings" pitchFamily="2" charset="2"/>
              <a:buNone/>
              <a:defRPr/>
            </a:pPr>
            <a:endParaRPr lang="tr-TR" dirty="0"/>
          </a:p>
        </p:txBody>
      </p:sp>
      <p:pic>
        <p:nvPicPr>
          <p:cNvPr id="15364" name="Picture 2"/>
          <p:cNvPicPr>
            <a:picLocks noChangeAspect="1" noChangeArrowheads="1"/>
          </p:cNvPicPr>
          <p:nvPr/>
        </p:nvPicPr>
        <p:blipFill>
          <a:blip r:embed="rId2" cstate="print"/>
          <a:srcRect/>
          <a:stretch>
            <a:fillRect/>
          </a:stretch>
        </p:blipFill>
        <p:spPr bwMode="auto">
          <a:xfrm>
            <a:off x="2771775" y="1412875"/>
            <a:ext cx="4070350" cy="2160588"/>
          </a:xfrm>
          <a:prstGeom prst="rect">
            <a:avLst/>
          </a:prstGeom>
          <a:noFill/>
          <a:ln w="12700" cap="sq">
            <a:noFill/>
            <a:miter lim="800000"/>
            <a:headEnd/>
            <a:tailEnd/>
          </a:ln>
        </p:spPr>
      </p:pic>
      <p:sp>
        <p:nvSpPr>
          <p:cNvPr id="4" name="Dikdörtgen 3"/>
          <p:cNvSpPr/>
          <p:nvPr/>
        </p:nvSpPr>
        <p:spPr>
          <a:xfrm>
            <a:off x="468313" y="3716338"/>
            <a:ext cx="8424862" cy="2851150"/>
          </a:xfrm>
          <a:prstGeom prst="rect">
            <a:avLst/>
          </a:prstGeom>
        </p:spPr>
        <p:txBody>
          <a:bodyPr>
            <a:spAutoFit/>
          </a:bodyPr>
          <a:lstStyle/>
          <a:p>
            <a:pPr>
              <a:defRPr/>
            </a:pPr>
            <a:r>
              <a:rPr lang="tr-TR" b="1" dirty="0" err="1">
                <a:solidFill>
                  <a:schemeClr val="accent2">
                    <a:lumMod val="75000"/>
                  </a:schemeClr>
                </a:solidFill>
                <a:effectLst/>
              </a:rPr>
              <a:t>Nukleus</a:t>
            </a:r>
            <a:r>
              <a:rPr lang="tr-TR" b="1" dirty="0">
                <a:solidFill>
                  <a:schemeClr val="accent2">
                    <a:lumMod val="75000"/>
                  </a:schemeClr>
                </a:solidFill>
                <a:effectLst/>
              </a:rPr>
              <a:t> (Çekirdek), eşit ağırlıkta  2 </a:t>
            </a:r>
            <a:r>
              <a:rPr lang="tr-TR" b="1" dirty="0" err="1">
                <a:solidFill>
                  <a:schemeClr val="accent2">
                    <a:lumMod val="75000"/>
                  </a:schemeClr>
                </a:solidFill>
                <a:effectLst/>
              </a:rPr>
              <a:t>subatomik</a:t>
            </a:r>
            <a:r>
              <a:rPr lang="tr-TR" b="1" dirty="0">
                <a:solidFill>
                  <a:schemeClr val="accent2">
                    <a:lumMod val="75000"/>
                  </a:schemeClr>
                </a:solidFill>
                <a:effectLst/>
              </a:rPr>
              <a:t> </a:t>
            </a:r>
            <a:r>
              <a:rPr lang="tr-TR" b="1" dirty="0" err="1">
                <a:solidFill>
                  <a:schemeClr val="accent2">
                    <a:lumMod val="75000"/>
                  </a:schemeClr>
                </a:solidFill>
                <a:effectLst/>
              </a:rPr>
              <a:t>parçaçık</a:t>
            </a:r>
            <a:r>
              <a:rPr lang="tr-TR" b="1" dirty="0">
                <a:solidFill>
                  <a:schemeClr val="accent2">
                    <a:lumMod val="75000"/>
                  </a:schemeClr>
                </a:solidFill>
                <a:effectLst/>
              </a:rPr>
              <a:t>  içerir</a:t>
            </a:r>
            <a:r>
              <a:rPr lang="tr-TR" dirty="0">
                <a:effectLst/>
              </a:rPr>
              <a:t>:</a:t>
            </a:r>
          </a:p>
          <a:p>
            <a:pPr>
              <a:defRPr/>
            </a:pPr>
            <a:endParaRPr lang="tr-TR" dirty="0">
              <a:effectLst/>
            </a:endParaRPr>
          </a:p>
          <a:p>
            <a:pPr>
              <a:defRPr/>
            </a:pPr>
            <a:r>
              <a:rPr lang="tr-TR" dirty="0">
                <a:effectLst/>
              </a:rPr>
              <a:t>Pozitif yüklü </a:t>
            </a:r>
            <a:r>
              <a:rPr lang="tr-TR" b="1" dirty="0">
                <a:effectLst/>
              </a:rPr>
              <a:t>protonlar</a:t>
            </a:r>
            <a:endParaRPr lang="tr-TR" dirty="0">
              <a:effectLst/>
            </a:endParaRPr>
          </a:p>
          <a:p>
            <a:pPr>
              <a:defRPr/>
            </a:pPr>
            <a:r>
              <a:rPr lang="tr-TR" dirty="0">
                <a:effectLst/>
              </a:rPr>
              <a:t>Yüksüz </a:t>
            </a:r>
            <a:r>
              <a:rPr lang="tr-TR" b="1" dirty="0">
                <a:effectLst/>
              </a:rPr>
              <a:t>nötronlar</a:t>
            </a:r>
            <a:endParaRPr lang="tr-TR" dirty="0">
              <a:effectLst/>
            </a:endParaRPr>
          </a:p>
        </p:txBody>
      </p:sp>
    </p:spTree>
  </p:cSld>
  <p:clrMapOvr>
    <a:masterClrMapping/>
  </p:clrMapOvr>
  <p:transition>
    <p:cover dir="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85800" y="228600"/>
            <a:ext cx="7918450" cy="3271838"/>
          </a:xfrm>
        </p:spPr>
        <p:txBody>
          <a:bodyPr/>
          <a:lstStyle/>
          <a:p>
            <a:pPr>
              <a:defRPr/>
            </a:pPr>
            <a:endParaRPr lang="tr-TR" dirty="0"/>
          </a:p>
        </p:txBody>
      </p:sp>
      <p:sp>
        <p:nvSpPr>
          <p:cNvPr id="3" name="İçerik Yer Tutucusu 2"/>
          <p:cNvSpPr>
            <a:spLocks noGrp="1"/>
          </p:cNvSpPr>
          <p:nvPr>
            <p:ph idx="1"/>
          </p:nvPr>
        </p:nvSpPr>
        <p:spPr>
          <a:xfrm>
            <a:off x="611188" y="3933825"/>
            <a:ext cx="8353425" cy="2162175"/>
          </a:xfrm>
        </p:spPr>
        <p:txBody>
          <a:bodyPr/>
          <a:lstStyle/>
          <a:p>
            <a:pPr>
              <a:defRPr/>
            </a:pPr>
            <a:r>
              <a:rPr lang="tr-TR" sz="2800" b="1" dirty="0" err="1" smtClean="0">
                <a:solidFill>
                  <a:schemeClr val="accent6">
                    <a:lumMod val="40000"/>
                    <a:lumOff val="60000"/>
                  </a:schemeClr>
                </a:solidFill>
              </a:rPr>
              <a:t>Şekil:Atomlarda</a:t>
            </a:r>
            <a:r>
              <a:rPr lang="tr-TR" sz="2800" b="1" dirty="0" smtClean="0">
                <a:solidFill>
                  <a:schemeClr val="accent6">
                    <a:lumMod val="40000"/>
                    <a:lumOff val="60000"/>
                  </a:schemeClr>
                </a:solidFill>
              </a:rPr>
              <a:t> elektron katmanları: Biyolojik  olarak önemli atomların  çoğu en az iki elektron katmanına sahiptir. İlk katman  çekirdeğe en yakın olan katmandır  ve 2  elektron tutabilir. Sonraki katman  maksimum 8 elektron tutabilir. Daha uzak mesafelerdeki katmanlar daha fazla elektron tutabilir</a:t>
            </a:r>
            <a:r>
              <a:rPr lang="tr-TR" sz="2800" dirty="0" smtClean="0">
                <a:solidFill>
                  <a:schemeClr val="accent2">
                    <a:lumMod val="75000"/>
                  </a:schemeClr>
                </a:solidFill>
              </a:rPr>
              <a:t>.</a:t>
            </a:r>
            <a:endParaRPr lang="tr-TR" sz="2800" b="1" dirty="0">
              <a:solidFill>
                <a:schemeClr val="accent6">
                  <a:lumMod val="40000"/>
                  <a:lumOff val="60000"/>
                </a:schemeClr>
              </a:solidFill>
            </a:endParaRPr>
          </a:p>
        </p:txBody>
      </p:sp>
      <p:pic>
        <p:nvPicPr>
          <p:cNvPr id="16388" name="Picture 2"/>
          <p:cNvPicPr>
            <a:picLocks noChangeAspect="1" noChangeArrowheads="1"/>
          </p:cNvPicPr>
          <p:nvPr/>
        </p:nvPicPr>
        <p:blipFill>
          <a:blip r:embed="rId2" cstate="print"/>
          <a:srcRect/>
          <a:stretch>
            <a:fillRect/>
          </a:stretch>
        </p:blipFill>
        <p:spPr bwMode="auto">
          <a:xfrm>
            <a:off x="758825" y="620713"/>
            <a:ext cx="7413625" cy="2708275"/>
          </a:xfrm>
          <a:prstGeom prst="rect">
            <a:avLst/>
          </a:prstGeom>
          <a:noFill/>
          <a:ln w="12700" cap="sq">
            <a:noFill/>
            <a:miter lim="800000"/>
            <a:headEnd/>
            <a:tailEnd/>
          </a:ln>
        </p:spPr>
      </p:pic>
    </p:spTree>
  </p:cSld>
  <p:clrMapOvr>
    <a:masterClrMapping/>
  </p:clrMapOvr>
  <p:transition>
    <p:cover dir="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85800" y="228600"/>
            <a:ext cx="7772400" cy="752475"/>
          </a:xfrm>
        </p:spPr>
        <p:txBody>
          <a:bodyPr/>
          <a:lstStyle/>
          <a:p>
            <a:pPr algn="just">
              <a:defRPr/>
            </a:pPr>
            <a:r>
              <a:rPr lang="tr-TR" sz="2800" dirty="0" smtClean="0"/>
              <a:t/>
            </a:r>
            <a:br>
              <a:rPr lang="tr-TR" sz="2800" dirty="0" smtClean="0"/>
            </a:br>
            <a:r>
              <a:rPr lang="tr-TR" sz="2800" dirty="0" smtClean="0"/>
              <a:t/>
            </a:r>
            <a:br>
              <a:rPr lang="tr-TR" sz="2800" dirty="0" smtClean="0"/>
            </a:br>
            <a:r>
              <a:rPr lang="tr-TR" sz="2800" dirty="0"/>
              <a:t/>
            </a:r>
            <a:br>
              <a:rPr lang="tr-TR" sz="2800" dirty="0"/>
            </a:br>
            <a:r>
              <a:rPr lang="tr-TR" sz="2800" dirty="0" smtClean="0"/>
              <a:t/>
            </a:r>
            <a:br>
              <a:rPr lang="tr-TR" sz="2800" dirty="0" smtClean="0"/>
            </a:br>
            <a:r>
              <a:rPr lang="tr-TR" sz="2800" dirty="0"/>
              <a:t/>
            </a:r>
            <a:br>
              <a:rPr lang="tr-TR" sz="2800" dirty="0"/>
            </a:br>
            <a:r>
              <a:rPr lang="tr-TR" sz="2800" dirty="0" smtClean="0"/>
              <a:t/>
            </a:r>
            <a:br>
              <a:rPr lang="tr-TR" sz="2800" dirty="0" smtClean="0"/>
            </a:br>
            <a:r>
              <a:rPr lang="tr-TR" sz="2800" dirty="0"/>
              <a:t/>
            </a:r>
            <a:br>
              <a:rPr lang="tr-TR" sz="2800" dirty="0"/>
            </a:br>
            <a:r>
              <a:rPr lang="tr-TR" sz="2800" dirty="0" smtClean="0"/>
              <a:t/>
            </a:r>
            <a:br>
              <a:rPr lang="tr-TR" sz="2800" dirty="0" smtClean="0"/>
            </a:br>
            <a:endParaRPr lang="tr-TR" sz="2800" dirty="0"/>
          </a:p>
        </p:txBody>
      </p:sp>
      <p:sp>
        <p:nvSpPr>
          <p:cNvPr id="3" name="İçerik Yer Tutucusu 2"/>
          <p:cNvSpPr>
            <a:spLocks noGrp="1"/>
          </p:cNvSpPr>
          <p:nvPr>
            <p:ph idx="1"/>
          </p:nvPr>
        </p:nvSpPr>
        <p:spPr>
          <a:xfrm>
            <a:off x="685800" y="333375"/>
            <a:ext cx="7772400" cy="1223963"/>
          </a:xfrm>
        </p:spPr>
        <p:txBody>
          <a:bodyPr/>
          <a:lstStyle/>
          <a:p>
            <a:pPr>
              <a:defRPr/>
            </a:pPr>
            <a:r>
              <a:rPr lang="tr-TR" b="1" dirty="0">
                <a:solidFill>
                  <a:schemeClr val="accent5">
                    <a:lumMod val="75000"/>
                  </a:schemeClr>
                </a:solidFill>
                <a:effectLst/>
              </a:rPr>
              <a:t>Tablo :  Biyolojik moleküllerde genel olarak atomların bağlanma örnekleri</a:t>
            </a:r>
          </a:p>
          <a:p>
            <a:pPr>
              <a:defRPr/>
            </a:pPr>
            <a:endParaRPr lang="tr-TR" dirty="0"/>
          </a:p>
        </p:txBody>
      </p:sp>
      <p:pic>
        <p:nvPicPr>
          <p:cNvPr id="17412" name="Picture 2"/>
          <p:cNvPicPr>
            <a:picLocks noChangeAspect="1" noChangeArrowheads="1"/>
          </p:cNvPicPr>
          <p:nvPr/>
        </p:nvPicPr>
        <p:blipFill>
          <a:blip r:embed="rId2" cstate="print"/>
          <a:srcRect/>
          <a:stretch>
            <a:fillRect/>
          </a:stretch>
        </p:blipFill>
        <p:spPr bwMode="auto">
          <a:xfrm>
            <a:off x="0" y="1773238"/>
            <a:ext cx="9404350" cy="4176712"/>
          </a:xfrm>
          <a:prstGeom prst="rect">
            <a:avLst/>
          </a:prstGeom>
          <a:noFill/>
          <a:ln w="12700" cap="sq">
            <a:noFill/>
            <a:miter lim="800000"/>
            <a:headEnd/>
            <a:tailEnd/>
          </a:ln>
        </p:spPr>
      </p:pic>
    </p:spTree>
  </p:cSld>
  <p:clrMapOvr>
    <a:masterClrMapping/>
  </p:clrMapOvr>
  <p:transition>
    <p:cover dir="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547813" y="228600"/>
            <a:ext cx="6910387" cy="679450"/>
          </a:xfrm>
        </p:spPr>
        <p:txBody>
          <a:bodyPr/>
          <a:lstStyle/>
          <a:p>
            <a:pPr>
              <a:defRPr/>
            </a:pPr>
            <a:endParaRPr lang="tr-TR" dirty="0"/>
          </a:p>
        </p:txBody>
      </p:sp>
      <p:pic>
        <p:nvPicPr>
          <p:cNvPr id="18435" name="Picture 2"/>
          <p:cNvPicPr>
            <a:picLocks noGrp="1" noChangeAspect="1" noChangeArrowheads="1"/>
          </p:cNvPicPr>
          <p:nvPr>
            <p:ph idx="1"/>
          </p:nvPr>
        </p:nvPicPr>
        <p:blipFill>
          <a:blip r:embed="rId2" cstate="print"/>
          <a:srcRect/>
          <a:stretch>
            <a:fillRect/>
          </a:stretch>
        </p:blipFill>
        <p:spPr>
          <a:xfrm>
            <a:off x="2019300" y="260350"/>
            <a:ext cx="5530850" cy="4105275"/>
          </a:xfrm>
          <a:noFill/>
        </p:spPr>
      </p:pic>
      <p:sp>
        <p:nvSpPr>
          <p:cNvPr id="4" name="Dikdörtgen 3"/>
          <p:cNvSpPr/>
          <p:nvPr/>
        </p:nvSpPr>
        <p:spPr>
          <a:xfrm>
            <a:off x="250825" y="4508500"/>
            <a:ext cx="8713788" cy="2247900"/>
          </a:xfrm>
          <a:prstGeom prst="rect">
            <a:avLst/>
          </a:prstGeom>
        </p:spPr>
        <p:txBody>
          <a:bodyPr>
            <a:spAutoFit/>
          </a:bodyPr>
          <a:lstStyle/>
          <a:p>
            <a:pPr algn="just">
              <a:defRPr/>
            </a:pPr>
            <a:r>
              <a:rPr lang="tr-TR" sz="1400" b="1" dirty="0">
                <a:solidFill>
                  <a:schemeClr val="accent2">
                    <a:lumMod val="40000"/>
                    <a:lumOff val="60000"/>
                  </a:schemeClr>
                </a:solidFill>
              </a:rPr>
              <a:t>Şekil  :    </a:t>
            </a:r>
            <a:r>
              <a:rPr lang="tr-TR" sz="1400" b="1" dirty="0" err="1">
                <a:solidFill>
                  <a:schemeClr val="tx2">
                    <a:lumMod val="40000"/>
                    <a:lumOff val="60000"/>
                  </a:schemeClr>
                </a:solidFill>
              </a:rPr>
              <a:t>Kovalent</a:t>
            </a:r>
            <a:r>
              <a:rPr lang="tr-TR" sz="1400" b="1" dirty="0">
                <a:solidFill>
                  <a:schemeClr val="tx2">
                    <a:lumMod val="40000"/>
                    <a:lumOff val="60000"/>
                  </a:schemeClr>
                </a:solidFill>
              </a:rPr>
              <a:t> bağlar(a) </a:t>
            </a:r>
            <a:r>
              <a:rPr lang="tr-TR" sz="1400" b="1" dirty="0" err="1">
                <a:solidFill>
                  <a:schemeClr val="tx2">
                    <a:lumMod val="40000"/>
                    <a:lumOff val="60000"/>
                  </a:schemeClr>
                </a:solidFill>
              </a:rPr>
              <a:t>Kovalent</a:t>
            </a:r>
            <a:r>
              <a:rPr lang="tr-TR" sz="1400" b="1" dirty="0">
                <a:solidFill>
                  <a:schemeClr val="tx2">
                    <a:lumMod val="40000"/>
                    <a:lumOff val="60000"/>
                  </a:schemeClr>
                </a:solidFill>
              </a:rPr>
              <a:t> bağları oluşturmak için  atomlar arasındaki elektronlar ortaklaşır. Tekli </a:t>
            </a:r>
            <a:r>
              <a:rPr lang="tr-TR" sz="1400" b="1" dirty="0" err="1">
                <a:solidFill>
                  <a:schemeClr val="tx2">
                    <a:lumMod val="40000"/>
                    <a:lumOff val="60000"/>
                  </a:schemeClr>
                </a:solidFill>
              </a:rPr>
              <a:t>kovalent</a:t>
            </a:r>
            <a:r>
              <a:rPr lang="tr-TR" sz="1400" b="1" dirty="0">
                <a:solidFill>
                  <a:schemeClr val="tx2">
                    <a:lumMod val="40000"/>
                    <a:lumOff val="60000"/>
                  </a:schemeClr>
                </a:solidFill>
              </a:rPr>
              <a:t> bağ ile  her bir  hidrojen atomundan  bir elektron  ortaklaşarak  hidrojen gazını oluşturur.H2 veya H-H  olarak gösterilir bağlar (b) Oksijen gazında  iki oksijen  atomunun  4 elektronu  ikili bağ (O=O veya O2) oluşturarak ortaklaşır, (c ) Oksijen, hidrojenin dış katmanındaki elektronları  tamamlamak için  2 </a:t>
            </a:r>
            <a:r>
              <a:rPr lang="tr-TR" sz="1400" b="1" dirty="0" err="1">
                <a:solidFill>
                  <a:schemeClr val="tx2">
                    <a:lumMod val="40000"/>
                    <a:lumOff val="60000"/>
                  </a:schemeClr>
                </a:solidFill>
              </a:rPr>
              <a:t>elektŞekil</a:t>
            </a:r>
            <a:r>
              <a:rPr lang="tr-TR" sz="1400" b="1" dirty="0">
                <a:solidFill>
                  <a:schemeClr val="tx2">
                    <a:lumMod val="40000"/>
                    <a:lumOff val="60000"/>
                  </a:schemeClr>
                </a:solidFill>
              </a:rPr>
              <a:t>  :    </a:t>
            </a:r>
            <a:r>
              <a:rPr lang="tr-TR" sz="1400" b="1" dirty="0" err="1">
                <a:solidFill>
                  <a:schemeClr val="tx2">
                    <a:lumMod val="40000"/>
                    <a:lumOff val="60000"/>
                  </a:schemeClr>
                </a:solidFill>
              </a:rPr>
              <a:t>Kovalent</a:t>
            </a:r>
            <a:r>
              <a:rPr lang="tr-TR" sz="1400" b="1" dirty="0">
                <a:solidFill>
                  <a:schemeClr val="tx2">
                    <a:lumMod val="40000"/>
                    <a:lumOff val="60000"/>
                  </a:schemeClr>
                </a:solidFill>
              </a:rPr>
              <a:t> bağlar(a) </a:t>
            </a:r>
            <a:r>
              <a:rPr lang="tr-TR" sz="1400" b="1" dirty="0" err="1">
                <a:solidFill>
                  <a:schemeClr val="tx2">
                    <a:lumMod val="40000"/>
                    <a:lumOff val="60000"/>
                  </a:schemeClr>
                </a:solidFill>
              </a:rPr>
              <a:t>Kovalent</a:t>
            </a:r>
            <a:r>
              <a:rPr lang="tr-TR" sz="1400" b="1" dirty="0">
                <a:solidFill>
                  <a:schemeClr val="tx2">
                    <a:lumMod val="40000"/>
                    <a:lumOff val="60000"/>
                  </a:schemeClr>
                </a:solidFill>
              </a:rPr>
              <a:t> bağları oluşturmak için  atomlar arasındaki elektronlar ortaklaşır. Tekli </a:t>
            </a:r>
            <a:r>
              <a:rPr lang="tr-TR" sz="1400" b="1" dirty="0" err="1">
                <a:solidFill>
                  <a:schemeClr val="tx2">
                    <a:lumMod val="40000"/>
                    <a:lumOff val="60000"/>
                  </a:schemeClr>
                </a:solidFill>
              </a:rPr>
              <a:t>kovalent</a:t>
            </a:r>
            <a:r>
              <a:rPr lang="tr-TR" sz="1400" b="1" dirty="0">
                <a:solidFill>
                  <a:schemeClr val="tx2">
                    <a:lumMod val="40000"/>
                    <a:lumOff val="60000"/>
                  </a:schemeClr>
                </a:solidFill>
              </a:rPr>
              <a:t> bağ ile  her bir  hidrojen atomundan  bir elektron  ortaklaşarak  hidrojen gazını oluşturur.H2 veya H-H  olarak gösterilir bağlar (b) Oksijen gazında  iki oksijen  atomunun  4 elektronu  ikili bağ (O=O veya O2) oluşturarak ortaklaşır, (c ) Oksijen, hidrojenin dış katmanındaki elektronları  tamamlamak için  2 elektron verir, böylece Oksijen, suyu oluşturmak için  2 hidrojen atomunun  her biri ile  2 tek bağ yapabilir H-O-H  veya H2Oron verir, böylece Oksijen, suyu oluşturmak için  2 hidrojen atomunun  her biri ile  2 tek bağ yapabilir H-O-H  veya H2O</a:t>
            </a:r>
          </a:p>
        </p:txBody>
      </p:sp>
    </p:spTree>
  </p:cSld>
  <p:clrMapOvr>
    <a:masterClrMapping/>
  </p:clrMapOvr>
  <p:transition>
    <p:cover dir="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11188" y="228600"/>
            <a:ext cx="8064500" cy="1544638"/>
          </a:xfrm>
          <a:solidFill>
            <a:schemeClr val="bg1">
              <a:lumMod val="50000"/>
            </a:schemeClr>
          </a:solidFill>
        </p:spPr>
        <p:txBody>
          <a:bodyPr/>
          <a:lstStyle/>
          <a:p>
            <a:pPr algn="just">
              <a:defRPr/>
            </a:pPr>
            <a:r>
              <a:rPr lang="tr-TR" sz="1800" b="1" dirty="0" smtClean="0"/>
              <a:t>Su, polar </a:t>
            </a:r>
            <a:r>
              <a:rPr lang="tr-TR" sz="1800" b="1" dirty="0" err="1" smtClean="0"/>
              <a:t>kovalent</a:t>
            </a:r>
            <a:r>
              <a:rPr lang="tr-TR" sz="1800" b="1" dirty="0" smtClean="0"/>
              <a:t> bağlarla  bir arada tutulan molekülleri çözer. Suyun pozitif ve negatif kutupları, çözünen molekülün  zıt yüklü kutupları tarafından çekilir. İyonlar  ve polar moleküller, su moleküllerinin elektriksel çekiminden dolayı  </a:t>
            </a:r>
            <a:r>
              <a:rPr lang="tr-TR" sz="1800" b="1" dirty="0" err="1" smtClean="0"/>
              <a:t>hidrofilik</a:t>
            </a:r>
            <a:r>
              <a:rPr lang="tr-TR" sz="1800" b="1" dirty="0" smtClean="0"/>
              <a:t> (su seven)  olarak tanımlanırlar, çünkü şekerleri  ve amino asitleri içine alan  bazı biyolojik moleküller  </a:t>
            </a:r>
            <a:r>
              <a:rPr lang="tr-TR" sz="1800" b="1" dirty="0" err="1" smtClean="0"/>
              <a:t>hidrofiliktir</a:t>
            </a:r>
            <a:r>
              <a:rPr lang="tr-TR" sz="1800" b="1" dirty="0" smtClean="0"/>
              <a:t> ve suda  çözünürler</a:t>
            </a:r>
            <a:endParaRPr lang="tr-TR" sz="1800" b="1" dirty="0"/>
          </a:p>
        </p:txBody>
      </p:sp>
      <p:pic>
        <p:nvPicPr>
          <p:cNvPr id="19459" name="Picture 2"/>
          <p:cNvPicPr>
            <a:picLocks noGrp="1" noChangeAspect="1" noChangeArrowheads="1"/>
          </p:cNvPicPr>
          <p:nvPr>
            <p:ph idx="1"/>
          </p:nvPr>
        </p:nvPicPr>
        <p:blipFill>
          <a:blip r:embed="rId2" cstate="print"/>
          <a:srcRect/>
          <a:stretch>
            <a:fillRect/>
          </a:stretch>
        </p:blipFill>
        <p:spPr>
          <a:xfrm>
            <a:off x="2411413" y="1916113"/>
            <a:ext cx="4078287" cy="3386137"/>
          </a:xfrm>
          <a:noFill/>
        </p:spPr>
      </p:pic>
      <p:pic>
        <p:nvPicPr>
          <p:cNvPr id="10" name="Picture 3"/>
          <p:cNvPicPr>
            <a:picLocks noChangeAspect="1" noChangeArrowheads="1"/>
          </p:cNvPicPr>
          <p:nvPr/>
        </p:nvPicPr>
        <p:blipFill>
          <a:blip r:embed="rId3" cstate="print"/>
          <a:srcRect/>
          <a:stretch>
            <a:fillRect/>
          </a:stretch>
        </p:blipFill>
        <p:spPr bwMode="auto">
          <a:xfrm>
            <a:off x="611188" y="5876925"/>
            <a:ext cx="8137525" cy="504825"/>
          </a:xfrm>
          <a:prstGeom prst="rect">
            <a:avLst/>
          </a:prstGeom>
          <a:solidFill>
            <a:schemeClr val="accent2">
              <a:lumMod val="40000"/>
              <a:lumOff val="60000"/>
            </a:schemeClr>
          </a:solidFill>
          <a:ln>
            <a:solidFill>
              <a:schemeClr val="accent1"/>
            </a:solidFill>
          </a:ln>
          <a:effectLst/>
        </p:spPr>
      </p:pic>
    </p:spTree>
  </p:cSld>
  <p:clrMapOvr>
    <a:masterClrMapping/>
  </p:clrMapOvr>
  <p:transition>
    <p:cover dir="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dirty="0" smtClean="0"/>
              <a:t>ş</a:t>
            </a:r>
            <a:endParaRPr lang="tr-TR" dirty="0"/>
          </a:p>
        </p:txBody>
      </p:sp>
      <p:pic>
        <p:nvPicPr>
          <p:cNvPr id="20483" name="Picture 2"/>
          <p:cNvPicPr>
            <a:picLocks noGrp="1" noChangeAspect="1" noChangeArrowheads="1"/>
          </p:cNvPicPr>
          <p:nvPr>
            <p:ph idx="1"/>
          </p:nvPr>
        </p:nvPicPr>
        <p:blipFill>
          <a:blip r:embed="rId2" cstate="print"/>
          <a:srcRect/>
          <a:stretch>
            <a:fillRect/>
          </a:stretch>
        </p:blipFill>
        <p:spPr>
          <a:xfrm>
            <a:off x="3708400" y="260350"/>
            <a:ext cx="2519363" cy="5159375"/>
          </a:xfrm>
          <a:noFill/>
        </p:spPr>
      </p:pic>
      <p:sp>
        <p:nvSpPr>
          <p:cNvPr id="5" name="Dikdörtgen 4"/>
          <p:cNvSpPr/>
          <p:nvPr/>
        </p:nvSpPr>
        <p:spPr>
          <a:xfrm>
            <a:off x="3022600" y="5805488"/>
            <a:ext cx="3354388" cy="584200"/>
          </a:xfrm>
          <a:prstGeom prst="rect">
            <a:avLst/>
          </a:prstGeom>
          <a:solidFill>
            <a:schemeClr val="accent2">
              <a:lumMod val="20000"/>
              <a:lumOff val="80000"/>
            </a:schemeClr>
          </a:solidFill>
        </p:spPr>
        <p:txBody>
          <a:bodyPr wrap="none">
            <a:spAutoFit/>
          </a:bodyPr>
          <a:lstStyle/>
          <a:p>
            <a:pPr>
              <a:defRPr/>
            </a:pPr>
            <a:r>
              <a:rPr lang="tr-TR" b="1" dirty="0">
                <a:solidFill>
                  <a:schemeClr val="bg2"/>
                </a:solidFill>
              </a:rPr>
              <a:t>Şekil: </a:t>
            </a:r>
            <a:r>
              <a:rPr lang="tr-TR" b="1" dirty="0" err="1">
                <a:solidFill>
                  <a:schemeClr val="bg2"/>
                </a:solidFill>
              </a:rPr>
              <a:t>pH</a:t>
            </a:r>
            <a:r>
              <a:rPr lang="tr-TR" b="1" dirty="0">
                <a:solidFill>
                  <a:schemeClr val="bg2"/>
                </a:solidFill>
              </a:rPr>
              <a:t> skalası</a:t>
            </a:r>
          </a:p>
        </p:txBody>
      </p:sp>
    </p:spTree>
  </p:cSld>
  <p:clrMapOvr>
    <a:masterClrMapping/>
  </p:clrMapOvr>
  <p:transition>
    <p:cover dir="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sz="2800" b="1" dirty="0" smtClean="0"/>
              <a:t>BİYOLOJİK MOLEKÜLLERDE KARBON( C)  NEDEN ÖNEMLİDİR?</a:t>
            </a:r>
            <a:endParaRPr lang="tr-TR" sz="2800" b="1" dirty="0"/>
          </a:p>
        </p:txBody>
      </p:sp>
      <p:sp>
        <p:nvSpPr>
          <p:cNvPr id="3" name="İçerik Yer Tutucusu 2"/>
          <p:cNvSpPr>
            <a:spLocks noGrp="1"/>
          </p:cNvSpPr>
          <p:nvPr>
            <p:ph idx="1"/>
          </p:nvPr>
        </p:nvSpPr>
        <p:spPr/>
        <p:txBody>
          <a:bodyPr/>
          <a:lstStyle/>
          <a:p>
            <a:pPr>
              <a:defRPr/>
            </a:pPr>
            <a:r>
              <a:rPr lang="tr-TR" dirty="0" smtClean="0"/>
              <a:t>Kimyada </a:t>
            </a:r>
            <a:r>
              <a:rPr lang="tr-TR" dirty="0" smtClean="0">
                <a:solidFill>
                  <a:schemeClr val="bg2"/>
                </a:solidFill>
              </a:rPr>
              <a:t>organik terimi</a:t>
            </a:r>
            <a:r>
              <a:rPr lang="tr-TR" dirty="0" smtClean="0"/>
              <a:t>, karbon iskeletine sahip  olan molekülleri tanımlamak için kullanılır. Bu moleküller bir miktar da hidrojen atomu içerirler. </a:t>
            </a:r>
          </a:p>
          <a:p>
            <a:pPr>
              <a:defRPr/>
            </a:pPr>
            <a:endParaRPr lang="tr-TR" dirty="0" smtClean="0"/>
          </a:p>
          <a:p>
            <a:pPr>
              <a:defRPr/>
            </a:pPr>
            <a:r>
              <a:rPr lang="tr-TR" dirty="0" smtClean="0"/>
              <a:t>Organik terimi, canlı organizmaların  bu molekülleri sentez etme  ve kullanma  yeteneğinden ileri gelir. </a:t>
            </a:r>
            <a:r>
              <a:rPr lang="tr-TR" dirty="0" smtClean="0">
                <a:solidFill>
                  <a:schemeClr val="bg2"/>
                </a:solidFill>
              </a:rPr>
              <a:t>inorganik moleküller</a:t>
            </a:r>
            <a:r>
              <a:rPr lang="tr-TR" dirty="0" smtClean="0"/>
              <a:t>  </a:t>
            </a:r>
            <a:r>
              <a:rPr lang="tr-TR" dirty="0" err="1" smtClean="0"/>
              <a:t>karbonsuzdur</a:t>
            </a:r>
            <a:endParaRPr lang="tr-TR" dirty="0" smtClean="0"/>
          </a:p>
          <a:p>
            <a:pPr>
              <a:defRPr/>
            </a:pPr>
            <a:endParaRPr lang="tr-TR" dirty="0"/>
          </a:p>
        </p:txBody>
      </p:sp>
    </p:spTree>
  </p:cSld>
  <p:clrMapOvr>
    <a:masterClrMapping/>
  </p:clrMapOvr>
  <p:transition>
    <p:cover dir="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187450" y="228600"/>
            <a:ext cx="7270750" cy="823913"/>
          </a:xfrm>
        </p:spPr>
        <p:txBody>
          <a:bodyPr/>
          <a:lstStyle/>
          <a:p>
            <a:pPr>
              <a:defRPr/>
            </a:pPr>
            <a:r>
              <a:rPr lang="tr-TR" sz="2800" b="1" dirty="0" smtClean="0"/>
              <a:t>Tablo:   En Önemli Biyolojik Moleküller </a:t>
            </a:r>
            <a:endParaRPr lang="tr-TR" sz="2800" b="1" dirty="0"/>
          </a:p>
        </p:txBody>
      </p:sp>
      <p:graphicFrame>
        <p:nvGraphicFramePr>
          <p:cNvPr id="4" name="İçerik Yer Tutucusu 3"/>
          <p:cNvGraphicFramePr>
            <a:graphicFrameLocks noGrp="1"/>
          </p:cNvGraphicFramePr>
          <p:nvPr>
            <p:ph idx="1"/>
          </p:nvPr>
        </p:nvGraphicFramePr>
        <p:xfrm>
          <a:off x="2771775" y="1196975"/>
          <a:ext cx="3887788" cy="5256213"/>
        </p:xfrm>
        <a:graphic>
          <a:graphicData uri="http://schemas.openxmlformats.org/drawingml/2006/table">
            <a:tbl>
              <a:tblPr firstRow="1" firstCol="1" lastRow="1" lastCol="1" bandRow="1" bandCol="1">
                <a:tableStyleId>{5C22544A-7EE6-4342-B048-85BDC9FD1C3A}</a:tableStyleId>
              </a:tblPr>
              <a:tblGrid>
                <a:gridCol w="1025323"/>
                <a:gridCol w="1028698"/>
                <a:gridCol w="647286"/>
                <a:gridCol w="1186481"/>
              </a:tblGrid>
              <a:tr h="304079">
                <a:tc>
                  <a:txBody>
                    <a:bodyPr/>
                    <a:lstStyle/>
                    <a:p>
                      <a:pPr algn="just">
                        <a:lnSpc>
                          <a:spcPct val="150000"/>
                        </a:lnSpc>
                        <a:spcAft>
                          <a:spcPts val="0"/>
                        </a:spcAft>
                      </a:pPr>
                      <a:r>
                        <a:rPr lang="tr-TR" sz="500" dirty="0">
                          <a:effectLst/>
                        </a:rPr>
                        <a:t>MOLEKÜLÜN </a:t>
                      </a:r>
                    </a:p>
                    <a:p>
                      <a:pPr>
                        <a:spcAft>
                          <a:spcPts val="0"/>
                        </a:spcAft>
                      </a:pPr>
                      <a:r>
                        <a:rPr lang="tr-TR" sz="500" dirty="0">
                          <a:effectLst/>
                        </a:rPr>
                        <a:t>SINIFI</a:t>
                      </a:r>
                      <a:endParaRPr lang="tr-TR" sz="500" dirty="0">
                        <a:effectLst/>
                        <a:latin typeface="Times New Roman"/>
                        <a:ea typeface="Times New Roman"/>
                      </a:endParaRPr>
                    </a:p>
                  </a:txBody>
                  <a:tcPr marL="34260" marR="34260" marT="0" marB="0"/>
                </a:tc>
                <a:tc>
                  <a:txBody>
                    <a:bodyPr/>
                    <a:lstStyle/>
                    <a:p>
                      <a:pPr algn="just">
                        <a:lnSpc>
                          <a:spcPct val="150000"/>
                        </a:lnSpc>
                        <a:spcAft>
                          <a:spcPts val="0"/>
                        </a:spcAft>
                      </a:pPr>
                      <a:r>
                        <a:rPr lang="tr-TR" sz="500">
                          <a:effectLst/>
                        </a:rPr>
                        <a:t>        EN ÖNEMLİ </a:t>
                      </a:r>
                    </a:p>
                    <a:p>
                      <a:pPr>
                        <a:spcAft>
                          <a:spcPts val="0"/>
                        </a:spcAft>
                      </a:pPr>
                      <a:r>
                        <a:rPr lang="tr-TR" sz="500">
                          <a:effectLst/>
                        </a:rPr>
                        <a:t>ALTBİRİMLER      </a:t>
                      </a:r>
                    </a:p>
                    <a:p>
                      <a:pPr>
                        <a:spcAft>
                          <a:spcPts val="0"/>
                        </a:spcAft>
                      </a:pPr>
                      <a:r>
                        <a:rPr lang="tr-TR" sz="500">
                          <a:effectLst/>
                        </a:rPr>
                        <a:t>    </a:t>
                      </a:r>
                      <a:endParaRPr lang="tr-TR" sz="500">
                        <a:effectLst/>
                        <a:latin typeface="Times New Roman"/>
                        <a:ea typeface="Times New Roman"/>
                      </a:endParaRPr>
                    </a:p>
                  </a:txBody>
                  <a:tcPr marL="34260" marR="34260" marT="0" marB="0"/>
                </a:tc>
                <a:tc>
                  <a:txBody>
                    <a:bodyPr/>
                    <a:lstStyle/>
                    <a:p>
                      <a:pPr>
                        <a:spcAft>
                          <a:spcPts val="0"/>
                        </a:spcAft>
                      </a:pPr>
                      <a:r>
                        <a:rPr lang="tr-TR" sz="500">
                          <a:effectLst/>
                        </a:rPr>
                        <a:t>ÖRNEK  </a:t>
                      </a:r>
                      <a:endParaRPr lang="tr-TR" sz="500">
                        <a:effectLst/>
                        <a:latin typeface="Times New Roman"/>
                        <a:ea typeface="Times New Roman"/>
                      </a:endParaRPr>
                    </a:p>
                  </a:txBody>
                  <a:tcPr marL="34260" marR="34260" marT="0" marB="0"/>
                </a:tc>
                <a:tc>
                  <a:txBody>
                    <a:bodyPr/>
                    <a:lstStyle/>
                    <a:p>
                      <a:pPr>
                        <a:spcAft>
                          <a:spcPts val="0"/>
                        </a:spcAft>
                      </a:pPr>
                      <a:r>
                        <a:rPr lang="tr-TR" sz="500">
                          <a:effectLst/>
                        </a:rPr>
                        <a:t>FONKSİYON</a:t>
                      </a:r>
                      <a:endParaRPr lang="tr-TR" sz="500">
                        <a:effectLst/>
                        <a:latin typeface="Times New Roman"/>
                        <a:ea typeface="Times New Roman"/>
                      </a:endParaRPr>
                    </a:p>
                  </a:txBody>
                  <a:tcPr marL="34260" marR="34260" marT="0" marB="0"/>
                </a:tc>
              </a:tr>
              <a:tr h="1129434">
                <a:tc>
                  <a:txBody>
                    <a:bodyPr/>
                    <a:lstStyle/>
                    <a:p>
                      <a:pPr>
                        <a:spcAft>
                          <a:spcPts val="0"/>
                        </a:spcAft>
                      </a:pPr>
                      <a:r>
                        <a:rPr lang="tr-TR" sz="500" dirty="0">
                          <a:effectLst/>
                        </a:rPr>
                        <a:t> </a:t>
                      </a:r>
                    </a:p>
                    <a:p>
                      <a:pPr>
                        <a:spcAft>
                          <a:spcPts val="0"/>
                        </a:spcAft>
                      </a:pPr>
                      <a:r>
                        <a:rPr lang="tr-TR" sz="500" dirty="0" err="1">
                          <a:effectLst/>
                        </a:rPr>
                        <a:t>Karbohidrat</a:t>
                      </a:r>
                      <a:r>
                        <a:rPr lang="tr-TR" sz="500" dirty="0">
                          <a:effectLst/>
                        </a:rPr>
                        <a:t>:</a:t>
                      </a:r>
                    </a:p>
                    <a:p>
                      <a:pPr>
                        <a:spcAft>
                          <a:spcPts val="0"/>
                        </a:spcAft>
                      </a:pPr>
                      <a:r>
                        <a:rPr lang="tr-TR" sz="500" dirty="0">
                          <a:effectLst/>
                        </a:rPr>
                        <a:t>C, H ve O içerir </a:t>
                      </a:r>
                    </a:p>
                    <a:p>
                      <a:pPr>
                        <a:spcAft>
                          <a:spcPts val="0"/>
                        </a:spcAft>
                      </a:pPr>
                      <a:r>
                        <a:rPr lang="tr-TR" sz="500" dirty="0">
                          <a:effectLst/>
                        </a:rPr>
                        <a:t>Formül: (CH</a:t>
                      </a:r>
                      <a:r>
                        <a:rPr lang="tr-TR" sz="500" baseline="-25000" dirty="0">
                          <a:effectLst/>
                        </a:rPr>
                        <a:t>2</a:t>
                      </a:r>
                      <a:r>
                        <a:rPr lang="tr-TR" sz="500" dirty="0">
                          <a:effectLst/>
                        </a:rPr>
                        <a:t>O)n                                                                                                                   </a:t>
                      </a:r>
                    </a:p>
                    <a:p>
                      <a:pPr>
                        <a:spcAft>
                          <a:spcPts val="0"/>
                        </a:spcAft>
                      </a:pPr>
                      <a:r>
                        <a:rPr lang="tr-TR" sz="500" dirty="0">
                          <a:effectLst/>
                        </a:rPr>
                        <a:t> </a:t>
                      </a:r>
                    </a:p>
                    <a:p>
                      <a:pPr>
                        <a:spcAft>
                          <a:spcPts val="0"/>
                        </a:spcAft>
                      </a:pPr>
                      <a:r>
                        <a:rPr lang="tr-TR" sz="500" dirty="0">
                          <a:effectLst/>
                        </a:rPr>
                        <a:t> </a:t>
                      </a:r>
                    </a:p>
                    <a:p>
                      <a:pPr>
                        <a:spcAft>
                          <a:spcPts val="0"/>
                        </a:spcAft>
                      </a:pPr>
                      <a:r>
                        <a:rPr lang="tr-TR" sz="500" dirty="0">
                          <a:effectLst/>
                        </a:rPr>
                        <a:t> </a:t>
                      </a:r>
                      <a:endParaRPr lang="tr-TR" sz="500" dirty="0">
                        <a:effectLst/>
                        <a:latin typeface="Times New Roman"/>
                        <a:ea typeface="Times New Roman"/>
                      </a:endParaRPr>
                    </a:p>
                  </a:txBody>
                  <a:tcPr marL="34260" marR="34260" marT="0" marB="0"/>
                </a:tc>
                <a:tc>
                  <a:txBody>
                    <a:bodyPr/>
                    <a:lstStyle/>
                    <a:p>
                      <a:pPr>
                        <a:spcAft>
                          <a:spcPts val="0"/>
                        </a:spcAft>
                      </a:pPr>
                      <a:r>
                        <a:rPr lang="tr-TR" sz="500" dirty="0">
                          <a:effectLst/>
                        </a:rPr>
                        <a:t> </a:t>
                      </a:r>
                    </a:p>
                    <a:p>
                      <a:pPr>
                        <a:spcAft>
                          <a:spcPts val="0"/>
                        </a:spcAft>
                      </a:pPr>
                      <a:r>
                        <a:rPr lang="tr-TR" sz="500" dirty="0" err="1">
                          <a:effectLst/>
                        </a:rPr>
                        <a:t>Monosakkarit</a:t>
                      </a:r>
                      <a:r>
                        <a:rPr lang="tr-TR" sz="500" dirty="0">
                          <a:effectLst/>
                        </a:rPr>
                        <a:t>: Basit şeker</a:t>
                      </a:r>
                    </a:p>
                    <a:p>
                      <a:pPr>
                        <a:spcAft>
                          <a:spcPts val="0"/>
                        </a:spcAft>
                      </a:pPr>
                      <a:r>
                        <a:rPr lang="tr-TR" sz="500" dirty="0">
                          <a:effectLst/>
                        </a:rPr>
                        <a:t> </a:t>
                      </a:r>
                    </a:p>
                    <a:p>
                      <a:pPr algn="just">
                        <a:spcAft>
                          <a:spcPts val="0"/>
                        </a:spcAft>
                      </a:pPr>
                      <a:r>
                        <a:rPr lang="tr-TR" sz="500" dirty="0" err="1">
                          <a:effectLst/>
                        </a:rPr>
                        <a:t>Disakkarit</a:t>
                      </a:r>
                      <a:r>
                        <a:rPr lang="tr-TR" sz="500" dirty="0">
                          <a:effectLst/>
                        </a:rPr>
                        <a:t>: 2 </a:t>
                      </a:r>
                      <a:r>
                        <a:rPr lang="tr-TR" sz="500" dirty="0" err="1">
                          <a:effectLst/>
                        </a:rPr>
                        <a:t>monosakkaritin</a:t>
                      </a:r>
                      <a:r>
                        <a:rPr lang="tr-TR" sz="500" dirty="0">
                          <a:effectLst/>
                        </a:rPr>
                        <a:t>                                 birleşmesiyle meydana gelir</a:t>
                      </a:r>
                    </a:p>
                    <a:p>
                      <a:pPr>
                        <a:spcAft>
                          <a:spcPts val="0"/>
                        </a:spcAft>
                      </a:pPr>
                      <a:r>
                        <a:rPr lang="tr-TR" sz="500" dirty="0">
                          <a:effectLst/>
                        </a:rPr>
                        <a:t> </a:t>
                      </a:r>
                    </a:p>
                    <a:p>
                      <a:pPr algn="just">
                        <a:spcAft>
                          <a:spcPts val="0"/>
                        </a:spcAft>
                      </a:pPr>
                      <a:r>
                        <a:rPr lang="tr-TR" sz="500" dirty="0" err="1">
                          <a:effectLst/>
                        </a:rPr>
                        <a:t>Polisakkarit</a:t>
                      </a:r>
                      <a:r>
                        <a:rPr lang="tr-TR" sz="500" dirty="0">
                          <a:effectLst/>
                        </a:rPr>
                        <a:t>: Pek çok sayıda  </a:t>
                      </a:r>
                      <a:r>
                        <a:rPr lang="tr-TR" sz="500" dirty="0" err="1">
                          <a:effectLst/>
                        </a:rPr>
                        <a:t>monosakkaritin</a:t>
                      </a:r>
                      <a:r>
                        <a:rPr lang="tr-TR" sz="500" dirty="0">
                          <a:effectLst/>
                        </a:rPr>
                        <a:t>  birleşmesiyle                                    (normalde </a:t>
                      </a:r>
                      <a:r>
                        <a:rPr lang="tr-TR" sz="500" dirty="0" err="1">
                          <a:effectLst/>
                        </a:rPr>
                        <a:t>glukoz</a:t>
                      </a:r>
                      <a:r>
                        <a:rPr lang="tr-TR" sz="500" dirty="0">
                          <a:effectLst/>
                        </a:rPr>
                        <a:t>)  meydana gelir.           </a:t>
                      </a:r>
                    </a:p>
                    <a:p>
                      <a:pPr>
                        <a:spcAft>
                          <a:spcPts val="0"/>
                        </a:spcAft>
                      </a:pPr>
                      <a:r>
                        <a:rPr lang="tr-TR" sz="500" dirty="0">
                          <a:effectLst/>
                        </a:rPr>
                        <a:t> </a:t>
                      </a:r>
                      <a:endParaRPr lang="tr-TR" sz="500" dirty="0">
                        <a:effectLst/>
                        <a:latin typeface="Times New Roman"/>
                        <a:ea typeface="Times New Roman"/>
                      </a:endParaRPr>
                    </a:p>
                  </a:txBody>
                  <a:tcPr marL="34260" marR="34260" marT="0" marB="0"/>
                </a:tc>
                <a:tc>
                  <a:txBody>
                    <a:bodyPr/>
                    <a:lstStyle/>
                    <a:p>
                      <a:pPr>
                        <a:spcAft>
                          <a:spcPts val="0"/>
                        </a:spcAft>
                      </a:pPr>
                      <a:r>
                        <a:rPr lang="tr-TR" sz="500" dirty="0">
                          <a:effectLst/>
                        </a:rPr>
                        <a:t> </a:t>
                      </a:r>
                    </a:p>
                    <a:p>
                      <a:pPr>
                        <a:spcAft>
                          <a:spcPts val="0"/>
                        </a:spcAft>
                      </a:pPr>
                      <a:r>
                        <a:rPr lang="tr-TR" sz="500" dirty="0" err="1">
                          <a:effectLst/>
                        </a:rPr>
                        <a:t>Glukoz</a:t>
                      </a:r>
                      <a:endParaRPr lang="tr-TR" sz="500" dirty="0">
                        <a:effectLst/>
                      </a:endParaRPr>
                    </a:p>
                    <a:p>
                      <a:pPr>
                        <a:spcAft>
                          <a:spcPts val="0"/>
                        </a:spcAft>
                      </a:pPr>
                      <a:r>
                        <a:rPr lang="tr-TR" sz="500" dirty="0">
                          <a:effectLst/>
                        </a:rPr>
                        <a:t> </a:t>
                      </a:r>
                    </a:p>
                    <a:p>
                      <a:pPr>
                        <a:spcAft>
                          <a:spcPts val="0"/>
                        </a:spcAft>
                      </a:pPr>
                      <a:r>
                        <a:rPr lang="tr-TR" sz="500" dirty="0">
                          <a:effectLst/>
                        </a:rPr>
                        <a:t> </a:t>
                      </a:r>
                    </a:p>
                    <a:p>
                      <a:pPr>
                        <a:spcAft>
                          <a:spcPts val="0"/>
                        </a:spcAft>
                      </a:pPr>
                      <a:r>
                        <a:rPr lang="tr-TR" sz="500" dirty="0">
                          <a:effectLst/>
                        </a:rPr>
                        <a:t> </a:t>
                      </a:r>
                    </a:p>
                    <a:p>
                      <a:pPr>
                        <a:spcAft>
                          <a:spcPts val="0"/>
                        </a:spcAft>
                      </a:pPr>
                      <a:r>
                        <a:rPr lang="tr-TR" sz="500" dirty="0" err="1">
                          <a:effectLst/>
                        </a:rPr>
                        <a:t>Sukroz</a:t>
                      </a:r>
                      <a:endParaRPr lang="tr-TR" sz="500" dirty="0">
                        <a:effectLst/>
                      </a:endParaRPr>
                    </a:p>
                    <a:p>
                      <a:pPr>
                        <a:spcAft>
                          <a:spcPts val="0"/>
                        </a:spcAft>
                      </a:pPr>
                      <a:r>
                        <a:rPr lang="tr-TR" sz="500" dirty="0">
                          <a:effectLst/>
                        </a:rPr>
                        <a:t> </a:t>
                      </a:r>
                    </a:p>
                    <a:p>
                      <a:pPr>
                        <a:spcAft>
                          <a:spcPts val="0"/>
                        </a:spcAft>
                      </a:pPr>
                      <a:r>
                        <a:rPr lang="tr-TR" sz="500" dirty="0">
                          <a:effectLst/>
                        </a:rPr>
                        <a:t> </a:t>
                      </a:r>
                    </a:p>
                    <a:p>
                      <a:pPr>
                        <a:spcAft>
                          <a:spcPts val="0"/>
                        </a:spcAft>
                      </a:pPr>
                      <a:r>
                        <a:rPr lang="tr-TR" sz="500" dirty="0">
                          <a:effectLst/>
                        </a:rPr>
                        <a:t>Nişasta   </a:t>
                      </a:r>
                    </a:p>
                    <a:p>
                      <a:pPr>
                        <a:spcAft>
                          <a:spcPts val="0"/>
                        </a:spcAft>
                      </a:pPr>
                      <a:r>
                        <a:rPr lang="tr-TR" sz="500" dirty="0">
                          <a:effectLst/>
                        </a:rPr>
                        <a:t>Glikojen</a:t>
                      </a:r>
                    </a:p>
                    <a:p>
                      <a:pPr>
                        <a:spcAft>
                          <a:spcPts val="0"/>
                        </a:spcAft>
                      </a:pPr>
                      <a:r>
                        <a:rPr lang="tr-TR" sz="500" dirty="0">
                          <a:effectLst/>
                        </a:rPr>
                        <a:t>Selüloz</a:t>
                      </a:r>
                      <a:endParaRPr lang="tr-TR" sz="500" dirty="0">
                        <a:effectLst/>
                        <a:latin typeface="Times New Roman"/>
                        <a:ea typeface="Times New Roman"/>
                      </a:endParaRPr>
                    </a:p>
                  </a:txBody>
                  <a:tcPr marL="34260" marR="34260" marT="0" marB="0"/>
                </a:tc>
                <a:tc>
                  <a:txBody>
                    <a:bodyPr/>
                    <a:lstStyle/>
                    <a:p>
                      <a:pPr algn="just">
                        <a:spcAft>
                          <a:spcPts val="0"/>
                        </a:spcAft>
                      </a:pPr>
                      <a:r>
                        <a:rPr lang="tr-TR" sz="500" dirty="0">
                          <a:effectLst/>
                        </a:rPr>
                        <a:t> </a:t>
                      </a:r>
                    </a:p>
                    <a:p>
                      <a:pPr algn="just">
                        <a:spcAft>
                          <a:spcPts val="0"/>
                        </a:spcAft>
                      </a:pPr>
                      <a:r>
                        <a:rPr lang="tr-TR" sz="500" dirty="0">
                          <a:effectLst/>
                        </a:rPr>
                        <a:t>Hücreler için  önemli enerji kaynağı, </a:t>
                      </a:r>
                      <a:r>
                        <a:rPr lang="tr-TR" sz="500" dirty="0" err="1">
                          <a:effectLst/>
                        </a:rPr>
                        <a:t>polisakkaritleri</a:t>
                      </a:r>
                      <a:r>
                        <a:rPr lang="tr-TR" sz="500" dirty="0">
                          <a:effectLst/>
                        </a:rPr>
                        <a:t> meydana   getiren yapı taşları    </a:t>
                      </a:r>
                    </a:p>
                    <a:p>
                      <a:pPr algn="just">
                        <a:spcAft>
                          <a:spcPts val="0"/>
                        </a:spcAft>
                      </a:pPr>
                      <a:r>
                        <a:rPr lang="tr-TR" sz="500" dirty="0">
                          <a:effectLst/>
                        </a:rPr>
                        <a:t> </a:t>
                      </a:r>
                    </a:p>
                    <a:p>
                      <a:pPr algn="just">
                        <a:spcAft>
                          <a:spcPts val="0"/>
                        </a:spcAft>
                      </a:pPr>
                      <a:r>
                        <a:rPr lang="tr-TR" sz="500" dirty="0">
                          <a:effectLst/>
                        </a:rPr>
                        <a:t>Karasal bitkilerin   yapısında taşınan en  önemli şeker   </a:t>
                      </a:r>
                    </a:p>
                    <a:p>
                      <a:pPr algn="just">
                        <a:spcAft>
                          <a:spcPts val="0"/>
                        </a:spcAft>
                      </a:pPr>
                      <a:r>
                        <a:rPr lang="tr-TR" sz="500" dirty="0">
                          <a:effectLst/>
                        </a:rPr>
                        <a:t> </a:t>
                      </a:r>
                    </a:p>
                    <a:p>
                      <a:pPr algn="just">
                        <a:spcAft>
                          <a:spcPts val="0"/>
                        </a:spcAft>
                      </a:pPr>
                      <a:r>
                        <a:rPr lang="tr-TR" sz="500" dirty="0">
                          <a:effectLst/>
                        </a:rPr>
                        <a:t> Bitkilerde enerji depolar  </a:t>
                      </a:r>
                    </a:p>
                    <a:p>
                      <a:pPr algn="just">
                        <a:spcAft>
                          <a:spcPts val="0"/>
                        </a:spcAft>
                      </a:pPr>
                      <a:r>
                        <a:rPr lang="tr-TR" sz="500" dirty="0">
                          <a:effectLst/>
                        </a:rPr>
                        <a:t>Hayvanlara enerji depolar    </a:t>
                      </a:r>
                    </a:p>
                    <a:p>
                      <a:pPr algn="just">
                        <a:spcAft>
                          <a:spcPts val="0"/>
                        </a:spcAft>
                      </a:pPr>
                      <a:r>
                        <a:rPr lang="tr-TR" sz="500" dirty="0">
                          <a:effectLst/>
                        </a:rPr>
                        <a:t>Bitkilerin yapısal materyali                                                                </a:t>
                      </a:r>
                      <a:endParaRPr lang="tr-TR" sz="500" dirty="0">
                        <a:effectLst/>
                        <a:latin typeface="Times New Roman"/>
                        <a:ea typeface="Times New Roman"/>
                      </a:endParaRPr>
                    </a:p>
                  </a:txBody>
                  <a:tcPr marL="34260" marR="34260" marT="0" marB="0"/>
                </a:tc>
              </a:tr>
              <a:tr h="1650711">
                <a:tc>
                  <a:txBody>
                    <a:bodyPr/>
                    <a:lstStyle/>
                    <a:p>
                      <a:pPr algn="just">
                        <a:spcAft>
                          <a:spcPts val="0"/>
                        </a:spcAft>
                        <a:tabLst>
                          <a:tab pos="4050665" algn="l"/>
                        </a:tabLst>
                      </a:pPr>
                      <a:r>
                        <a:rPr lang="tr-TR" sz="500" dirty="0">
                          <a:effectLst/>
                        </a:rPr>
                        <a:t> </a:t>
                      </a:r>
                    </a:p>
                    <a:p>
                      <a:pPr algn="just">
                        <a:spcAft>
                          <a:spcPts val="0"/>
                        </a:spcAft>
                        <a:tabLst>
                          <a:tab pos="4050665" algn="l"/>
                        </a:tabLst>
                      </a:pPr>
                      <a:r>
                        <a:rPr lang="tr-TR" sz="500" dirty="0" err="1">
                          <a:effectLst/>
                        </a:rPr>
                        <a:t>Lipid</a:t>
                      </a:r>
                      <a:r>
                        <a:rPr lang="tr-TR" sz="500" dirty="0">
                          <a:effectLst/>
                        </a:rPr>
                        <a:t>: Yüksek oranda C ve H   içerir,    genellikle polar          değildir, suda çözünmez   </a:t>
                      </a:r>
                      <a:endParaRPr lang="tr-TR" sz="500" dirty="0">
                        <a:effectLst/>
                        <a:latin typeface="Times New Roman"/>
                        <a:ea typeface="Times New Roman"/>
                      </a:endParaRPr>
                    </a:p>
                  </a:txBody>
                  <a:tcPr marL="34260" marR="34260" marT="0" marB="0"/>
                </a:tc>
                <a:tc>
                  <a:txBody>
                    <a:bodyPr/>
                    <a:lstStyle/>
                    <a:p>
                      <a:pPr>
                        <a:spcAft>
                          <a:spcPts val="0"/>
                        </a:spcAft>
                      </a:pPr>
                      <a:r>
                        <a:rPr lang="tr-TR" sz="500" dirty="0">
                          <a:effectLst/>
                        </a:rPr>
                        <a:t> </a:t>
                      </a:r>
                    </a:p>
                    <a:p>
                      <a:pPr>
                        <a:spcAft>
                          <a:spcPts val="0"/>
                        </a:spcAft>
                      </a:pPr>
                      <a:r>
                        <a:rPr lang="tr-TR" sz="500" dirty="0">
                          <a:effectLst/>
                        </a:rPr>
                        <a:t>Trigliserid:3 yağ asidi </a:t>
                      </a:r>
                      <a:r>
                        <a:rPr lang="tr-TR" sz="500" dirty="0" err="1">
                          <a:effectLst/>
                        </a:rPr>
                        <a:t>gliserol</a:t>
                      </a:r>
                      <a:r>
                        <a:rPr lang="tr-TR" sz="500" dirty="0">
                          <a:effectLst/>
                        </a:rPr>
                        <a:t> ile  bağlı</a:t>
                      </a:r>
                    </a:p>
                    <a:p>
                      <a:pPr>
                        <a:spcAft>
                          <a:spcPts val="0"/>
                        </a:spcAft>
                      </a:pPr>
                      <a:r>
                        <a:rPr lang="tr-TR" sz="500" dirty="0">
                          <a:effectLst/>
                        </a:rPr>
                        <a:t>         </a:t>
                      </a:r>
                    </a:p>
                    <a:p>
                      <a:pPr>
                        <a:spcAft>
                          <a:spcPts val="0"/>
                        </a:spcAft>
                      </a:pPr>
                      <a:r>
                        <a:rPr lang="tr-TR" sz="500" dirty="0">
                          <a:effectLst/>
                        </a:rPr>
                        <a:t> </a:t>
                      </a:r>
                    </a:p>
                    <a:p>
                      <a:pPr>
                        <a:spcAft>
                          <a:spcPts val="0"/>
                        </a:spcAft>
                      </a:pPr>
                      <a:r>
                        <a:rPr lang="tr-TR" sz="500" dirty="0" err="1">
                          <a:effectLst/>
                        </a:rPr>
                        <a:t>Mum:Uzun</a:t>
                      </a:r>
                      <a:r>
                        <a:rPr lang="tr-TR" sz="500" dirty="0">
                          <a:effectLst/>
                        </a:rPr>
                        <a:t> zincirli </a:t>
                      </a:r>
                      <a:r>
                        <a:rPr lang="tr-TR" sz="500" dirty="0" err="1">
                          <a:effectLst/>
                        </a:rPr>
                        <a:t>alkol’e</a:t>
                      </a:r>
                      <a:r>
                        <a:rPr lang="tr-TR" sz="500" dirty="0">
                          <a:effectLst/>
                        </a:rPr>
                        <a:t>                      değişen sayıda yağ asitleri bağlı    </a:t>
                      </a:r>
                    </a:p>
                    <a:p>
                      <a:pPr>
                        <a:spcAft>
                          <a:spcPts val="0"/>
                        </a:spcAft>
                      </a:pPr>
                      <a:r>
                        <a:rPr lang="tr-TR" sz="500" dirty="0">
                          <a:effectLst/>
                        </a:rPr>
                        <a:t> </a:t>
                      </a:r>
                    </a:p>
                    <a:p>
                      <a:pPr>
                        <a:spcAft>
                          <a:spcPts val="0"/>
                        </a:spcAft>
                      </a:pPr>
                      <a:r>
                        <a:rPr lang="tr-TR" sz="500" dirty="0">
                          <a:effectLst/>
                        </a:rPr>
                        <a:t>          </a:t>
                      </a:r>
                    </a:p>
                    <a:p>
                      <a:pPr>
                        <a:spcAft>
                          <a:spcPts val="0"/>
                        </a:spcAft>
                      </a:pPr>
                      <a:r>
                        <a:rPr lang="tr-TR" sz="500" dirty="0" err="1">
                          <a:effectLst/>
                        </a:rPr>
                        <a:t>Fosfolipid</a:t>
                      </a:r>
                      <a:r>
                        <a:rPr lang="tr-TR" sz="500" dirty="0">
                          <a:effectLst/>
                        </a:rPr>
                        <a:t>: </a:t>
                      </a:r>
                      <a:r>
                        <a:rPr lang="tr-TR" sz="500" dirty="0" err="1">
                          <a:effectLst/>
                        </a:rPr>
                        <a:t>Gliserole</a:t>
                      </a:r>
                      <a:r>
                        <a:rPr lang="tr-TR" sz="500" dirty="0">
                          <a:effectLst/>
                        </a:rPr>
                        <a:t> bağlı  2 yağ asidi ve polar fosfat grupları  </a:t>
                      </a:r>
                    </a:p>
                    <a:p>
                      <a:pPr>
                        <a:spcAft>
                          <a:spcPts val="0"/>
                        </a:spcAft>
                      </a:pPr>
                      <a:r>
                        <a:rPr lang="tr-TR" sz="500" dirty="0">
                          <a:effectLst/>
                        </a:rPr>
                        <a:t> </a:t>
                      </a:r>
                    </a:p>
                    <a:p>
                      <a:pPr>
                        <a:spcAft>
                          <a:spcPts val="0"/>
                        </a:spcAft>
                      </a:pPr>
                      <a:r>
                        <a:rPr lang="tr-TR" sz="500" dirty="0">
                          <a:effectLst/>
                        </a:rPr>
                        <a:t> </a:t>
                      </a:r>
                    </a:p>
                    <a:p>
                      <a:pPr>
                        <a:spcAft>
                          <a:spcPts val="0"/>
                        </a:spcAft>
                      </a:pPr>
                      <a:r>
                        <a:rPr lang="tr-TR" sz="500" dirty="0" err="1">
                          <a:effectLst/>
                        </a:rPr>
                        <a:t>Steroid:Fonksiyonel</a:t>
                      </a:r>
                      <a:r>
                        <a:rPr lang="tr-TR" sz="500" dirty="0">
                          <a:effectLst/>
                        </a:rPr>
                        <a:t> gruplu birbiri ile kaynaşmış 4 karbon halkası                </a:t>
                      </a:r>
                    </a:p>
                    <a:p>
                      <a:pPr>
                        <a:spcAft>
                          <a:spcPts val="0"/>
                        </a:spcAft>
                      </a:pPr>
                      <a:r>
                        <a:rPr lang="tr-TR" sz="500" dirty="0">
                          <a:effectLst/>
                        </a:rPr>
                        <a:t> </a:t>
                      </a:r>
                      <a:endParaRPr lang="tr-TR" sz="500" dirty="0">
                        <a:effectLst/>
                        <a:latin typeface="Times New Roman"/>
                        <a:ea typeface="Times New Roman"/>
                      </a:endParaRPr>
                    </a:p>
                  </a:txBody>
                  <a:tcPr marL="34260" marR="34260" marT="0" marB="0"/>
                </a:tc>
                <a:tc>
                  <a:txBody>
                    <a:bodyPr/>
                    <a:lstStyle/>
                    <a:p>
                      <a:pPr>
                        <a:spcAft>
                          <a:spcPts val="0"/>
                        </a:spcAft>
                      </a:pPr>
                      <a:r>
                        <a:rPr lang="tr-TR" sz="500" dirty="0">
                          <a:effectLst/>
                        </a:rPr>
                        <a:t> </a:t>
                      </a:r>
                    </a:p>
                    <a:p>
                      <a:pPr>
                        <a:spcAft>
                          <a:spcPts val="0"/>
                        </a:spcAft>
                      </a:pPr>
                      <a:r>
                        <a:rPr lang="tr-TR" sz="500" dirty="0">
                          <a:effectLst/>
                        </a:rPr>
                        <a:t>Sıvı yağ, katı yağ</a:t>
                      </a:r>
                    </a:p>
                    <a:p>
                      <a:pPr>
                        <a:spcAft>
                          <a:spcPts val="0"/>
                        </a:spcAft>
                      </a:pPr>
                      <a:r>
                        <a:rPr lang="tr-TR" sz="500" dirty="0">
                          <a:effectLst/>
                        </a:rPr>
                        <a:t> </a:t>
                      </a:r>
                    </a:p>
                    <a:p>
                      <a:pPr>
                        <a:spcAft>
                          <a:spcPts val="0"/>
                        </a:spcAft>
                      </a:pPr>
                      <a:r>
                        <a:rPr lang="tr-TR" sz="500" dirty="0">
                          <a:effectLst/>
                        </a:rPr>
                        <a:t> </a:t>
                      </a:r>
                    </a:p>
                    <a:p>
                      <a:pPr>
                        <a:spcAft>
                          <a:spcPts val="0"/>
                        </a:spcAft>
                      </a:pPr>
                      <a:r>
                        <a:rPr lang="tr-TR" sz="500" dirty="0">
                          <a:effectLst/>
                        </a:rPr>
                        <a:t>Bitkinin </a:t>
                      </a:r>
                      <a:r>
                        <a:rPr lang="tr-TR" sz="500" dirty="0" err="1">
                          <a:effectLst/>
                        </a:rPr>
                        <a:t>kutikulasında</a:t>
                      </a:r>
                      <a:endParaRPr lang="tr-TR" sz="500" dirty="0">
                        <a:effectLst/>
                      </a:endParaRPr>
                    </a:p>
                    <a:p>
                      <a:pPr>
                        <a:spcAft>
                          <a:spcPts val="0"/>
                        </a:spcAft>
                      </a:pPr>
                      <a:r>
                        <a:rPr lang="tr-TR" sz="500" dirty="0">
                          <a:effectLst/>
                        </a:rPr>
                        <a:t> </a:t>
                      </a:r>
                    </a:p>
                    <a:p>
                      <a:pPr>
                        <a:spcAft>
                          <a:spcPts val="0"/>
                        </a:spcAft>
                      </a:pPr>
                      <a:r>
                        <a:rPr lang="tr-TR" sz="500" dirty="0">
                          <a:effectLst/>
                        </a:rPr>
                        <a:t> </a:t>
                      </a:r>
                    </a:p>
                    <a:p>
                      <a:pPr>
                        <a:spcAft>
                          <a:spcPts val="0"/>
                        </a:spcAft>
                      </a:pPr>
                      <a:r>
                        <a:rPr lang="tr-TR" sz="500" dirty="0">
                          <a:effectLst/>
                        </a:rPr>
                        <a:t> </a:t>
                      </a:r>
                    </a:p>
                    <a:p>
                      <a:pPr>
                        <a:spcAft>
                          <a:spcPts val="0"/>
                        </a:spcAft>
                      </a:pPr>
                      <a:r>
                        <a:rPr lang="tr-TR" sz="500" dirty="0" err="1">
                          <a:effectLst/>
                        </a:rPr>
                        <a:t>Fosfoditil</a:t>
                      </a:r>
                      <a:r>
                        <a:rPr lang="tr-TR" sz="500" dirty="0">
                          <a:effectLst/>
                        </a:rPr>
                        <a:t> kolin</a:t>
                      </a:r>
                    </a:p>
                    <a:p>
                      <a:pPr>
                        <a:spcAft>
                          <a:spcPts val="0"/>
                        </a:spcAft>
                      </a:pPr>
                      <a:r>
                        <a:rPr lang="tr-TR" sz="500" dirty="0">
                          <a:effectLst/>
                        </a:rPr>
                        <a:t> </a:t>
                      </a:r>
                    </a:p>
                    <a:p>
                      <a:pPr>
                        <a:spcAft>
                          <a:spcPts val="0"/>
                        </a:spcAft>
                      </a:pPr>
                      <a:r>
                        <a:rPr lang="tr-TR" sz="500" dirty="0">
                          <a:effectLst/>
                        </a:rPr>
                        <a:t> </a:t>
                      </a:r>
                    </a:p>
                    <a:p>
                      <a:pPr>
                        <a:spcAft>
                          <a:spcPts val="0"/>
                        </a:spcAft>
                      </a:pPr>
                      <a:r>
                        <a:rPr lang="tr-TR" sz="500" dirty="0">
                          <a:effectLst/>
                        </a:rPr>
                        <a:t> </a:t>
                      </a:r>
                    </a:p>
                    <a:p>
                      <a:pPr>
                        <a:spcAft>
                          <a:spcPts val="0"/>
                        </a:spcAft>
                      </a:pPr>
                      <a:r>
                        <a:rPr lang="tr-TR" sz="500" dirty="0" err="1">
                          <a:effectLst/>
                        </a:rPr>
                        <a:t>kolestrol</a:t>
                      </a:r>
                      <a:endParaRPr lang="tr-TR" sz="500" dirty="0">
                        <a:effectLst/>
                        <a:latin typeface="Times New Roman"/>
                        <a:ea typeface="Times New Roman"/>
                      </a:endParaRPr>
                    </a:p>
                  </a:txBody>
                  <a:tcPr marL="34260" marR="34260" marT="0" marB="0"/>
                </a:tc>
                <a:tc>
                  <a:txBody>
                    <a:bodyPr/>
                    <a:lstStyle/>
                    <a:p>
                      <a:pPr>
                        <a:spcAft>
                          <a:spcPts val="0"/>
                        </a:spcAft>
                      </a:pPr>
                      <a:r>
                        <a:rPr lang="tr-TR" sz="500" dirty="0">
                          <a:effectLst/>
                        </a:rPr>
                        <a:t> </a:t>
                      </a:r>
                    </a:p>
                    <a:p>
                      <a:pPr>
                        <a:spcAft>
                          <a:spcPts val="0"/>
                        </a:spcAft>
                      </a:pPr>
                      <a:r>
                        <a:rPr lang="tr-TR" sz="500" dirty="0">
                          <a:effectLst/>
                        </a:rPr>
                        <a:t>Hayvanlarda ve bazı bitkilerde enerji deposu</a:t>
                      </a:r>
                    </a:p>
                    <a:p>
                      <a:pPr>
                        <a:spcAft>
                          <a:spcPts val="0"/>
                        </a:spcAft>
                      </a:pPr>
                      <a:r>
                        <a:rPr lang="tr-TR" sz="500" dirty="0">
                          <a:effectLst/>
                        </a:rPr>
                        <a:t> </a:t>
                      </a:r>
                    </a:p>
                    <a:p>
                      <a:pPr>
                        <a:spcAft>
                          <a:spcPts val="0"/>
                        </a:spcAft>
                      </a:pPr>
                      <a:r>
                        <a:rPr lang="tr-TR" sz="500" dirty="0">
                          <a:effectLst/>
                        </a:rPr>
                        <a:t> </a:t>
                      </a:r>
                    </a:p>
                    <a:p>
                      <a:pPr>
                        <a:spcAft>
                          <a:spcPts val="0"/>
                        </a:spcAft>
                      </a:pPr>
                      <a:r>
                        <a:rPr lang="tr-TR" sz="500" dirty="0">
                          <a:effectLst/>
                        </a:rPr>
                        <a:t>Karasal bitkilerin yapraklarında ve gövdelerinde su geçirmez tabaka</a:t>
                      </a:r>
                    </a:p>
                    <a:p>
                      <a:pPr>
                        <a:spcAft>
                          <a:spcPts val="0"/>
                        </a:spcAft>
                      </a:pPr>
                      <a:r>
                        <a:rPr lang="tr-TR" sz="500" dirty="0">
                          <a:effectLst/>
                        </a:rPr>
                        <a:t> </a:t>
                      </a:r>
                    </a:p>
                    <a:p>
                      <a:pPr>
                        <a:spcAft>
                          <a:spcPts val="0"/>
                        </a:spcAft>
                      </a:pPr>
                      <a:r>
                        <a:rPr lang="tr-TR" sz="500" dirty="0">
                          <a:effectLst/>
                        </a:rPr>
                        <a:t> </a:t>
                      </a:r>
                    </a:p>
                    <a:p>
                      <a:pPr>
                        <a:spcAft>
                          <a:spcPts val="0"/>
                        </a:spcAft>
                      </a:pPr>
                      <a:r>
                        <a:rPr lang="tr-TR" sz="500" dirty="0">
                          <a:effectLst/>
                        </a:rPr>
                        <a:t>Hücre </a:t>
                      </a:r>
                      <a:r>
                        <a:rPr lang="tr-TR" sz="500" dirty="0" err="1">
                          <a:effectLst/>
                        </a:rPr>
                        <a:t>membranının</a:t>
                      </a:r>
                      <a:r>
                        <a:rPr lang="tr-TR" sz="500" dirty="0">
                          <a:effectLst/>
                        </a:rPr>
                        <a:t> bileşeni</a:t>
                      </a:r>
                    </a:p>
                    <a:p>
                      <a:pPr>
                        <a:spcAft>
                          <a:spcPts val="0"/>
                        </a:spcAft>
                      </a:pPr>
                      <a:r>
                        <a:rPr lang="tr-TR" sz="500" dirty="0">
                          <a:effectLst/>
                        </a:rPr>
                        <a:t> </a:t>
                      </a:r>
                    </a:p>
                    <a:p>
                      <a:pPr>
                        <a:spcAft>
                          <a:spcPts val="0"/>
                        </a:spcAft>
                      </a:pPr>
                      <a:r>
                        <a:rPr lang="tr-TR" sz="500" dirty="0">
                          <a:effectLst/>
                        </a:rPr>
                        <a:t> </a:t>
                      </a:r>
                    </a:p>
                    <a:p>
                      <a:pPr>
                        <a:spcAft>
                          <a:spcPts val="0"/>
                        </a:spcAft>
                      </a:pPr>
                      <a:r>
                        <a:rPr lang="tr-TR" sz="500" dirty="0">
                          <a:effectLst/>
                        </a:rPr>
                        <a:t> </a:t>
                      </a:r>
                    </a:p>
                    <a:p>
                      <a:pPr>
                        <a:spcAft>
                          <a:spcPts val="0"/>
                        </a:spcAft>
                      </a:pPr>
                      <a:r>
                        <a:rPr lang="tr-TR" sz="500" dirty="0">
                          <a:effectLst/>
                        </a:rPr>
                        <a:t> </a:t>
                      </a:r>
                    </a:p>
                    <a:p>
                      <a:pPr>
                        <a:spcAft>
                          <a:spcPts val="0"/>
                        </a:spcAft>
                      </a:pPr>
                      <a:r>
                        <a:rPr lang="tr-TR" sz="500" dirty="0" err="1">
                          <a:effectLst/>
                        </a:rPr>
                        <a:t>Ökaryotik</a:t>
                      </a:r>
                      <a:r>
                        <a:rPr lang="tr-TR" sz="500" dirty="0">
                          <a:effectLst/>
                        </a:rPr>
                        <a:t> hücre </a:t>
                      </a:r>
                      <a:r>
                        <a:rPr lang="tr-TR" sz="500" dirty="0" err="1">
                          <a:effectLst/>
                        </a:rPr>
                        <a:t>membranı</a:t>
                      </a:r>
                      <a:r>
                        <a:rPr lang="tr-TR" sz="500" dirty="0">
                          <a:effectLst/>
                        </a:rPr>
                        <a:t> bileşeni. Testosteron safra tuzları gibi diğer </a:t>
                      </a:r>
                      <a:r>
                        <a:rPr lang="tr-TR" sz="500" dirty="0" err="1">
                          <a:effectLst/>
                        </a:rPr>
                        <a:t>steroidlerin</a:t>
                      </a:r>
                      <a:r>
                        <a:rPr lang="tr-TR" sz="500" dirty="0">
                          <a:effectLst/>
                        </a:rPr>
                        <a:t> öncü bileşeni</a:t>
                      </a:r>
                      <a:endParaRPr lang="tr-TR" sz="500" dirty="0">
                        <a:effectLst/>
                        <a:latin typeface="Times New Roman"/>
                        <a:ea typeface="Times New Roman"/>
                      </a:endParaRPr>
                    </a:p>
                  </a:txBody>
                  <a:tcPr marL="34260" marR="34260" marT="0" marB="0"/>
                </a:tc>
              </a:tr>
              <a:tr h="1042555">
                <a:tc>
                  <a:txBody>
                    <a:bodyPr/>
                    <a:lstStyle/>
                    <a:p>
                      <a:pPr>
                        <a:spcAft>
                          <a:spcPts val="0"/>
                        </a:spcAft>
                      </a:pPr>
                      <a:r>
                        <a:rPr lang="tr-TR" sz="500" dirty="0">
                          <a:effectLst/>
                        </a:rPr>
                        <a:t>                                               Protein:     C,H,O,N ve S içeren aminoasit zincirleri                                                                                                                                                                                                                                                                                        </a:t>
                      </a:r>
                      <a:endParaRPr lang="tr-TR" sz="500" dirty="0">
                        <a:effectLst/>
                        <a:latin typeface="Times New Roman"/>
                        <a:ea typeface="Times New Roman"/>
                      </a:endParaRPr>
                    </a:p>
                  </a:txBody>
                  <a:tcPr marL="34260" marR="34260" marT="0" marB="0"/>
                </a:tc>
                <a:tc>
                  <a:txBody>
                    <a:bodyPr/>
                    <a:lstStyle/>
                    <a:p>
                      <a:pPr algn="just">
                        <a:spcAft>
                          <a:spcPts val="0"/>
                        </a:spcAft>
                        <a:tabLst>
                          <a:tab pos="4050665" algn="l"/>
                        </a:tabLst>
                      </a:pPr>
                      <a:r>
                        <a:rPr lang="tr-TR" sz="500">
                          <a:effectLst/>
                        </a:rPr>
                        <a:t>                 </a:t>
                      </a:r>
                    </a:p>
                    <a:p>
                      <a:pPr algn="just">
                        <a:spcAft>
                          <a:spcPts val="0"/>
                        </a:spcAft>
                      </a:pPr>
                      <a:r>
                        <a:rPr lang="tr-TR" sz="500">
                          <a:effectLst/>
                        </a:rPr>
                        <a:t> </a:t>
                      </a:r>
                    </a:p>
                    <a:p>
                      <a:pPr algn="just">
                        <a:spcAft>
                          <a:spcPts val="0"/>
                        </a:spcAft>
                      </a:pPr>
                      <a:r>
                        <a:rPr lang="tr-TR" sz="500">
                          <a:effectLst/>
                        </a:rPr>
                        <a:t>                   </a:t>
                      </a:r>
                    </a:p>
                    <a:p>
                      <a:pPr algn="just">
                        <a:spcAft>
                          <a:spcPts val="0"/>
                        </a:spcAft>
                      </a:pPr>
                      <a:r>
                        <a:rPr lang="tr-TR" sz="500">
                          <a:effectLst/>
                        </a:rPr>
                        <a:t> </a:t>
                      </a:r>
                    </a:p>
                    <a:p>
                      <a:pPr>
                        <a:spcAft>
                          <a:spcPts val="0"/>
                        </a:spcAft>
                      </a:pPr>
                      <a:r>
                        <a:rPr lang="tr-TR" sz="500">
                          <a:effectLst/>
                        </a:rPr>
                        <a:t>                                                                                                                </a:t>
                      </a:r>
                      <a:endParaRPr lang="tr-TR" sz="500">
                        <a:effectLst/>
                        <a:latin typeface="Times New Roman"/>
                        <a:ea typeface="Times New Roman"/>
                      </a:endParaRPr>
                    </a:p>
                  </a:txBody>
                  <a:tcPr marL="34260" marR="34260" marT="0" marB="0"/>
                </a:tc>
                <a:tc>
                  <a:txBody>
                    <a:bodyPr/>
                    <a:lstStyle/>
                    <a:p>
                      <a:pPr>
                        <a:spcAft>
                          <a:spcPts val="0"/>
                        </a:spcAft>
                      </a:pPr>
                      <a:r>
                        <a:rPr lang="tr-TR" sz="500">
                          <a:effectLst/>
                        </a:rPr>
                        <a:t> </a:t>
                      </a:r>
                    </a:p>
                    <a:p>
                      <a:pPr>
                        <a:spcAft>
                          <a:spcPts val="0"/>
                        </a:spcAft>
                      </a:pPr>
                      <a:r>
                        <a:rPr lang="tr-TR" sz="500">
                          <a:effectLst/>
                        </a:rPr>
                        <a:t>Keratin</a:t>
                      </a:r>
                    </a:p>
                    <a:p>
                      <a:pPr>
                        <a:spcAft>
                          <a:spcPts val="0"/>
                        </a:spcAft>
                      </a:pPr>
                      <a:r>
                        <a:rPr lang="tr-TR" sz="500">
                          <a:effectLst/>
                        </a:rPr>
                        <a:t> </a:t>
                      </a:r>
                    </a:p>
                    <a:p>
                      <a:pPr>
                        <a:spcAft>
                          <a:spcPts val="0"/>
                        </a:spcAft>
                      </a:pPr>
                      <a:r>
                        <a:rPr lang="tr-TR" sz="500">
                          <a:effectLst/>
                        </a:rPr>
                        <a:t> </a:t>
                      </a:r>
                    </a:p>
                    <a:p>
                      <a:pPr>
                        <a:spcAft>
                          <a:spcPts val="0"/>
                        </a:spcAft>
                      </a:pPr>
                      <a:r>
                        <a:rPr lang="tr-TR" sz="500">
                          <a:effectLst/>
                        </a:rPr>
                        <a:t>İpek</a:t>
                      </a:r>
                    </a:p>
                    <a:p>
                      <a:pPr>
                        <a:spcAft>
                          <a:spcPts val="0"/>
                        </a:spcAft>
                      </a:pPr>
                      <a:r>
                        <a:rPr lang="tr-TR" sz="500">
                          <a:effectLst/>
                        </a:rPr>
                        <a:t> </a:t>
                      </a:r>
                    </a:p>
                    <a:p>
                      <a:pPr>
                        <a:spcAft>
                          <a:spcPts val="0"/>
                        </a:spcAft>
                      </a:pPr>
                      <a:r>
                        <a:rPr lang="tr-TR" sz="500">
                          <a:effectLst/>
                        </a:rPr>
                        <a:t> </a:t>
                      </a:r>
                    </a:p>
                    <a:p>
                      <a:pPr>
                        <a:spcAft>
                          <a:spcPts val="0"/>
                        </a:spcAft>
                      </a:pPr>
                      <a:r>
                        <a:rPr lang="tr-TR" sz="500">
                          <a:effectLst/>
                        </a:rPr>
                        <a:t> </a:t>
                      </a:r>
                    </a:p>
                    <a:p>
                      <a:pPr>
                        <a:spcAft>
                          <a:spcPts val="0"/>
                        </a:spcAft>
                      </a:pPr>
                      <a:r>
                        <a:rPr lang="tr-TR" sz="500">
                          <a:effectLst/>
                        </a:rPr>
                        <a:t>Hemoglobin       </a:t>
                      </a:r>
                      <a:endParaRPr lang="tr-TR" sz="500">
                        <a:effectLst/>
                        <a:latin typeface="Times New Roman"/>
                        <a:ea typeface="Times New Roman"/>
                      </a:endParaRPr>
                    </a:p>
                  </a:txBody>
                  <a:tcPr marL="34260" marR="34260" marT="0" marB="0"/>
                </a:tc>
                <a:tc>
                  <a:txBody>
                    <a:bodyPr/>
                    <a:lstStyle/>
                    <a:p>
                      <a:pPr algn="just">
                        <a:spcAft>
                          <a:spcPts val="0"/>
                        </a:spcAft>
                      </a:pPr>
                      <a:r>
                        <a:rPr lang="tr-TR" sz="500" dirty="0">
                          <a:effectLst/>
                        </a:rPr>
                        <a:t> </a:t>
                      </a:r>
                    </a:p>
                    <a:p>
                      <a:pPr algn="just">
                        <a:spcAft>
                          <a:spcPts val="0"/>
                        </a:spcAft>
                      </a:pPr>
                      <a:r>
                        <a:rPr lang="tr-TR" sz="500" dirty="0" err="1">
                          <a:effectLst/>
                        </a:rPr>
                        <a:t>Heliksel</a:t>
                      </a:r>
                      <a:r>
                        <a:rPr lang="tr-TR" sz="500" dirty="0">
                          <a:effectLst/>
                        </a:rPr>
                        <a:t> protein, saçın en                                                                                                                                             önemli bileşeni </a:t>
                      </a:r>
                    </a:p>
                    <a:p>
                      <a:pPr algn="just">
                        <a:spcAft>
                          <a:spcPts val="0"/>
                        </a:spcAft>
                      </a:pPr>
                      <a:r>
                        <a:rPr lang="tr-TR" sz="500" dirty="0">
                          <a:effectLst/>
                        </a:rPr>
                        <a:t> </a:t>
                      </a:r>
                    </a:p>
                    <a:p>
                      <a:pPr algn="just">
                        <a:spcAft>
                          <a:spcPts val="0"/>
                        </a:spcAft>
                      </a:pPr>
                      <a:r>
                        <a:rPr lang="tr-TR" sz="500" dirty="0">
                          <a:effectLst/>
                        </a:rPr>
                        <a:t>Örümcek ve güveler tarafından mey. </a:t>
                      </a:r>
                      <a:r>
                        <a:rPr lang="tr-TR" sz="500" dirty="0" err="1">
                          <a:effectLst/>
                        </a:rPr>
                        <a:t>get.irilen</a:t>
                      </a:r>
                      <a:r>
                        <a:rPr lang="tr-TR" sz="500" dirty="0">
                          <a:effectLst/>
                        </a:rPr>
                        <a:t> protein.</a:t>
                      </a:r>
                    </a:p>
                    <a:p>
                      <a:pPr algn="just">
                        <a:spcAft>
                          <a:spcPts val="0"/>
                        </a:spcAft>
                      </a:pPr>
                      <a:r>
                        <a:rPr lang="tr-TR" sz="500" dirty="0">
                          <a:effectLst/>
                        </a:rPr>
                        <a:t> </a:t>
                      </a:r>
                    </a:p>
                    <a:p>
                      <a:pPr algn="just">
                        <a:spcAft>
                          <a:spcPts val="0"/>
                        </a:spcAft>
                      </a:pPr>
                      <a:r>
                        <a:rPr lang="tr-TR" sz="500" dirty="0">
                          <a:effectLst/>
                        </a:rPr>
                        <a:t>4 </a:t>
                      </a:r>
                      <a:r>
                        <a:rPr lang="tr-TR" sz="500" dirty="0" err="1">
                          <a:effectLst/>
                        </a:rPr>
                        <a:t>peptid</a:t>
                      </a:r>
                      <a:r>
                        <a:rPr lang="tr-TR" sz="500" dirty="0">
                          <a:effectLst/>
                        </a:rPr>
                        <a:t> yapı taşından oluşmuş </a:t>
                      </a:r>
                      <a:r>
                        <a:rPr lang="tr-TR" sz="500" dirty="0" err="1">
                          <a:effectLst/>
                        </a:rPr>
                        <a:t>globular</a:t>
                      </a:r>
                      <a:r>
                        <a:rPr lang="tr-TR" sz="500" dirty="0">
                          <a:effectLst/>
                        </a:rPr>
                        <a:t> protein                                                                     Omurgalı kanında oksijen                                                                                                                                            taşır</a:t>
                      </a:r>
                      <a:endParaRPr lang="tr-TR" sz="500" dirty="0">
                        <a:effectLst/>
                        <a:latin typeface="Times New Roman"/>
                        <a:ea typeface="Times New Roman"/>
                      </a:endParaRPr>
                    </a:p>
                  </a:txBody>
                  <a:tcPr marL="34260" marR="34260" marT="0" marB="0"/>
                </a:tc>
              </a:tr>
              <a:tr h="1129434">
                <a:tc>
                  <a:txBody>
                    <a:bodyPr/>
                    <a:lstStyle/>
                    <a:p>
                      <a:pPr algn="just">
                        <a:spcAft>
                          <a:spcPts val="0"/>
                        </a:spcAft>
                      </a:pPr>
                      <a:r>
                        <a:rPr lang="tr-TR" sz="500" dirty="0">
                          <a:effectLst/>
                        </a:rPr>
                        <a:t> </a:t>
                      </a:r>
                    </a:p>
                    <a:p>
                      <a:pPr algn="just">
                        <a:spcAft>
                          <a:spcPts val="0"/>
                        </a:spcAft>
                      </a:pPr>
                      <a:r>
                        <a:rPr lang="tr-TR" sz="500" dirty="0" err="1">
                          <a:effectLst/>
                        </a:rPr>
                        <a:t>Nükleikasit</a:t>
                      </a:r>
                      <a:r>
                        <a:rPr lang="tr-TR" sz="500" dirty="0">
                          <a:effectLst/>
                        </a:rPr>
                        <a:t>: </a:t>
                      </a:r>
                      <a:r>
                        <a:rPr lang="tr-TR" sz="500" dirty="0" err="1">
                          <a:effectLst/>
                        </a:rPr>
                        <a:t>Nukleotid</a:t>
                      </a:r>
                      <a:r>
                        <a:rPr lang="tr-TR" sz="500" dirty="0">
                          <a:effectLst/>
                        </a:rPr>
                        <a:t> alt birimlerinden yapılır , tek bir nükleotidden  veya uzun zincirli nükleotidlerden yapılmış olabilir                   </a:t>
                      </a:r>
                    </a:p>
                    <a:p>
                      <a:pPr algn="just">
                        <a:spcAft>
                          <a:spcPts val="0"/>
                        </a:spcAft>
                      </a:pPr>
                      <a:r>
                        <a:rPr lang="tr-TR" sz="500" dirty="0">
                          <a:effectLst/>
                        </a:rPr>
                        <a:t>.                                                                                        </a:t>
                      </a:r>
                    </a:p>
                    <a:p>
                      <a:pPr algn="just">
                        <a:spcAft>
                          <a:spcPts val="0"/>
                        </a:spcAft>
                      </a:pPr>
                      <a:r>
                        <a:rPr lang="tr-TR" sz="500" dirty="0">
                          <a:effectLst/>
                        </a:rPr>
                        <a:t>                                                                                                                                             </a:t>
                      </a:r>
                    </a:p>
                    <a:p>
                      <a:pPr algn="just">
                        <a:spcAft>
                          <a:spcPts val="0"/>
                        </a:spcAft>
                      </a:pPr>
                      <a:r>
                        <a:rPr lang="tr-TR" sz="500" dirty="0">
                          <a:effectLst/>
                        </a:rPr>
                        <a:t>                                                                                            </a:t>
                      </a:r>
                    </a:p>
                    <a:p>
                      <a:pPr>
                        <a:spcAft>
                          <a:spcPts val="0"/>
                        </a:spcAft>
                      </a:pPr>
                      <a:r>
                        <a:rPr lang="tr-TR" sz="500" dirty="0">
                          <a:effectLst/>
                        </a:rPr>
                        <a:t> </a:t>
                      </a:r>
                    </a:p>
                    <a:p>
                      <a:pPr>
                        <a:spcAft>
                          <a:spcPts val="0"/>
                        </a:spcAft>
                      </a:pPr>
                      <a:r>
                        <a:rPr lang="tr-TR" sz="500" dirty="0">
                          <a:effectLst/>
                        </a:rPr>
                        <a:t> </a:t>
                      </a:r>
                      <a:endParaRPr lang="tr-TR" sz="500" dirty="0">
                        <a:effectLst/>
                        <a:latin typeface="Times New Roman"/>
                        <a:ea typeface="Times New Roman"/>
                      </a:endParaRPr>
                    </a:p>
                  </a:txBody>
                  <a:tcPr marL="34260" marR="34260" marT="0" marB="0"/>
                </a:tc>
                <a:tc>
                  <a:txBody>
                    <a:bodyPr/>
                    <a:lstStyle/>
                    <a:p>
                      <a:pPr algn="just">
                        <a:spcAft>
                          <a:spcPts val="0"/>
                        </a:spcAft>
                        <a:tabLst>
                          <a:tab pos="4050665" algn="l"/>
                        </a:tabLst>
                      </a:pPr>
                      <a:r>
                        <a:rPr lang="tr-TR" sz="500" dirty="0">
                          <a:effectLst/>
                        </a:rPr>
                        <a:t> </a:t>
                      </a:r>
                    </a:p>
                    <a:p>
                      <a:pPr algn="just">
                        <a:spcAft>
                          <a:spcPts val="0"/>
                        </a:spcAft>
                        <a:tabLst>
                          <a:tab pos="4050665" algn="l"/>
                        </a:tabLst>
                      </a:pPr>
                      <a:r>
                        <a:rPr lang="tr-TR" sz="500" dirty="0">
                          <a:effectLst/>
                        </a:rPr>
                        <a:t>Uzun- zincirli nükleik asitler     </a:t>
                      </a:r>
                    </a:p>
                    <a:p>
                      <a:pPr algn="just">
                        <a:spcAft>
                          <a:spcPts val="0"/>
                        </a:spcAft>
                        <a:tabLst>
                          <a:tab pos="4050665" algn="l"/>
                        </a:tabLst>
                      </a:pPr>
                      <a:r>
                        <a:rPr lang="tr-TR" sz="500" dirty="0">
                          <a:effectLst/>
                        </a:rPr>
                        <a:t> </a:t>
                      </a:r>
                    </a:p>
                    <a:p>
                      <a:pPr algn="just">
                        <a:spcAft>
                          <a:spcPts val="0"/>
                        </a:spcAft>
                        <a:tabLst>
                          <a:tab pos="4050665" algn="l"/>
                        </a:tabLst>
                      </a:pPr>
                      <a:r>
                        <a:rPr lang="tr-TR" sz="500" dirty="0">
                          <a:effectLst/>
                        </a:rPr>
                        <a:t> </a:t>
                      </a:r>
                    </a:p>
                    <a:p>
                      <a:pPr algn="just">
                        <a:spcAft>
                          <a:spcPts val="0"/>
                        </a:spcAft>
                        <a:tabLst>
                          <a:tab pos="4050665" algn="l"/>
                        </a:tabLst>
                      </a:pPr>
                      <a:r>
                        <a:rPr lang="tr-TR" sz="500" dirty="0">
                          <a:effectLst/>
                        </a:rPr>
                        <a:t> </a:t>
                      </a:r>
                    </a:p>
                    <a:p>
                      <a:pPr algn="just">
                        <a:spcAft>
                          <a:spcPts val="0"/>
                        </a:spcAft>
                        <a:tabLst>
                          <a:tab pos="4050665" algn="l"/>
                        </a:tabLst>
                      </a:pPr>
                      <a:r>
                        <a:rPr lang="tr-TR" sz="500" dirty="0">
                          <a:effectLst/>
                        </a:rPr>
                        <a:t> </a:t>
                      </a:r>
                    </a:p>
                    <a:p>
                      <a:pPr algn="just">
                        <a:spcAft>
                          <a:spcPts val="0"/>
                        </a:spcAft>
                        <a:tabLst>
                          <a:tab pos="4050665" algn="l"/>
                        </a:tabLst>
                      </a:pPr>
                      <a:r>
                        <a:rPr lang="tr-TR" sz="500" dirty="0">
                          <a:effectLst/>
                        </a:rPr>
                        <a:t> </a:t>
                      </a:r>
                    </a:p>
                    <a:p>
                      <a:pPr algn="just">
                        <a:spcAft>
                          <a:spcPts val="0"/>
                        </a:spcAft>
                        <a:tabLst>
                          <a:tab pos="4050665" algn="l"/>
                        </a:tabLst>
                      </a:pPr>
                      <a:r>
                        <a:rPr lang="tr-TR" sz="500" dirty="0">
                          <a:effectLst/>
                        </a:rPr>
                        <a:t>Tek nükleotidler        </a:t>
                      </a:r>
                      <a:endParaRPr lang="tr-TR" sz="500" dirty="0">
                        <a:effectLst/>
                        <a:latin typeface="Times New Roman"/>
                        <a:ea typeface="Times New Roman"/>
                      </a:endParaRPr>
                    </a:p>
                  </a:txBody>
                  <a:tcPr marL="34260" marR="34260" marT="0" marB="0"/>
                </a:tc>
                <a:tc>
                  <a:txBody>
                    <a:bodyPr/>
                    <a:lstStyle/>
                    <a:p>
                      <a:pPr>
                        <a:spcAft>
                          <a:spcPts val="0"/>
                        </a:spcAft>
                      </a:pPr>
                      <a:r>
                        <a:rPr lang="tr-TR" sz="500" dirty="0">
                          <a:effectLst/>
                        </a:rPr>
                        <a:t> </a:t>
                      </a:r>
                    </a:p>
                    <a:p>
                      <a:pPr>
                        <a:spcAft>
                          <a:spcPts val="0"/>
                        </a:spcAft>
                      </a:pPr>
                      <a:r>
                        <a:rPr lang="tr-TR" sz="500" dirty="0">
                          <a:effectLst/>
                        </a:rPr>
                        <a:t>DNA</a:t>
                      </a:r>
                    </a:p>
                    <a:p>
                      <a:pPr>
                        <a:spcAft>
                          <a:spcPts val="0"/>
                        </a:spcAft>
                      </a:pPr>
                      <a:r>
                        <a:rPr lang="tr-TR" sz="500" dirty="0">
                          <a:effectLst/>
                        </a:rPr>
                        <a:t> </a:t>
                      </a:r>
                    </a:p>
                    <a:p>
                      <a:pPr>
                        <a:spcAft>
                          <a:spcPts val="0"/>
                        </a:spcAft>
                      </a:pPr>
                      <a:r>
                        <a:rPr lang="tr-TR" sz="500" dirty="0">
                          <a:effectLst/>
                        </a:rPr>
                        <a:t> </a:t>
                      </a:r>
                    </a:p>
                    <a:p>
                      <a:pPr>
                        <a:spcAft>
                          <a:spcPts val="0"/>
                        </a:spcAft>
                      </a:pPr>
                      <a:r>
                        <a:rPr lang="tr-TR" sz="500" dirty="0">
                          <a:effectLst/>
                        </a:rPr>
                        <a:t>RNA</a:t>
                      </a:r>
                    </a:p>
                    <a:p>
                      <a:pPr>
                        <a:spcAft>
                          <a:spcPts val="0"/>
                        </a:spcAft>
                      </a:pPr>
                      <a:r>
                        <a:rPr lang="tr-TR" sz="500" dirty="0">
                          <a:effectLst/>
                        </a:rPr>
                        <a:t> </a:t>
                      </a:r>
                    </a:p>
                    <a:p>
                      <a:pPr>
                        <a:spcAft>
                          <a:spcPts val="0"/>
                        </a:spcAft>
                      </a:pPr>
                      <a:r>
                        <a:rPr lang="tr-TR" sz="500" dirty="0">
                          <a:effectLst/>
                        </a:rPr>
                        <a:t> </a:t>
                      </a:r>
                    </a:p>
                    <a:p>
                      <a:pPr>
                        <a:spcAft>
                          <a:spcPts val="0"/>
                        </a:spcAft>
                      </a:pPr>
                      <a:r>
                        <a:rPr lang="tr-TR" sz="500" dirty="0">
                          <a:effectLst/>
                        </a:rPr>
                        <a:t> </a:t>
                      </a:r>
                    </a:p>
                    <a:p>
                      <a:pPr>
                        <a:spcAft>
                          <a:spcPts val="0"/>
                        </a:spcAft>
                      </a:pPr>
                      <a:r>
                        <a:rPr lang="tr-TR" sz="500" dirty="0">
                          <a:effectLst/>
                        </a:rPr>
                        <a:t>ATP</a:t>
                      </a:r>
                    </a:p>
                    <a:p>
                      <a:pPr>
                        <a:spcAft>
                          <a:spcPts val="0"/>
                        </a:spcAft>
                      </a:pPr>
                      <a:r>
                        <a:rPr lang="tr-TR" sz="500" dirty="0">
                          <a:effectLst/>
                        </a:rPr>
                        <a:t> </a:t>
                      </a:r>
                    </a:p>
                    <a:p>
                      <a:pPr>
                        <a:spcAft>
                          <a:spcPts val="0"/>
                        </a:spcAft>
                      </a:pPr>
                      <a:r>
                        <a:rPr lang="tr-TR" sz="500" dirty="0">
                          <a:effectLst/>
                        </a:rPr>
                        <a:t>AMP</a:t>
                      </a:r>
                    </a:p>
                    <a:p>
                      <a:pPr>
                        <a:spcAft>
                          <a:spcPts val="0"/>
                        </a:spcAft>
                      </a:pPr>
                      <a:r>
                        <a:rPr lang="tr-TR" sz="500" dirty="0">
                          <a:effectLst/>
                        </a:rPr>
                        <a:t> </a:t>
                      </a:r>
                      <a:endParaRPr lang="tr-TR" sz="500" dirty="0">
                        <a:effectLst/>
                        <a:latin typeface="Times New Roman"/>
                        <a:ea typeface="Times New Roman"/>
                      </a:endParaRPr>
                    </a:p>
                  </a:txBody>
                  <a:tcPr marL="34260" marR="34260" marT="0" marB="0"/>
                </a:tc>
                <a:tc>
                  <a:txBody>
                    <a:bodyPr/>
                    <a:lstStyle/>
                    <a:p>
                      <a:pPr algn="just">
                        <a:spcAft>
                          <a:spcPts val="0"/>
                        </a:spcAft>
                      </a:pPr>
                      <a:r>
                        <a:rPr lang="tr-TR" sz="500" dirty="0">
                          <a:effectLst/>
                        </a:rPr>
                        <a:t> </a:t>
                      </a:r>
                    </a:p>
                    <a:p>
                      <a:pPr algn="just">
                        <a:spcAft>
                          <a:spcPts val="0"/>
                        </a:spcAft>
                      </a:pPr>
                      <a:r>
                        <a:rPr lang="tr-TR" sz="500" dirty="0">
                          <a:effectLst/>
                        </a:rPr>
                        <a:t>Canlı hücrelerin genetik materyali</a:t>
                      </a:r>
                    </a:p>
                    <a:p>
                      <a:pPr algn="just">
                        <a:spcAft>
                          <a:spcPts val="0"/>
                        </a:spcAft>
                      </a:pPr>
                      <a:r>
                        <a:rPr lang="tr-TR" sz="500" dirty="0">
                          <a:effectLst/>
                        </a:rPr>
                        <a:t> </a:t>
                      </a:r>
                    </a:p>
                    <a:p>
                      <a:pPr algn="just">
                        <a:spcAft>
                          <a:spcPts val="0"/>
                        </a:spcAft>
                      </a:pPr>
                      <a:r>
                        <a:rPr lang="tr-TR" sz="500" dirty="0">
                          <a:effectLst/>
                        </a:rPr>
                        <a:t>Bazı </a:t>
                      </a:r>
                      <a:r>
                        <a:rPr lang="tr-TR" sz="500" dirty="0" err="1">
                          <a:effectLst/>
                        </a:rPr>
                        <a:t>viruslerin</a:t>
                      </a:r>
                      <a:r>
                        <a:rPr lang="tr-TR" sz="500" dirty="0">
                          <a:effectLst/>
                        </a:rPr>
                        <a:t> genetik Canlı hücre </a:t>
                      </a:r>
                      <a:r>
                        <a:rPr lang="tr-TR" sz="500" dirty="0" err="1">
                          <a:effectLst/>
                        </a:rPr>
                        <a:t>lerde</a:t>
                      </a:r>
                      <a:r>
                        <a:rPr lang="tr-TR" sz="500" dirty="0">
                          <a:effectLst/>
                        </a:rPr>
                        <a:t> , DNA dan proteine genetik bilgi transferinde önemli   </a:t>
                      </a:r>
                    </a:p>
                    <a:p>
                      <a:pPr algn="just">
                        <a:spcAft>
                          <a:spcPts val="0"/>
                        </a:spcAft>
                      </a:pPr>
                      <a:r>
                        <a:rPr lang="tr-TR" sz="500" dirty="0">
                          <a:effectLst/>
                        </a:rPr>
                        <a:t> </a:t>
                      </a:r>
                    </a:p>
                    <a:p>
                      <a:pPr algn="just">
                        <a:spcAft>
                          <a:spcPts val="0"/>
                        </a:spcAft>
                      </a:pPr>
                      <a:r>
                        <a:rPr lang="tr-TR" sz="500" dirty="0">
                          <a:effectLst/>
                        </a:rPr>
                        <a:t>Hücrelerde enerji taşıyan önemli molekül ( kısa vadeli)</a:t>
                      </a:r>
                    </a:p>
                    <a:p>
                      <a:pPr algn="just">
                        <a:spcAft>
                          <a:spcPts val="0"/>
                        </a:spcAft>
                      </a:pPr>
                      <a:r>
                        <a:rPr lang="tr-TR" sz="500" dirty="0">
                          <a:effectLst/>
                        </a:rPr>
                        <a:t>Hücre içi haberci( siklik </a:t>
                      </a:r>
                      <a:r>
                        <a:rPr lang="tr-TR" sz="500" dirty="0" err="1">
                          <a:effectLst/>
                        </a:rPr>
                        <a:t>adenozin</a:t>
                      </a:r>
                      <a:r>
                        <a:rPr lang="tr-TR" sz="500" dirty="0">
                          <a:effectLst/>
                        </a:rPr>
                        <a:t> </a:t>
                      </a:r>
                      <a:r>
                        <a:rPr lang="tr-TR" sz="500" dirty="0" err="1">
                          <a:effectLst/>
                        </a:rPr>
                        <a:t>monofosfat</a:t>
                      </a:r>
                      <a:r>
                        <a:rPr lang="tr-TR" sz="500" dirty="0">
                          <a:effectLst/>
                        </a:rPr>
                        <a:t>)                                                                                                                     </a:t>
                      </a:r>
                      <a:endParaRPr lang="tr-TR" sz="500" dirty="0">
                        <a:effectLst/>
                        <a:latin typeface="Times New Roman"/>
                        <a:ea typeface="Times New Roman"/>
                      </a:endParaRPr>
                    </a:p>
                  </a:txBody>
                  <a:tcPr marL="34260" marR="34260" marT="0" marB="0"/>
                </a:tc>
              </a:tr>
            </a:tbl>
          </a:graphicData>
        </a:graphic>
      </p:graphicFrame>
    </p:spTree>
  </p:cSld>
  <p:clrMapOvr>
    <a:masterClrMapping/>
  </p:clrMapOvr>
  <p:transition>
    <p:cover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b="1" dirty="0" smtClean="0"/>
              <a:t>CANLILARIN ÖZELLİKLERİ NELERDİR</a:t>
            </a:r>
            <a:r>
              <a:rPr lang="tr-TR" dirty="0" smtClean="0"/>
              <a:t>?</a:t>
            </a:r>
            <a:endParaRPr lang="tr-TR" dirty="0"/>
          </a:p>
        </p:txBody>
      </p:sp>
      <p:sp>
        <p:nvSpPr>
          <p:cNvPr id="3" name="İçerik Yer Tutucusu 2"/>
          <p:cNvSpPr>
            <a:spLocks noGrp="1"/>
          </p:cNvSpPr>
          <p:nvPr>
            <p:ph idx="1"/>
          </p:nvPr>
        </p:nvSpPr>
        <p:spPr/>
        <p:txBody>
          <a:bodyPr/>
          <a:lstStyle/>
          <a:p>
            <a:pPr lvl="3" eaLnBrk="1" hangingPunct="1">
              <a:buFont typeface="Wingdings" pitchFamily="2" charset="2"/>
              <a:buNone/>
              <a:defRPr/>
            </a:pPr>
            <a:r>
              <a:rPr lang="tr-TR" b="1" dirty="0"/>
              <a:t>1.	Canlılar komplekstir, karbon (C)  esaslı organik moleküllerden oluşmuş yapılardır.</a:t>
            </a:r>
          </a:p>
          <a:p>
            <a:pPr lvl="3" eaLnBrk="1" hangingPunct="1">
              <a:buFont typeface="Wingdings" pitchFamily="2" charset="2"/>
              <a:buNone/>
              <a:defRPr/>
            </a:pPr>
            <a:r>
              <a:rPr lang="tr-TR" b="1" dirty="0"/>
              <a:t>2.	Canlılar çevrelerinden enerji ve materyal elde ederler ve kullanırlar ve bunları farklı yapılara (şekillere) dönüştürürler.</a:t>
            </a:r>
          </a:p>
          <a:p>
            <a:pPr lvl="3" eaLnBrk="1" hangingPunct="1">
              <a:buFont typeface="Wingdings" pitchFamily="2" charset="2"/>
              <a:buNone/>
              <a:defRPr/>
            </a:pPr>
            <a:r>
              <a:rPr lang="tr-TR" b="1" dirty="0"/>
              <a:t>3.	Canlılar kompleks yapılarını ve iç çevrelerini muhafaza ederler, bu işlem (olay) </a:t>
            </a:r>
            <a:r>
              <a:rPr lang="tr-TR" b="1" dirty="0" err="1"/>
              <a:t>homeostasis</a:t>
            </a:r>
            <a:r>
              <a:rPr lang="tr-TR" b="1" dirty="0"/>
              <a:t> olarak isimlendirilir.</a:t>
            </a:r>
          </a:p>
          <a:p>
            <a:pPr lvl="3" eaLnBrk="1" hangingPunct="1">
              <a:buFont typeface="Wingdings" pitchFamily="2" charset="2"/>
              <a:buNone/>
              <a:defRPr/>
            </a:pPr>
            <a:r>
              <a:rPr lang="tr-TR" b="1" dirty="0"/>
              <a:t>4.	Canlılar büyürler.</a:t>
            </a:r>
          </a:p>
          <a:p>
            <a:pPr lvl="3" eaLnBrk="1" hangingPunct="1">
              <a:buFont typeface="Wingdings" pitchFamily="2" charset="2"/>
              <a:buNone/>
              <a:defRPr/>
            </a:pPr>
            <a:r>
              <a:rPr lang="tr-TR" b="1" dirty="0"/>
              <a:t>5.	Canlılar çevrelerindeki uyarıcılara tepki verirler.</a:t>
            </a:r>
          </a:p>
          <a:p>
            <a:pPr lvl="3" eaLnBrk="1" hangingPunct="1">
              <a:buFont typeface="Wingdings" pitchFamily="2" charset="2"/>
              <a:buNone/>
              <a:defRPr/>
            </a:pPr>
            <a:r>
              <a:rPr lang="tr-TR" b="1" dirty="0"/>
              <a:t>6.	Canlılar kendi kendilerine </a:t>
            </a:r>
            <a:r>
              <a:rPr lang="tr-TR" b="1" dirty="0" err="1"/>
              <a:t>çoğalırlar.Bunun</a:t>
            </a:r>
            <a:r>
              <a:rPr lang="tr-TR" b="1" dirty="0"/>
              <a:t> için DNA denilen  moleküler yapıyı kullanırlar.</a:t>
            </a:r>
          </a:p>
          <a:p>
            <a:pPr lvl="3" eaLnBrk="1" hangingPunct="1">
              <a:buFont typeface="Wingdings" pitchFamily="2" charset="2"/>
              <a:buNone/>
              <a:defRPr/>
            </a:pPr>
            <a:r>
              <a:rPr lang="tr-TR" b="1" dirty="0"/>
              <a:t>7.	Canlılar bir bütün olarak gelişmek kapasitesine sahiptirler</a:t>
            </a:r>
          </a:p>
        </p:txBody>
      </p:sp>
    </p:spTree>
  </p:cSld>
  <p:clrMapOvr>
    <a:masterClrMapping/>
  </p:clrMapOvr>
  <p:transition>
    <p:cover dir="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85800" y="228600"/>
            <a:ext cx="7918450" cy="1471613"/>
          </a:xfrm>
        </p:spPr>
        <p:txBody>
          <a:bodyPr/>
          <a:lstStyle/>
          <a:p>
            <a:pPr>
              <a:defRPr/>
            </a:pPr>
            <a:endParaRPr lang="tr-TR" dirty="0"/>
          </a:p>
        </p:txBody>
      </p:sp>
      <p:pic>
        <p:nvPicPr>
          <p:cNvPr id="23555" name="Picture 2"/>
          <p:cNvPicPr>
            <a:picLocks noChangeAspect="1" noChangeArrowheads="1"/>
          </p:cNvPicPr>
          <p:nvPr/>
        </p:nvPicPr>
        <p:blipFill>
          <a:blip r:embed="rId2" cstate="print"/>
          <a:srcRect/>
          <a:stretch>
            <a:fillRect/>
          </a:stretch>
        </p:blipFill>
        <p:spPr bwMode="auto">
          <a:xfrm>
            <a:off x="2051050" y="188913"/>
            <a:ext cx="4819650" cy="1371600"/>
          </a:xfrm>
          <a:prstGeom prst="rect">
            <a:avLst/>
          </a:prstGeom>
          <a:noFill/>
          <a:ln w="12700" cap="sq">
            <a:noFill/>
            <a:miter lim="800000"/>
            <a:headEnd/>
            <a:tailEnd/>
          </a:ln>
        </p:spPr>
      </p:pic>
      <p:pic>
        <p:nvPicPr>
          <p:cNvPr id="23556" name="Picture 3"/>
          <p:cNvPicPr>
            <a:picLocks noGrp="1" noChangeAspect="1" noChangeArrowheads="1"/>
          </p:cNvPicPr>
          <p:nvPr>
            <p:ph idx="1"/>
          </p:nvPr>
        </p:nvPicPr>
        <p:blipFill>
          <a:blip r:embed="rId3" cstate="print"/>
          <a:srcRect/>
          <a:stretch>
            <a:fillRect/>
          </a:stretch>
        </p:blipFill>
        <p:spPr>
          <a:xfrm>
            <a:off x="19050" y="1916113"/>
            <a:ext cx="4779963" cy="2305050"/>
          </a:xfrm>
          <a:noFill/>
        </p:spPr>
      </p:pic>
      <p:pic>
        <p:nvPicPr>
          <p:cNvPr id="23557" name="Picture 4"/>
          <p:cNvPicPr>
            <a:picLocks noChangeAspect="1" noChangeArrowheads="1"/>
          </p:cNvPicPr>
          <p:nvPr/>
        </p:nvPicPr>
        <p:blipFill>
          <a:blip r:embed="rId4" cstate="print"/>
          <a:srcRect/>
          <a:stretch>
            <a:fillRect/>
          </a:stretch>
        </p:blipFill>
        <p:spPr bwMode="auto">
          <a:xfrm>
            <a:off x="34925" y="4365625"/>
            <a:ext cx="5762625" cy="1905000"/>
          </a:xfrm>
          <a:prstGeom prst="rect">
            <a:avLst/>
          </a:prstGeom>
          <a:noFill/>
          <a:ln w="12700" cap="sq">
            <a:noFill/>
            <a:miter lim="800000"/>
            <a:headEnd/>
            <a:tailEnd/>
          </a:ln>
        </p:spPr>
      </p:pic>
      <p:pic>
        <p:nvPicPr>
          <p:cNvPr id="23558" name="Picture 5"/>
          <p:cNvPicPr>
            <a:picLocks noChangeAspect="1" noChangeArrowheads="1"/>
          </p:cNvPicPr>
          <p:nvPr/>
        </p:nvPicPr>
        <p:blipFill>
          <a:blip r:embed="rId5" cstate="print"/>
          <a:srcRect/>
          <a:stretch>
            <a:fillRect/>
          </a:stretch>
        </p:blipFill>
        <p:spPr bwMode="auto">
          <a:xfrm>
            <a:off x="4799013" y="1916113"/>
            <a:ext cx="4376737" cy="2665412"/>
          </a:xfrm>
          <a:prstGeom prst="rect">
            <a:avLst/>
          </a:prstGeom>
          <a:noFill/>
          <a:ln w="12700" cap="sq">
            <a:noFill/>
            <a:miter lim="800000"/>
            <a:headEnd/>
            <a:tailEnd/>
          </a:ln>
        </p:spPr>
      </p:pic>
    </p:spTree>
  </p:cSld>
  <p:clrMapOvr>
    <a:masterClrMapping/>
  </p:clrMapOvr>
  <p:transition>
    <p:cover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dirty="0" smtClean="0"/>
              <a:t/>
            </a:r>
            <a:br>
              <a:rPr lang="tr-TR" dirty="0" smtClean="0"/>
            </a:br>
            <a:r>
              <a:rPr lang="tr-TR" dirty="0"/>
              <a:t/>
            </a:r>
            <a:br>
              <a:rPr lang="tr-TR" dirty="0"/>
            </a:br>
            <a:r>
              <a:rPr lang="tr-TR" dirty="0" smtClean="0"/>
              <a:t/>
            </a:r>
            <a:br>
              <a:rPr lang="tr-TR" dirty="0" smtClean="0"/>
            </a:br>
            <a:r>
              <a:rPr lang="tr-TR" dirty="0"/>
              <a:t/>
            </a:r>
            <a:br>
              <a:rPr lang="tr-TR" dirty="0"/>
            </a:br>
            <a:r>
              <a:rPr lang="tr-TR" dirty="0" smtClean="0"/>
              <a:t/>
            </a:r>
            <a:br>
              <a:rPr lang="tr-TR" dirty="0" smtClean="0"/>
            </a:br>
            <a:r>
              <a:rPr lang="tr-TR" dirty="0"/>
              <a:t/>
            </a:r>
            <a:br>
              <a:rPr lang="tr-TR" dirty="0"/>
            </a:br>
            <a:r>
              <a:rPr lang="tr-TR" dirty="0" smtClean="0"/>
              <a:t/>
            </a:r>
            <a:br>
              <a:rPr lang="tr-TR" dirty="0" smtClean="0"/>
            </a:br>
            <a:r>
              <a:rPr lang="tr-TR" dirty="0"/>
              <a:t/>
            </a:r>
            <a:br>
              <a:rPr lang="tr-TR" dirty="0"/>
            </a:br>
            <a:r>
              <a:rPr lang="tr-TR" dirty="0" smtClean="0"/>
              <a:t/>
            </a:r>
            <a:br>
              <a:rPr lang="tr-TR" dirty="0" smtClean="0"/>
            </a:br>
            <a:r>
              <a:rPr lang="tr-TR" dirty="0"/>
              <a:t/>
            </a:r>
            <a:br>
              <a:rPr lang="tr-TR" dirty="0"/>
            </a:br>
            <a:r>
              <a:rPr lang="tr-TR" dirty="0" smtClean="0"/>
              <a:t/>
            </a:r>
            <a:br>
              <a:rPr lang="tr-TR" dirty="0" smtClean="0"/>
            </a:br>
            <a:r>
              <a:rPr lang="tr-TR" dirty="0"/>
              <a:t/>
            </a:r>
            <a:br>
              <a:rPr lang="tr-TR" dirty="0"/>
            </a:br>
            <a:r>
              <a:rPr lang="tr-TR" dirty="0" smtClean="0"/>
              <a:t/>
            </a:r>
            <a:br>
              <a:rPr lang="tr-TR" dirty="0" smtClean="0"/>
            </a:br>
            <a:r>
              <a:rPr lang="tr-TR" dirty="0"/>
              <a:t/>
            </a:r>
            <a:br>
              <a:rPr lang="tr-TR" dirty="0"/>
            </a:br>
            <a:r>
              <a:rPr lang="tr-TR" dirty="0" smtClean="0"/>
              <a:t/>
            </a:r>
            <a:br>
              <a:rPr lang="tr-TR" dirty="0" smtClean="0"/>
            </a:br>
            <a:r>
              <a:rPr lang="tr-TR" dirty="0"/>
              <a:t/>
            </a:r>
            <a:br>
              <a:rPr lang="tr-TR" dirty="0"/>
            </a:br>
            <a:r>
              <a:rPr lang="tr-TR" sz="3200" dirty="0" smtClean="0"/>
              <a:t>Şekil 1: Maddenin  organizasyon düzeyi.</a:t>
            </a:r>
            <a:endParaRPr lang="tr-TR" sz="3200" dirty="0"/>
          </a:p>
        </p:txBody>
      </p:sp>
      <p:pic>
        <p:nvPicPr>
          <p:cNvPr id="6147" name="Picture 2"/>
          <p:cNvPicPr>
            <a:picLocks noGrp="1" noChangeAspect="1" noChangeArrowheads="1"/>
          </p:cNvPicPr>
          <p:nvPr>
            <p:ph idx="1"/>
          </p:nvPr>
        </p:nvPicPr>
        <p:blipFill>
          <a:blip r:embed="rId2" cstate="print"/>
          <a:srcRect/>
          <a:stretch>
            <a:fillRect/>
          </a:stretch>
        </p:blipFill>
        <p:spPr>
          <a:xfrm>
            <a:off x="2555875" y="476250"/>
            <a:ext cx="4081463" cy="5322888"/>
          </a:xfrm>
          <a:noFill/>
        </p:spPr>
      </p:pic>
    </p:spTree>
  </p:cSld>
  <p:clrMapOvr>
    <a:masterClrMapping/>
  </p:clrMapOvr>
  <p:transition>
    <p:cover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just">
              <a:defRPr/>
            </a:pPr>
            <a:r>
              <a:rPr lang="tr-TR" sz="2800" dirty="0" smtClean="0"/>
              <a:t/>
            </a:r>
            <a:br>
              <a:rPr lang="tr-TR" sz="2800" dirty="0" smtClean="0"/>
            </a:br>
            <a:r>
              <a:rPr lang="tr-TR" sz="2800" dirty="0"/>
              <a:t/>
            </a:r>
            <a:br>
              <a:rPr lang="tr-TR" sz="2800" dirty="0"/>
            </a:br>
            <a:r>
              <a:rPr lang="tr-TR" sz="2800" dirty="0" smtClean="0"/>
              <a:t/>
            </a:r>
            <a:br>
              <a:rPr lang="tr-TR" sz="2800" dirty="0" smtClean="0"/>
            </a:br>
            <a:r>
              <a:rPr lang="tr-TR" sz="2800" dirty="0"/>
              <a:t/>
            </a:r>
            <a:br>
              <a:rPr lang="tr-TR" sz="2800" dirty="0"/>
            </a:br>
            <a:r>
              <a:rPr lang="tr-TR" sz="2800" dirty="0" smtClean="0"/>
              <a:t/>
            </a:r>
            <a:br>
              <a:rPr lang="tr-TR" sz="2800" dirty="0" smtClean="0"/>
            </a:br>
            <a:r>
              <a:rPr lang="tr-TR" sz="2800" dirty="0"/>
              <a:t/>
            </a:r>
            <a:br>
              <a:rPr lang="tr-TR" sz="2800" dirty="0"/>
            </a:br>
            <a:r>
              <a:rPr lang="tr-TR" sz="2800" dirty="0" smtClean="0"/>
              <a:t/>
            </a:r>
            <a:br>
              <a:rPr lang="tr-TR" sz="2800" dirty="0" smtClean="0"/>
            </a:br>
            <a:r>
              <a:rPr lang="tr-TR" sz="2800" dirty="0"/>
              <a:t/>
            </a:r>
            <a:br>
              <a:rPr lang="tr-TR" sz="2800" dirty="0"/>
            </a:br>
            <a:r>
              <a:rPr lang="tr-TR" sz="2800" dirty="0" smtClean="0"/>
              <a:t/>
            </a:r>
            <a:br>
              <a:rPr lang="tr-TR" sz="2800" dirty="0" smtClean="0"/>
            </a:br>
            <a:r>
              <a:rPr lang="tr-TR" sz="2800" dirty="0"/>
              <a:t/>
            </a:r>
            <a:br>
              <a:rPr lang="tr-TR" sz="2800" dirty="0"/>
            </a:br>
            <a:r>
              <a:rPr lang="tr-TR" sz="2800" dirty="0" smtClean="0"/>
              <a:t/>
            </a:r>
            <a:br>
              <a:rPr lang="tr-TR" sz="2800" dirty="0" smtClean="0"/>
            </a:br>
            <a:r>
              <a:rPr lang="tr-TR" sz="2800" dirty="0" smtClean="0"/>
              <a:t>Bir canlı hücre ve bir kimyasal madde yığını arasındaki farklılık yaşamın bazı özelliklerini </a:t>
            </a:r>
            <a:r>
              <a:rPr lang="tr-TR" sz="2800" dirty="0" err="1" smtClean="0"/>
              <a:t>açıklar.Temelde</a:t>
            </a:r>
            <a:r>
              <a:rPr lang="tr-TR" sz="2800" dirty="0" smtClean="0"/>
              <a:t> bütün hücreler;</a:t>
            </a:r>
            <a:br>
              <a:rPr lang="tr-TR" sz="2800" dirty="0" smtClean="0"/>
            </a:br>
            <a:r>
              <a:rPr lang="tr-TR" sz="2800" dirty="0" smtClean="0"/>
              <a:t>1. Hücre yaşamını  kontrol etmek için  ihtiyaç duyulan  bilgileri sağlayan  genleri,</a:t>
            </a:r>
            <a:br>
              <a:rPr lang="tr-TR" sz="2800" dirty="0" smtClean="0"/>
            </a:br>
            <a:r>
              <a:rPr lang="tr-TR" sz="2800" dirty="0" smtClean="0"/>
              <a:t>2. Hücre canlılığını koruyan, genlerdeki bilgiyi kullanan  küçük kimyasal fabrikalar olan  </a:t>
            </a:r>
            <a:r>
              <a:rPr lang="tr-TR" sz="2800" dirty="0" err="1" smtClean="0"/>
              <a:t>subselüler</a:t>
            </a:r>
            <a:r>
              <a:rPr lang="tr-TR" sz="2800" dirty="0" smtClean="0"/>
              <a:t> ( hücre- altı)  yapıları-</a:t>
            </a:r>
            <a:r>
              <a:rPr lang="tr-TR" sz="2800" dirty="0" err="1" smtClean="0"/>
              <a:t>organelleri</a:t>
            </a:r>
            <a:r>
              <a:rPr lang="tr-TR" sz="2800" dirty="0" smtClean="0"/>
              <a:t>  ve </a:t>
            </a:r>
            <a:br>
              <a:rPr lang="tr-TR" sz="2800" dirty="0" smtClean="0"/>
            </a:br>
            <a:r>
              <a:rPr lang="tr-TR" sz="2800" dirty="0" smtClean="0"/>
              <a:t>3. Hücrenin etrafını   ince bir tabaka halinde çeviren, </a:t>
            </a:r>
            <a:r>
              <a:rPr lang="tr-TR" sz="2800" dirty="0" err="1" smtClean="0"/>
              <a:t>organellerin</a:t>
            </a:r>
            <a:r>
              <a:rPr lang="tr-TR" sz="2800" dirty="0" smtClean="0"/>
              <a:t> bulunduğu sulu ortamı (sitoplazma),  çevreleyen ve hücreyi dış ortamlardan ayıran bir plazma </a:t>
            </a:r>
            <a:r>
              <a:rPr lang="tr-TR" sz="2800" dirty="0" err="1" smtClean="0"/>
              <a:t>membranına</a:t>
            </a:r>
            <a:r>
              <a:rPr lang="tr-TR" sz="2800" dirty="0" smtClean="0"/>
              <a:t>  sahiptirler</a:t>
            </a:r>
            <a:r>
              <a:rPr lang="tr-TR" dirty="0" smtClean="0"/>
              <a:t>.</a:t>
            </a:r>
            <a:br>
              <a:rPr lang="tr-TR" dirty="0" smtClean="0"/>
            </a:br>
            <a:endParaRPr lang="tr-TR" dirty="0"/>
          </a:p>
        </p:txBody>
      </p:sp>
      <p:sp>
        <p:nvSpPr>
          <p:cNvPr id="3" name="İçerik Yer Tutucusu 2"/>
          <p:cNvSpPr>
            <a:spLocks noGrp="1"/>
          </p:cNvSpPr>
          <p:nvPr>
            <p:ph idx="1"/>
          </p:nvPr>
        </p:nvSpPr>
        <p:spPr>
          <a:xfrm>
            <a:off x="468313" y="-242888"/>
            <a:ext cx="8424862" cy="6335713"/>
          </a:xfrm>
        </p:spPr>
        <p:txBody>
          <a:bodyPr/>
          <a:lstStyle/>
          <a:p>
            <a:pPr lvl="3" algn="just" eaLnBrk="1" hangingPunct="1">
              <a:buFont typeface="Wingdings" pitchFamily="2" charset="2"/>
              <a:buNone/>
              <a:defRPr/>
            </a:pPr>
            <a:r>
              <a:rPr lang="tr-TR" dirty="0" smtClean="0"/>
              <a:t>   </a:t>
            </a:r>
            <a:endParaRPr lang="tr-TR" dirty="0"/>
          </a:p>
        </p:txBody>
      </p:sp>
    </p:spTree>
  </p:cSld>
  <p:clrMapOvr>
    <a:masterClrMapping/>
  </p:clrMapOvr>
  <p:transition>
    <p:cover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endParaRPr lang="tr-TR" dirty="0"/>
          </a:p>
        </p:txBody>
      </p:sp>
      <p:sp>
        <p:nvSpPr>
          <p:cNvPr id="3" name="İçerik Yer Tutucusu 2"/>
          <p:cNvSpPr>
            <a:spLocks noGrp="1"/>
          </p:cNvSpPr>
          <p:nvPr>
            <p:ph idx="1"/>
          </p:nvPr>
        </p:nvSpPr>
        <p:spPr/>
        <p:txBody>
          <a:bodyPr/>
          <a:lstStyle/>
          <a:p>
            <a:pPr lvl="3" eaLnBrk="1" hangingPunct="1">
              <a:buFont typeface="Wingdings" pitchFamily="2" charset="2"/>
              <a:buNone/>
              <a:defRPr/>
            </a:pPr>
            <a:endParaRPr lang="tr-TR"/>
          </a:p>
        </p:txBody>
      </p:sp>
    </p:spTree>
  </p:cSld>
  <p:clrMapOvr>
    <a:masterClrMapping/>
  </p:clrMapOvr>
  <p:transition>
    <p:cover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endParaRPr lang="tr-TR" dirty="0"/>
          </a:p>
        </p:txBody>
      </p:sp>
      <p:sp>
        <p:nvSpPr>
          <p:cNvPr id="3" name="İçerik Yer Tutucusu 2"/>
          <p:cNvSpPr>
            <a:spLocks noGrp="1"/>
          </p:cNvSpPr>
          <p:nvPr>
            <p:ph idx="1"/>
          </p:nvPr>
        </p:nvSpPr>
        <p:spPr/>
        <p:txBody>
          <a:bodyPr/>
          <a:lstStyle/>
          <a:p>
            <a:pPr lvl="3" eaLnBrk="1" hangingPunct="1">
              <a:buFont typeface="Wingdings" pitchFamily="2" charset="2"/>
              <a:buNone/>
              <a:defRPr/>
            </a:pPr>
            <a:endParaRPr lang="tr-TR"/>
          </a:p>
        </p:txBody>
      </p:sp>
    </p:spTree>
  </p:cSld>
  <p:clrMapOvr>
    <a:masterClrMapping/>
  </p:clrMapOvr>
  <p:transition>
    <p:cover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85800" y="228600"/>
            <a:ext cx="8134350" cy="6008688"/>
          </a:xfrm>
        </p:spPr>
        <p:txBody>
          <a:bodyPr/>
          <a:lstStyle/>
          <a:p>
            <a:pPr algn="just">
              <a:defRPr/>
            </a:pPr>
            <a:r>
              <a:rPr lang="tr-TR" sz="2800" b="1" dirty="0" smtClean="0"/>
              <a:t/>
            </a:r>
            <a:br>
              <a:rPr lang="tr-TR" sz="2800" b="1" dirty="0" smtClean="0"/>
            </a:br>
            <a:r>
              <a:rPr lang="tr-TR" sz="2800" b="1" dirty="0"/>
              <a:t/>
            </a:r>
            <a:br>
              <a:rPr lang="tr-TR" sz="2800" b="1" dirty="0"/>
            </a:br>
            <a:r>
              <a:rPr lang="tr-TR" sz="2800" b="1" dirty="0" smtClean="0"/>
              <a:t/>
            </a:r>
            <a:br>
              <a:rPr lang="tr-TR" sz="2800" b="1" dirty="0" smtClean="0"/>
            </a:br>
            <a:r>
              <a:rPr lang="tr-TR" sz="2800" b="1" dirty="0"/>
              <a:t/>
            </a:r>
            <a:br>
              <a:rPr lang="tr-TR" sz="2800" b="1" dirty="0"/>
            </a:br>
            <a:r>
              <a:rPr lang="tr-TR" sz="2800" b="1" dirty="0" smtClean="0"/>
              <a:t/>
            </a:r>
            <a:br>
              <a:rPr lang="tr-TR" sz="2800" b="1" dirty="0" smtClean="0"/>
            </a:br>
            <a:r>
              <a:rPr lang="tr-TR" sz="2800" b="1" dirty="0"/>
              <a:t/>
            </a:r>
            <a:br>
              <a:rPr lang="tr-TR" sz="2800" b="1" dirty="0"/>
            </a:br>
            <a:r>
              <a:rPr lang="tr-TR" sz="2800" b="1" dirty="0" smtClean="0"/>
              <a:t/>
            </a:r>
            <a:br>
              <a:rPr lang="tr-TR" sz="2800" b="1" dirty="0" smtClean="0"/>
            </a:br>
            <a:r>
              <a:rPr lang="tr-TR" sz="2800" b="1" dirty="0"/>
              <a:t/>
            </a:r>
            <a:br>
              <a:rPr lang="tr-TR" sz="2800" b="1" dirty="0"/>
            </a:br>
            <a:r>
              <a:rPr lang="tr-TR" sz="2800" b="1" dirty="0" smtClean="0"/>
              <a:t/>
            </a:r>
            <a:br>
              <a:rPr lang="tr-TR" sz="2800" b="1" dirty="0" smtClean="0"/>
            </a:br>
            <a:r>
              <a:rPr lang="tr-TR" sz="2800" b="1" dirty="0"/>
              <a:t/>
            </a:r>
            <a:br>
              <a:rPr lang="tr-TR" sz="2800" b="1" dirty="0"/>
            </a:br>
            <a:r>
              <a:rPr lang="tr-TR" sz="2800" b="1" dirty="0" smtClean="0"/>
              <a:t/>
            </a:r>
            <a:br>
              <a:rPr lang="tr-TR" sz="2800" b="1" dirty="0" smtClean="0"/>
            </a:br>
            <a:r>
              <a:rPr lang="tr-TR" sz="2800" b="1" dirty="0" smtClean="0"/>
              <a:t>Şekil 2. Yaşamın en küçük birimi Hücre( Elektron mikroskobundan elde edilen görüntüsü)</a:t>
            </a:r>
            <a:endParaRPr lang="tr-TR" sz="2800" b="1" dirty="0"/>
          </a:p>
        </p:txBody>
      </p:sp>
      <p:pic>
        <p:nvPicPr>
          <p:cNvPr id="10243" name="Picture 2"/>
          <p:cNvPicPr>
            <a:picLocks noGrp="1" noChangeAspect="1" noChangeArrowheads="1"/>
          </p:cNvPicPr>
          <p:nvPr>
            <p:ph idx="1"/>
          </p:nvPr>
        </p:nvPicPr>
        <p:blipFill>
          <a:blip r:embed="rId2" cstate="print"/>
          <a:srcRect/>
          <a:stretch>
            <a:fillRect/>
          </a:stretch>
        </p:blipFill>
        <p:spPr>
          <a:xfrm>
            <a:off x="2124075" y="404813"/>
            <a:ext cx="5789613" cy="4513262"/>
          </a:xfrm>
          <a:noFill/>
        </p:spPr>
      </p:pic>
    </p:spTree>
  </p:cSld>
  <p:clrMapOvr>
    <a:masterClrMapping/>
  </p:clrMapOvr>
  <p:transition>
    <p:cover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79388" y="228600"/>
            <a:ext cx="8713787" cy="1039813"/>
          </a:xfrm>
        </p:spPr>
        <p:txBody>
          <a:bodyPr/>
          <a:lstStyle/>
          <a:p>
            <a:pPr algn="l">
              <a:defRPr/>
            </a:pPr>
            <a:r>
              <a:rPr lang="tr-TR" sz="2800" b="1" dirty="0" smtClean="0"/>
              <a:t>2) YAŞAMDAKİ ÇEŞİTLİLİĞİN SINIFLANDIRILMASI</a:t>
            </a:r>
            <a:endParaRPr lang="tr-TR" sz="2800" b="1" dirty="0"/>
          </a:p>
        </p:txBody>
      </p:sp>
      <p:sp>
        <p:nvSpPr>
          <p:cNvPr id="3" name="İçerik Yer Tutucusu 2"/>
          <p:cNvSpPr>
            <a:spLocks noGrp="1"/>
          </p:cNvSpPr>
          <p:nvPr>
            <p:ph idx="1"/>
          </p:nvPr>
        </p:nvSpPr>
        <p:spPr>
          <a:xfrm>
            <a:off x="685800" y="1412875"/>
            <a:ext cx="7772400" cy="5256213"/>
          </a:xfrm>
        </p:spPr>
        <p:txBody>
          <a:bodyPr/>
          <a:lstStyle/>
          <a:p>
            <a:pPr marL="0" indent="0">
              <a:buFont typeface="Wingdings" pitchFamily="2" charset="2"/>
              <a:buNone/>
              <a:defRPr/>
            </a:pPr>
            <a:r>
              <a:rPr lang="tr-TR" dirty="0">
                <a:effectLst/>
              </a:rPr>
              <a:t>Organizmalar 3 büyük gruba ayrılırlar.</a:t>
            </a:r>
            <a:endParaRPr lang="tr-TR" sz="3600" dirty="0">
              <a:effectLst/>
            </a:endParaRPr>
          </a:p>
          <a:p>
            <a:pPr>
              <a:defRPr/>
            </a:pPr>
            <a:r>
              <a:rPr lang="tr-TR" b="1" dirty="0">
                <a:solidFill>
                  <a:schemeClr val="accent2">
                    <a:lumMod val="75000"/>
                  </a:schemeClr>
                </a:solidFill>
                <a:effectLst/>
              </a:rPr>
              <a:t>1.Bakteriler</a:t>
            </a:r>
            <a:endParaRPr lang="tr-TR" sz="2000" b="1" dirty="0">
              <a:solidFill>
                <a:schemeClr val="accent2">
                  <a:lumMod val="75000"/>
                </a:schemeClr>
              </a:solidFill>
              <a:effectLst/>
            </a:endParaRPr>
          </a:p>
          <a:p>
            <a:pPr>
              <a:defRPr/>
            </a:pPr>
            <a:r>
              <a:rPr lang="tr-TR" b="1" dirty="0">
                <a:solidFill>
                  <a:schemeClr val="accent2">
                    <a:lumMod val="75000"/>
                  </a:schemeClr>
                </a:solidFill>
                <a:effectLst/>
              </a:rPr>
              <a:t>2.Arkeler </a:t>
            </a:r>
            <a:endParaRPr lang="tr-TR" sz="2000" b="1" dirty="0">
              <a:solidFill>
                <a:schemeClr val="accent2">
                  <a:lumMod val="75000"/>
                </a:schemeClr>
              </a:solidFill>
              <a:effectLst/>
            </a:endParaRPr>
          </a:p>
          <a:p>
            <a:pPr>
              <a:defRPr/>
            </a:pPr>
            <a:r>
              <a:rPr lang="tr-TR" b="1" dirty="0" smtClean="0">
                <a:solidFill>
                  <a:schemeClr val="accent2">
                    <a:lumMod val="75000"/>
                  </a:schemeClr>
                </a:solidFill>
                <a:effectLst/>
              </a:rPr>
              <a:t>3.Ökaryotla</a:t>
            </a:r>
            <a:r>
              <a:rPr lang="tr-TR" dirty="0" smtClean="0">
                <a:effectLst/>
              </a:rPr>
              <a:t>r: </a:t>
            </a:r>
            <a:r>
              <a:rPr lang="tr-TR" dirty="0" err="1" smtClean="0">
                <a:effectLst/>
              </a:rPr>
              <a:t>Ökaryotların</a:t>
            </a:r>
            <a:r>
              <a:rPr lang="tr-TR" dirty="0" smtClean="0">
                <a:effectLst/>
              </a:rPr>
              <a:t>  üyeleri, bir veya daha   çok oldukça  kompleks hücrelerden oluşmuş yapıya sahiptirler ve dört alemden oluşurlar.</a:t>
            </a:r>
          </a:p>
          <a:p>
            <a:pPr>
              <a:defRPr/>
            </a:pPr>
            <a:r>
              <a:rPr lang="tr-TR" sz="2000" dirty="0" smtClean="0">
                <a:effectLst/>
              </a:rPr>
              <a:t>                                    1</a:t>
            </a:r>
            <a:r>
              <a:rPr lang="tr-TR" sz="2000" dirty="0">
                <a:effectLst/>
              </a:rPr>
              <a:t>. </a:t>
            </a:r>
            <a:r>
              <a:rPr lang="tr-TR" sz="2000" dirty="0" err="1">
                <a:effectLst/>
              </a:rPr>
              <a:t>Protistler</a:t>
            </a:r>
            <a:endParaRPr lang="tr-TR" sz="2000" dirty="0">
              <a:effectLst/>
            </a:endParaRPr>
          </a:p>
          <a:p>
            <a:pPr>
              <a:defRPr/>
            </a:pPr>
            <a:r>
              <a:rPr lang="tr-TR" sz="2000" dirty="0" smtClean="0">
                <a:effectLst/>
              </a:rPr>
              <a:t>                                    2</a:t>
            </a:r>
            <a:r>
              <a:rPr lang="tr-TR" sz="2000" dirty="0">
                <a:effectLst/>
              </a:rPr>
              <a:t>. Mantarlar</a:t>
            </a:r>
          </a:p>
          <a:p>
            <a:pPr>
              <a:defRPr/>
            </a:pPr>
            <a:r>
              <a:rPr lang="tr-TR" sz="2000" dirty="0" smtClean="0">
                <a:effectLst/>
              </a:rPr>
              <a:t>                                    3</a:t>
            </a:r>
            <a:r>
              <a:rPr lang="tr-TR" sz="2000" dirty="0">
                <a:effectLst/>
              </a:rPr>
              <a:t>. Bitkiler</a:t>
            </a:r>
          </a:p>
          <a:p>
            <a:pPr>
              <a:defRPr/>
            </a:pPr>
            <a:r>
              <a:rPr lang="tr-TR" sz="2000" dirty="0" smtClean="0">
                <a:effectLst/>
              </a:rPr>
              <a:t>                                    4</a:t>
            </a:r>
            <a:r>
              <a:rPr lang="tr-TR" sz="2000" dirty="0">
                <a:effectLst/>
              </a:rPr>
              <a:t>. Hayvanlar. </a:t>
            </a:r>
          </a:p>
          <a:p>
            <a:pPr>
              <a:defRPr/>
            </a:pPr>
            <a:endParaRPr lang="tr-TR" sz="2000" dirty="0">
              <a:effectLst/>
            </a:endParaRPr>
          </a:p>
          <a:p>
            <a:pPr lvl="3" eaLnBrk="1" hangingPunct="1">
              <a:buFont typeface="Wingdings" pitchFamily="2" charset="2"/>
              <a:buNone/>
              <a:defRPr/>
            </a:pPr>
            <a:endParaRPr lang="tr-TR" dirty="0"/>
          </a:p>
        </p:txBody>
      </p:sp>
    </p:spTree>
  </p:cSld>
  <p:clrMapOvr>
    <a:masterClrMapping/>
  </p:clrMapOvr>
  <p:transition>
    <p:cover di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endParaRPr lang="tr-TR" dirty="0"/>
          </a:p>
        </p:txBody>
      </p:sp>
      <p:sp>
        <p:nvSpPr>
          <p:cNvPr id="3" name="İçerik Yer Tutucusu 2"/>
          <p:cNvSpPr>
            <a:spLocks noGrp="1"/>
          </p:cNvSpPr>
          <p:nvPr>
            <p:ph idx="1"/>
          </p:nvPr>
        </p:nvSpPr>
        <p:spPr/>
        <p:txBody>
          <a:bodyPr/>
          <a:lstStyle/>
          <a:p>
            <a:pPr lvl="3" eaLnBrk="1" hangingPunct="1">
              <a:buFont typeface="Wingdings" pitchFamily="2" charset="2"/>
              <a:buNone/>
              <a:defRPr/>
            </a:pPr>
            <a:endParaRPr lang="tr-TR"/>
          </a:p>
        </p:txBody>
      </p:sp>
    </p:spTree>
  </p:cSld>
  <p:clrMapOvr>
    <a:masterClrMapping/>
  </p:clrMapOvr>
  <p:transition>
    <p:cover dir="d"/>
  </p:transition>
</p:sld>
</file>

<file path=ppt/theme/theme1.xml><?xml version="1.0" encoding="utf-8"?>
<a:theme xmlns:a="http://schemas.openxmlformats.org/drawingml/2006/main" name="Mavi Köşegen">
  <a:themeElements>
    <a:clrScheme name="Mavi Köşegen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fontScheme name="Mavi Köşegen">
      <a:majorFont>
        <a:latin typeface="Times New Roman"/>
        <a:ea typeface=""/>
        <a:cs typeface=""/>
      </a:majorFont>
      <a:minorFont>
        <a:latin typeface="Times New Roman"/>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sq"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20000"/>
          </a:spcBef>
          <a:spcAft>
            <a:spcPct val="0"/>
          </a:spcAft>
          <a:buClr>
            <a:schemeClr val="tx2"/>
          </a:buClr>
          <a:buSzPct val="75000"/>
          <a:buFont typeface="Wingdings" pitchFamily="2" charset="2"/>
          <a:buChar char="n"/>
          <a:tabLst/>
          <a:defRPr kumimoji="0" lang="en-US" sz="3200" b="0" i="0" u="none" strike="noStrike" cap="none" normalizeH="0" baseline="0" smtClean="0">
            <a:ln>
              <a:noFill/>
            </a:ln>
            <a:solidFill>
              <a:schemeClr val="tx1"/>
            </a:solidFill>
            <a:effectLst>
              <a:outerShdw blurRad="38100" dist="38100" dir="2700000" algn="tl">
                <a:srgbClr val="000000">
                  <a:alpha val="43137"/>
                </a:srgbClr>
              </a:outerShdw>
            </a:effectLst>
            <a:latin typeface="Times New Roman" pitchFamily="18" charset="0"/>
          </a:defRPr>
        </a:defPPr>
      </a:lstStyle>
    </a:spDef>
    <a:lnDef>
      <a:spPr bwMode="auto">
        <a:xfrm>
          <a:off x="0" y="0"/>
          <a:ext cx="1" cy="1"/>
        </a:xfrm>
        <a:custGeom>
          <a:avLst/>
          <a:gdLst/>
          <a:ahLst/>
          <a:cxnLst/>
          <a:rect l="0" t="0" r="0" b="0"/>
          <a:pathLst/>
        </a:custGeom>
        <a:noFill/>
        <a:ln w="12700" cap="sq"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20000"/>
          </a:spcBef>
          <a:spcAft>
            <a:spcPct val="0"/>
          </a:spcAft>
          <a:buClr>
            <a:schemeClr val="tx2"/>
          </a:buClr>
          <a:buSzPct val="75000"/>
          <a:buFont typeface="Wingdings" pitchFamily="2" charset="2"/>
          <a:buChar char="n"/>
          <a:tabLst/>
          <a:defRPr kumimoji="0" lang="en-US" sz="3200" b="0" i="0" u="none" strike="noStrike" cap="none" normalizeH="0" baseline="0" smtClean="0">
            <a:ln>
              <a:noFill/>
            </a:ln>
            <a:solidFill>
              <a:schemeClr val="tx1"/>
            </a:solidFill>
            <a:effectLst>
              <a:outerShdw blurRad="38100" dist="38100" dir="2700000" algn="tl">
                <a:srgbClr val="000000">
                  <a:alpha val="43137"/>
                </a:srgbClr>
              </a:outerShdw>
            </a:effectLst>
            <a:latin typeface="Times New Roman" pitchFamily="18" charset="0"/>
          </a:defRPr>
        </a:defPPr>
      </a:lstStyle>
    </a:lnDef>
  </a:objectDefaults>
  <a:extraClrSchemeLst>
    <a:extraClrScheme>
      <a:clrScheme name="Mavi Köşegen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clrMap bg1="dk2" tx1="lt1" bg2="dk1" tx2="lt2" accent1="accent1" accent2="accent2" accent3="accent3" accent4="accent4" accent5="accent5" accent6="accent6" hlink="hlink" folHlink="folHlink"/>
    </a:extraClrScheme>
    <a:extraClrScheme>
      <a:clrScheme name="Mavi Köşegen 2">
        <a:dk1>
          <a:srgbClr val="000000"/>
        </a:dk1>
        <a:lt1>
          <a:srgbClr val="9999FF"/>
        </a:lt1>
        <a:dk2>
          <a:srgbClr val="6600FF"/>
        </a:dk2>
        <a:lt2>
          <a:srgbClr val="FFFFFF"/>
        </a:lt2>
        <a:accent1>
          <a:srgbClr val="CCCCFF"/>
        </a:accent1>
        <a:accent2>
          <a:srgbClr val="FF99FF"/>
        </a:accent2>
        <a:accent3>
          <a:srgbClr val="CACAFF"/>
        </a:accent3>
        <a:accent4>
          <a:srgbClr val="000000"/>
        </a:accent4>
        <a:accent5>
          <a:srgbClr val="E2E2FF"/>
        </a:accent5>
        <a:accent6>
          <a:srgbClr val="E78AE7"/>
        </a:accent6>
        <a:hlink>
          <a:srgbClr val="00CC66"/>
        </a:hlink>
        <a:folHlink>
          <a:srgbClr val="CCECFF"/>
        </a:folHlink>
      </a:clrScheme>
      <a:clrMap bg1="lt1" tx1="dk1" bg2="lt2" tx2="dk2" accent1="accent1" accent2="accent2" accent3="accent3" accent4="accent4" accent5="accent5" accent6="accent6" hlink="hlink" folHlink="folHlink"/>
    </a:extraClrScheme>
    <a:extraClrScheme>
      <a:clrScheme name="Mavi Köşegen 3">
        <a:dk1>
          <a:srgbClr val="000000"/>
        </a:dk1>
        <a:lt1>
          <a:srgbClr val="FFFFFF"/>
        </a:lt1>
        <a:dk2>
          <a:srgbClr val="000000"/>
        </a:dk2>
        <a:lt2>
          <a:srgbClr val="CBCBCB"/>
        </a:lt2>
        <a:accent1>
          <a:srgbClr val="DDDDDD"/>
        </a:accent1>
        <a:accent2>
          <a:srgbClr val="B2B2B2"/>
        </a:accent2>
        <a:accent3>
          <a:srgbClr val="FFFFFF"/>
        </a:accent3>
        <a:accent4>
          <a:srgbClr val="000000"/>
        </a:accent4>
        <a:accent5>
          <a:srgbClr val="EBEBEB"/>
        </a:accent5>
        <a:accent6>
          <a:srgbClr val="A1A1A1"/>
        </a:accent6>
        <a:hlink>
          <a:srgbClr val="4D4D4D"/>
        </a:hlink>
        <a:folHlink>
          <a:srgbClr val="777777"/>
        </a:folHlink>
      </a:clrScheme>
      <a:clrMap bg1="lt1" tx1="dk1" bg2="lt2" tx2="dk2" accent1="accent1" accent2="accent2" accent3="accent3" accent4="accent4" accent5="accent5" accent6="accent6" hlink="hlink" folHlink="folHlink"/>
    </a:extraClrScheme>
    <a:extraClrScheme>
      <a:clrScheme name="Mavi Köşegen 4">
        <a:dk1>
          <a:srgbClr val="000000"/>
        </a:dk1>
        <a:lt1>
          <a:srgbClr val="FFFFFF"/>
        </a:lt1>
        <a:dk2>
          <a:srgbClr val="990066"/>
        </a:dk2>
        <a:lt2>
          <a:srgbClr val="FFFF00"/>
        </a:lt2>
        <a:accent1>
          <a:srgbClr val="996633"/>
        </a:accent1>
        <a:accent2>
          <a:srgbClr val="CC6600"/>
        </a:accent2>
        <a:accent3>
          <a:srgbClr val="CAAAB8"/>
        </a:accent3>
        <a:accent4>
          <a:srgbClr val="DADADA"/>
        </a:accent4>
        <a:accent5>
          <a:srgbClr val="CAB8AD"/>
        </a:accent5>
        <a:accent6>
          <a:srgbClr val="B95C00"/>
        </a:accent6>
        <a:hlink>
          <a:srgbClr val="999933"/>
        </a:hlink>
        <a:folHlink>
          <a:srgbClr val="CCCCF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2381</TotalTime>
  <Words>535</Words>
  <Application>Microsoft Office PowerPoint</Application>
  <PresentationFormat>Ekran Gösterisi (4:3)</PresentationFormat>
  <Paragraphs>193</Paragraphs>
  <Slides>20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20</vt:i4>
      </vt:variant>
    </vt:vector>
  </HeadingPairs>
  <TitlesOfParts>
    <vt:vector size="25" baseType="lpstr">
      <vt:lpstr>Times New Roman</vt:lpstr>
      <vt:lpstr>Wingdings</vt:lpstr>
      <vt:lpstr>Arial</vt:lpstr>
      <vt:lpstr>Symbol</vt:lpstr>
      <vt:lpstr>Mavi Köşegen</vt:lpstr>
      <vt:lpstr>     KAYNAK  KİTAPLAR  Biology                                  N.A. Campell., J.B.  Reece   Biology Life on Earth          Teresa Audesirk                                               Gerald Audesirk ve Bruce E. Byer  </vt:lpstr>
      <vt:lpstr>CANLILARIN ÖZELLİKLERİ NELERDİR?</vt:lpstr>
      <vt:lpstr>                Şekil 1: Maddenin  organizasyon düzeyi.</vt:lpstr>
      <vt:lpstr>           Bir canlı hücre ve bir kimyasal madde yığını arasındaki farklılık yaşamın bazı özelliklerini açıklar.Temelde bütün hücreler; 1. Hücre yaşamını  kontrol etmek için  ihtiyaç duyulan  bilgileri sağlayan  genleri, 2. Hücre canlılığını koruyan, genlerdeki bilgiyi kullanan  küçük kimyasal fabrikalar olan  subselüler ( hücre- altı)  yapıları-organelleri  ve  3. Hücrenin etrafını   ince bir tabaka halinde çeviren, organellerin bulunduğu sulu ortamı (sitoplazma),  çevreleyen ve hücreyi dış ortamlardan ayıran bir plazma membranına  sahiptirler. </vt:lpstr>
      <vt:lpstr>Slayt 5</vt:lpstr>
      <vt:lpstr>Slayt 6</vt:lpstr>
      <vt:lpstr>           Şekil 2. Yaşamın en küçük birimi Hücre( Elektron mikroskobundan elde edilen görüntüsü)</vt:lpstr>
      <vt:lpstr>2) YAŞAMDAKİ ÇEŞİTLİLİĞİN SINIFLANDIRILMASI</vt:lpstr>
      <vt:lpstr>Slayt 9</vt:lpstr>
      <vt:lpstr>3)BİYOLOJİ BİLİMİNİN İLGİ ALANLARI NELERDİR?</vt:lpstr>
      <vt:lpstr>Bilimsel Metod Bilimsel Araştırma İçin Esastır </vt:lpstr>
      <vt:lpstr>HÜCRENİN YAŞAMI  ATOMLAR, MOLEKÜLLER  ve YAŞAM</vt:lpstr>
      <vt:lpstr>Slayt 13</vt:lpstr>
      <vt:lpstr>        </vt:lpstr>
      <vt:lpstr>Slayt 15</vt:lpstr>
      <vt:lpstr>Su, polar kovalent bağlarla  bir arada tutulan molekülleri çözer. Suyun pozitif ve negatif kutupları, çözünen molekülün  zıt yüklü kutupları tarafından çekilir. İyonlar  ve polar moleküller, su moleküllerinin elektriksel çekiminden dolayı  hidrofilik (su seven)  olarak tanımlanırlar, çünkü şekerleri  ve amino asitleri içine alan  bazı biyolojik moleküller  hidrofiliktir ve suda  çözünürler</vt:lpstr>
      <vt:lpstr>ş</vt:lpstr>
      <vt:lpstr>BİYOLOJİK MOLEKÜLLERDE KARBON( C)  NEDEN ÖNEMLİDİR?</vt:lpstr>
      <vt:lpstr>Tablo:   En Önemli Biyolojik Moleküller </vt:lpstr>
      <vt:lpstr>Slayt 20</vt:lpstr>
    </vt:vector>
  </TitlesOfParts>
  <Manager>sulun</Manager>
  <Company>U of A - Plant Pathology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Abiotic diseases</dc:title>
  <dc:subject>dayanıklılık</dc:subject>
  <dc:creator>Craig Rothrock</dc:creator>
  <cp:keywords>host defenses</cp:keywords>
  <cp:lastModifiedBy>CASPER</cp:lastModifiedBy>
  <cp:revision>108</cp:revision>
  <dcterms:created xsi:type="dcterms:W3CDTF">2000-10-20T01:23:30Z</dcterms:created>
  <dcterms:modified xsi:type="dcterms:W3CDTF">2018-01-05T10:44:26Z</dcterms:modified>
  <cp:category>powerpoint</cp:category>
</cp:coreProperties>
</file>