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2"/>
  </p:notesMasterIdLst>
  <p:sldIdLst>
    <p:sldId id="456" r:id="rId2"/>
    <p:sldId id="457" r:id="rId3"/>
    <p:sldId id="458" r:id="rId4"/>
    <p:sldId id="459" r:id="rId5"/>
    <p:sldId id="460" r:id="rId6"/>
    <p:sldId id="461" r:id="rId7"/>
    <p:sldId id="462" r:id="rId8"/>
    <p:sldId id="463" r:id="rId9"/>
    <p:sldId id="464" r:id="rId10"/>
    <p:sldId id="465" r:id="rId11"/>
    <p:sldId id="466" r:id="rId12"/>
    <p:sldId id="467" r:id="rId13"/>
    <p:sldId id="469" r:id="rId14"/>
    <p:sldId id="470" r:id="rId15"/>
    <p:sldId id="471" r:id="rId16"/>
    <p:sldId id="472" r:id="rId17"/>
    <p:sldId id="473" r:id="rId18"/>
    <p:sldId id="474" r:id="rId19"/>
    <p:sldId id="475" r:id="rId20"/>
    <p:sldId id="476" r:id="rId21"/>
  </p:sldIdLst>
  <p:sldSz cx="9144000" cy="6858000" type="screen4x3"/>
  <p:notesSz cx="6858000" cy="9144000"/>
  <p:defaultTextStyle>
    <a:defPPr>
      <a:defRPr lang="en-US"/>
    </a:defPPr>
    <a:lvl1pPr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20000"/>
      </a:spcBef>
      <a:spcAft>
        <a:spcPct val="0"/>
      </a:spcAft>
      <a:buClr>
        <a:schemeClr val="tx2"/>
      </a:buClr>
      <a:buSzPct val="75000"/>
      <a:buFont typeface="Wingdings" pitchFamily="2" charset="2"/>
      <a:buChar char="n"/>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A50021"/>
    <a:srgbClr val="2CB8D4"/>
    <a:srgbClr val="70E67B"/>
    <a:srgbClr val="1EAE2C"/>
    <a:srgbClr val="FF0066"/>
    <a:srgbClr val="FFFF00"/>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418" autoAdjust="0"/>
  </p:normalViewPr>
  <p:slideViewPr>
    <p:cSldViewPr>
      <p:cViewPr>
        <p:scale>
          <a:sx n="98" d="100"/>
          <a:sy n="98" d="100"/>
        </p:scale>
        <p:origin x="-72" y="10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defRPr>
            </a:lvl1pPr>
          </a:lstStyle>
          <a:p>
            <a:pPr>
              <a:defRPr/>
            </a:pPr>
            <a:endParaRPr lang="en-US"/>
          </a:p>
        </p:txBody>
      </p:sp>
      <p:sp>
        <p:nvSpPr>
          <p:cNvPr id="207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defRPr>
            </a:lvl1pPr>
          </a:lstStyle>
          <a:p>
            <a:pPr>
              <a:defRPr/>
            </a:pPr>
            <a:endParaRPr lang="en-US"/>
          </a:p>
        </p:txBody>
      </p:sp>
      <p:sp>
        <p:nvSpPr>
          <p:cNvPr id="768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7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7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defRPr>
            </a:lvl1pPr>
          </a:lstStyle>
          <a:p>
            <a:pPr>
              <a:defRPr/>
            </a:pPr>
            <a:endParaRPr lang="en-US"/>
          </a:p>
        </p:txBody>
      </p:sp>
      <p:sp>
        <p:nvSpPr>
          <p:cNvPr id="207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defRPr>
            </a:lvl1pPr>
          </a:lstStyle>
          <a:p>
            <a:pPr>
              <a:defRPr/>
            </a:pPr>
            <a:fld id="{8A6B0477-C0D8-4F2F-8851-339707B110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78838" cy="6173788"/>
            <a:chOff x="0" y="0"/>
            <a:chExt cx="5341" cy="3889"/>
          </a:xfrm>
        </p:grpSpPr>
        <p:sp>
          <p:nvSpPr>
            <p:cNvPr id="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grpSp>
      <p:sp>
        <p:nvSpPr>
          <p:cNvPr id="239623" name="Rectangle 7"/>
          <p:cNvSpPr>
            <a:spLocks noGrp="1" noChangeArrowheads="1"/>
          </p:cNvSpPr>
          <p:nvPr>
            <p:ph type="ctrTitle" sz="quarter"/>
          </p:nvPr>
        </p:nvSpPr>
        <p:spPr>
          <a:xfrm>
            <a:off x="685800" y="1143000"/>
            <a:ext cx="7772400" cy="1143000"/>
          </a:xfrm>
        </p:spPr>
        <p:txBody>
          <a:bodyPr/>
          <a:lstStyle>
            <a:lvl1pPr>
              <a:defRPr/>
            </a:lvl1pPr>
          </a:lstStyle>
          <a:p>
            <a:r>
              <a:rPr lang="tr-TR"/>
              <a:t>Asıl başlık stili için tıklatın</a:t>
            </a:r>
          </a:p>
        </p:txBody>
      </p:sp>
      <p:sp>
        <p:nvSpPr>
          <p:cNvPr id="239624"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tr-TR"/>
              <a:t>Asıl alt başlık stilini düzenlemek için tıklatın</a:t>
            </a:r>
          </a:p>
        </p:txBody>
      </p:sp>
      <p:sp>
        <p:nvSpPr>
          <p:cNvPr id="9" name="Rectangle 9"/>
          <p:cNvSpPr>
            <a:spLocks noGrp="1" noChangeArrowheads="1"/>
          </p:cNvSpPr>
          <p:nvPr>
            <p:ph type="dt" sz="quarter" idx="10"/>
          </p:nvPr>
        </p:nvSpPr>
        <p:spPr/>
        <p:txBody>
          <a:bodyPr/>
          <a:lstStyle>
            <a:lvl1pPr>
              <a:defRPr>
                <a:solidFill>
                  <a:srgbClr val="FFFFFF"/>
                </a:solidFill>
              </a:defRPr>
            </a:lvl1pPr>
          </a:lstStyle>
          <a:p>
            <a:pPr>
              <a:defRPr/>
            </a:pPr>
            <a:endParaRPr lang="tr-TR"/>
          </a:p>
        </p:txBody>
      </p:sp>
      <p:sp>
        <p:nvSpPr>
          <p:cNvPr id="10" name="Rectangle 10"/>
          <p:cNvSpPr>
            <a:spLocks noGrp="1" noChangeArrowheads="1"/>
          </p:cNvSpPr>
          <p:nvPr>
            <p:ph type="ftr" sz="quarter" idx="11"/>
          </p:nvPr>
        </p:nvSpPr>
        <p:spPr/>
        <p:txBody>
          <a:bodyPr/>
          <a:lstStyle>
            <a:lvl1pPr>
              <a:defRPr>
                <a:solidFill>
                  <a:srgbClr val="FFFFFF"/>
                </a:solidFill>
              </a:defRPr>
            </a:lvl1pPr>
          </a:lstStyle>
          <a:p>
            <a:pPr>
              <a:defRPr/>
            </a:pPr>
            <a:endParaRPr lang="tr-TR"/>
          </a:p>
        </p:txBody>
      </p:sp>
      <p:sp>
        <p:nvSpPr>
          <p:cNvPr id="11" name="Rectangle 11"/>
          <p:cNvSpPr>
            <a:spLocks noGrp="1" noChangeArrowheads="1"/>
          </p:cNvSpPr>
          <p:nvPr>
            <p:ph type="sldNum" sz="quarter" idx="12"/>
          </p:nvPr>
        </p:nvSpPr>
        <p:spPr/>
        <p:txBody>
          <a:bodyPr/>
          <a:lstStyle>
            <a:lvl1pPr>
              <a:defRPr>
                <a:solidFill>
                  <a:srgbClr val="FFFFFF"/>
                </a:solidFill>
              </a:defRPr>
            </a:lvl1pPr>
          </a:lstStyle>
          <a:p>
            <a:pPr>
              <a:defRPr/>
            </a:pPr>
            <a:fld id="{65898BA5-9DD4-4AB1-B094-C61FB0DB7693}" type="slidenum">
              <a:rPr lang="tr-TR"/>
              <a:pPr>
                <a:defRPr/>
              </a:pPr>
              <a:t>‹#›</a:t>
            </a:fld>
            <a:endParaRPr lang="tr-TR"/>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13D2ADFA-8AE8-42EF-84B9-922ED797C96C}" type="slidenum">
              <a:rPr lang="tr-TR"/>
              <a:pPr>
                <a:defRPr/>
              </a:pPr>
              <a:t>‹#›</a:t>
            </a:fld>
            <a:endParaRPr lang="tr-TR"/>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228600"/>
            <a:ext cx="19431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85800" y="228600"/>
            <a:ext cx="56769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F3EB812E-7CC9-4D23-885C-925C3841B7CE}" type="slidenum">
              <a:rPr lang="tr-TR"/>
              <a:pPr>
                <a:defRPr/>
              </a:pPr>
              <a:t>‹#›</a:t>
            </a:fld>
            <a:endParaRPr lang="tr-TR"/>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744DCED4-E28F-430B-8988-E2DD67B144E0}" type="slidenum">
              <a:rPr lang="tr-TR"/>
              <a:pPr>
                <a:defRPr/>
              </a:pPr>
              <a:t>‹#›</a:t>
            </a:fld>
            <a:endParaRPr lang="tr-TR"/>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87B4E4E4-884A-4D4A-85D6-F1D15CCB7AB1}" type="slidenum">
              <a:rPr lang="tr-TR"/>
              <a:pPr>
                <a:defRPr/>
              </a:pPr>
              <a:t>‹#›</a:t>
            </a:fld>
            <a:endParaRPr lang="tr-TR"/>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73B50555-E51C-47A0-B989-5F75F4734490}" type="slidenum">
              <a:rPr lang="tr-TR"/>
              <a:pPr>
                <a:defRPr/>
              </a:pPr>
              <a:t>‹#›</a:t>
            </a:fld>
            <a:endParaRPr lang="tr-TR"/>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8"/>
          <p:cNvSpPr>
            <a:spLocks noGrp="1" noChangeArrowheads="1"/>
          </p:cNvSpPr>
          <p:nvPr>
            <p:ph type="dt" sz="half" idx="10"/>
          </p:nvPr>
        </p:nvSpPr>
        <p:spPr>
          <a:ln/>
        </p:spPr>
        <p:txBody>
          <a:bodyPr/>
          <a:lstStyle>
            <a:lvl1pPr>
              <a:defRPr/>
            </a:lvl1pPr>
          </a:lstStyle>
          <a:p>
            <a:pPr>
              <a:defRPr/>
            </a:pPr>
            <a:endParaRPr lang="tr-TR"/>
          </a:p>
        </p:txBody>
      </p:sp>
      <p:sp>
        <p:nvSpPr>
          <p:cNvPr id="8" name="Rectangle 9"/>
          <p:cNvSpPr>
            <a:spLocks noGrp="1" noChangeArrowheads="1"/>
          </p:cNvSpPr>
          <p:nvPr>
            <p:ph type="ftr" sz="quarter" idx="11"/>
          </p:nvPr>
        </p:nvSpPr>
        <p:spPr>
          <a:ln/>
        </p:spPr>
        <p:txBody>
          <a:bodyPr/>
          <a:lstStyle>
            <a:lvl1pPr>
              <a:defRPr/>
            </a:lvl1pPr>
          </a:lstStyle>
          <a:p>
            <a:pPr>
              <a:defRPr/>
            </a:pPr>
            <a:endParaRPr lang="tr-TR"/>
          </a:p>
        </p:txBody>
      </p:sp>
      <p:sp>
        <p:nvSpPr>
          <p:cNvPr id="9" name="Rectangle 10"/>
          <p:cNvSpPr>
            <a:spLocks noGrp="1" noChangeArrowheads="1"/>
          </p:cNvSpPr>
          <p:nvPr>
            <p:ph type="sldNum" sz="quarter" idx="12"/>
          </p:nvPr>
        </p:nvSpPr>
        <p:spPr>
          <a:ln/>
        </p:spPr>
        <p:txBody>
          <a:bodyPr/>
          <a:lstStyle>
            <a:lvl1pPr>
              <a:defRPr/>
            </a:lvl1pPr>
          </a:lstStyle>
          <a:p>
            <a:pPr>
              <a:defRPr/>
            </a:pPr>
            <a:fld id="{770D8593-0D4A-4ABB-99A3-C3E39C944479}" type="slidenum">
              <a:rPr lang="tr-TR"/>
              <a:pPr>
                <a:defRPr/>
              </a:pPr>
              <a:t>‹#›</a:t>
            </a:fld>
            <a:endParaRPr lang="tr-TR"/>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8"/>
          <p:cNvSpPr>
            <a:spLocks noGrp="1" noChangeArrowheads="1"/>
          </p:cNvSpPr>
          <p:nvPr>
            <p:ph type="dt" sz="half" idx="10"/>
          </p:nvPr>
        </p:nvSpPr>
        <p:spPr>
          <a:ln/>
        </p:spPr>
        <p:txBody>
          <a:bodyPr/>
          <a:lstStyle>
            <a:lvl1pPr>
              <a:defRPr/>
            </a:lvl1pPr>
          </a:lstStyle>
          <a:p>
            <a:pPr>
              <a:defRPr/>
            </a:pPr>
            <a:endParaRPr lang="tr-TR"/>
          </a:p>
        </p:txBody>
      </p:sp>
      <p:sp>
        <p:nvSpPr>
          <p:cNvPr id="4" name="Rectangle 9"/>
          <p:cNvSpPr>
            <a:spLocks noGrp="1" noChangeArrowheads="1"/>
          </p:cNvSpPr>
          <p:nvPr>
            <p:ph type="ftr" sz="quarter" idx="11"/>
          </p:nvPr>
        </p:nvSpPr>
        <p:spPr>
          <a:ln/>
        </p:spPr>
        <p:txBody>
          <a:bodyPr/>
          <a:lstStyle>
            <a:lvl1pPr>
              <a:defRPr/>
            </a:lvl1pPr>
          </a:lstStyle>
          <a:p>
            <a:pPr>
              <a:defRPr/>
            </a:pPr>
            <a:endParaRPr lang="tr-TR"/>
          </a:p>
        </p:txBody>
      </p:sp>
      <p:sp>
        <p:nvSpPr>
          <p:cNvPr id="5" name="Rectangle 10"/>
          <p:cNvSpPr>
            <a:spLocks noGrp="1" noChangeArrowheads="1"/>
          </p:cNvSpPr>
          <p:nvPr>
            <p:ph type="sldNum" sz="quarter" idx="12"/>
          </p:nvPr>
        </p:nvSpPr>
        <p:spPr>
          <a:ln/>
        </p:spPr>
        <p:txBody>
          <a:bodyPr/>
          <a:lstStyle>
            <a:lvl1pPr>
              <a:defRPr/>
            </a:lvl1pPr>
          </a:lstStyle>
          <a:p>
            <a:pPr>
              <a:defRPr/>
            </a:pPr>
            <a:fld id="{408ACAF6-1FB0-4C0C-881F-2E117998EA1A}" type="slidenum">
              <a:rPr lang="tr-TR"/>
              <a:pPr>
                <a:defRPr/>
              </a:pPr>
              <a:t>‹#›</a:t>
            </a:fld>
            <a:endParaRPr lang="tr-TR"/>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tr-TR"/>
          </a:p>
        </p:txBody>
      </p:sp>
      <p:sp>
        <p:nvSpPr>
          <p:cNvPr id="3" name="Rectangle 9"/>
          <p:cNvSpPr>
            <a:spLocks noGrp="1" noChangeArrowheads="1"/>
          </p:cNvSpPr>
          <p:nvPr>
            <p:ph type="ftr" sz="quarter" idx="11"/>
          </p:nvPr>
        </p:nvSpPr>
        <p:spPr>
          <a:ln/>
        </p:spPr>
        <p:txBody>
          <a:bodyPr/>
          <a:lstStyle>
            <a:lvl1pPr>
              <a:defRPr/>
            </a:lvl1pPr>
          </a:lstStyle>
          <a:p>
            <a:pPr>
              <a:defRPr/>
            </a:pPr>
            <a:endParaRPr lang="tr-TR"/>
          </a:p>
        </p:txBody>
      </p:sp>
      <p:sp>
        <p:nvSpPr>
          <p:cNvPr id="4" name="Rectangle 10"/>
          <p:cNvSpPr>
            <a:spLocks noGrp="1" noChangeArrowheads="1"/>
          </p:cNvSpPr>
          <p:nvPr>
            <p:ph type="sldNum" sz="quarter" idx="12"/>
          </p:nvPr>
        </p:nvSpPr>
        <p:spPr>
          <a:ln/>
        </p:spPr>
        <p:txBody>
          <a:bodyPr/>
          <a:lstStyle>
            <a:lvl1pPr>
              <a:defRPr/>
            </a:lvl1pPr>
          </a:lstStyle>
          <a:p>
            <a:pPr>
              <a:defRPr/>
            </a:pPr>
            <a:fld id="{23B15773-8068-42D7-8628-D2D4A343A724}" type="slidenum">
              <a:rPr lang="tr-TR"/>
              <a:pPr>
                <a:defRPr/>
              </a:pPr>
              <a:t>‹#›</a:t>
            </a:fld>
            <a:endParaRPr lang="tr-TR"/>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3AE70416-B90C-4FC2-BC3B-3EB15AF8D8E4}" type="slidenum">
              <a:rPr lang="tr-TR"/>
              <a:pPr>
                <a:defRPr/>
              </a:pPr>
              <a:t>‹#›</a:t>
            </a:fld>
            <a:endParaRPr lang="tr-TR"/>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8"/>
          <p:cNvSpPr>
            <a:spLocks noGrp="1" noChangeArrowheads="1"/>
          </p:cNvSpPr>
          <p:nvPr>
            <p:ph type="dt" sz="half" idx="10"/>
          </p:nvPr>
        </p:nvSpPr>
        <p:spPr>
          <a:ln/>
        </p:spPr>
        <p:txBody>
          <a:bodyPr/>
          <a:lstStyle>
            <a:lvl1pPr>
              <a:defRPr/>
            </a:lvl1pPr>
          </a:lstStyle>
          <a:p>
            <a:pPr>
              <a:defRPr/>
            </a:pPr>
            <a:endParaRPr lang="tr-TR"/>
          </a:p>
        </p:txBody>
      </p:sp>
      <p:sp>
        <p:nvSpPr>
          <p:cNvPr id="6" name="Rectangle 9"/>
          <p:cNvSpPr>
            <a:spLocks noGrp="1" noChangeArrowheads="1"/>
          </p:cNvSpPr>
          <p:nvPr>
            <p:ph type="ftr" sz="quarter" idx="11"/>
          </p:nvPr>
        </p:nvSpPr>
        <p:spPr>
          <a:ln/>
        </p:spPr>
        <p:txBody>
          <a:bodyPr/>
          <a:lstStyle>
            <a:lvl1pPr>
              <a:defRPr/>
            </a:lvl1pPr>
          </a:lstStyle>
          <a:p>
            <a:pPr>
              <a:defRPr/>
            </a:pPr>
            <a:endParaRPr lang="tr-TR"/>
          </a:p>
        </p:txBody>
      </p:sp>
      <p:sp>
        <p:nvSpPr>
          <p:cNvPr id="7" name="Rectangle 10"/>
          <p:cNvSpPr>
            <a:spLocks noGrp="1" noChangeArrowheads="1"/>
          </p:cNvSpPr>
          <p:nvPr>
            <p:ph type="sldNum" sz="quarter" idx="12"/>
          </p:nvPr>
        </p:nvSpPr>
        <p:spPr>
          <a:ln/>
        </p:spPr>
        <p:txBody>
          <a:bodyPr/>
          <a:lstStyle>
            <a:lvl1pPr>
              <a:defRPr/>
            </a:lvl1pPr>
          </a:lstStyle>
          <a:p>
            <a:pPr>
              <a:defRPr/>
            </a:pPr>
            <a:fld id="{5143ED77-0D3B-44C3-9AA2-C0024313413C}" type="slidenum">
              <a:rPr lang="tr-TR"/>
              <a:pPr>
                <a:defRPr/>
              </a:pPr>
              <a:t>‹#›</a:t>
            </a:fld>
            <a:endParaRPr lang="tr-TR"/>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478838" cy="6173788"/>
            <a:chOff x="0" y="0"/>
            <a:chExt cx="5341" cy="3889"/>
          </a:xfrm>
        </p:grpSpPr>
        <p:sp>
          <p:nvSpPr>
            <p:cNvPr id="23859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23859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23859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sp>
          <p:nvSpPr>
            <p:cNvPr id="23859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pPr>
                <a:defRPr/>
              </a:pPr>
              <a:endParaRPr lang="tr-TR"/>
            </a:p>
          </p:txBody>
        </p:sp>
      </p:grpSp>
      <p:sp>
        <p:nvSpPr>
          <p:cNvPr id="238599"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tr-TR" smtClean="0"/>
              <a:t>Asıl başlık stili için tıklatın</a:t>
            </a:r>
          </a:p>
        </p:txBody>
      </p:sp>
      <p:sp>
        <p:nvSpPr>
          <p:cNvPr id="238600"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buClrTx/>
              <a:buSzTx/>
              <a:buFontTx/>
              <a:buNone/>
              <a:defRPr sz="1400">
                <a:effectLst/>
              </a:defRPr>
            </a:lvl1pPr>
          </a:lstStyle>
          <a:p>
            <a:pPr>
              <a:defRPr/>
            </a:pPr>
            <a:endParaRPr lang="tr-TR"/>
          </a:p>
        </p:txBody>
      </p:sp>
      <p:sp>
        <p:nvSpPr>
          <p:cNvPr id="238601"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buClrTx/>
              <a:buSzTx/>
              <a:buFontTx/>
              <a:buNone/>
              <a:defRPr sz="1400">
                <a:effectLst/>
              </a:defRPr>
            </a:lvl1pPr>
          </a:lstStyle>
          <a:p>
            <a:pPr>
              <a:defRPr/>
            </a:pPr>
            <a:endParaRPr lang="tr-TR"/>
          </a:p>
        </p:txBody>
      </p:sp>
      <p:sp>
        <p:nvSpPr>
          <p:cNvPr id="238602"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buClrTx/>
              <a:buSzTx/>
              <a:buFontTx/>
              <a:buNone/>
              <a:defRPr sz="1400">
                <a:effectLst/>
              </a:defRPr>
            </a:lvl1pPr>
          </a:lstStyle>
          <a:p>
            <a:pPr>
              <a:defRPr/>
            </a:pPr>
            <a:fld id="{A7863F85-555C-4E6D-8534-38ECECC22234}" type="slidenum">
              <a:rPr lang="tr-TR"/>
              <a:pPr>
                <a:defRPr/>
              </a:pPr>
              <a:t>‹#›</a:t>
            </a:fld>
            <a:endParaRPr lang="tr-TR"/>
          </a:p>
        </p:txBody>
      </p:sp>
      <p:sp>
        <p:nvSpPr>
          <p:cNvPr id="238603"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dir="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95288" y="228600"/>
            <a:ext cx="8748712" cy="3992563"/>
          </a:xfrm>
        </p:spPr>
        <p:txBody>
          <a:bodyPr/>
          <a:lstStyle/>
          <a:p>
            <a:pPr algn="l" eaLnBrk="1" hangingPunct="1">
              <a:defRPr/>
            </a:pPr>
            <a:r>
              <a:rPr lang="tr-TR" sz="3200" b="1" dirty="0" smtClean="0"/>
              <a:t/>
            </a:r>
            <a:br>
              <a:rPr lang="tr-TR" sz="3200" b="1" dirty="0" smtClean="0"/>
            </a:br>
            <a:r>
              <a:rPr lang="tr-TR" sz="3200" b="1" dirty="0"/>
              <a:t/>
            </a:r>
            <a:br>
              <a:rPr lang="tr-TR" sz="3200" b="1" dirty="0"/>
            </a:br>
            <a:r>
              <a:rPr lang="tr-TR" sz="3200" b="1" dirty="0" smtClean="0"/>
              <a:t/>
            </a:r>
            <a:br>
              <a:rPr lang="tr-TR" sz="3200" b="1" dirty="0" smtClean="0"/>
            </a:br>
            <a:r>
              <a:rPr lang="tr-TR" sz="3200" b="1" dirty="0"/>
              <a:t/>
            </a:r>
            <a:br>
              <a:rPr lang="tr-TR" sz="3200" b="1" dirty="0"/>
            </a:br>
            <a:r>
              <a:rPr lang="tr-TR" sz="3200" b="1" dirty="0" smtClean="0"/>
              <a:t/>
            </a:r>
            <a:br>
              <a:rPr lang="tr-TR" sz="3200" b="1" dirty="0" smtClean="0"/>
            </a:br>
            <a:r>
              <a:rPr lang="tr-TR" sz="3200" b="1" dirty="0" smtClean="0"/>
              <a:t>KAYNAK  KİTAPLAR</a:t>
            </a:r>
            <a:br>
              <a:rPr lang="tr-TR" sz="3200" b="1" dirty="0" smtClean="0"/>
            </a:br>
            <a:r>
              <a:rPr lang="tr-TR" sz="3200" b="1" dirty="0" smtClean="0"/>
              <a:t/>
            </a:r>
            <a:br>
              <a:rPr lang="tr-TR" sz="3200" b="1" dirty="0" smtClean="0"/>
            </a:br>
            <a:r>
              <a:rPr lang="en-US" sz="2400" b="1" dirty="0"/>
              <a:t>Biology         </a:t>
            </a:r>
            <a:r>
              <a:rPr lang="en-US" sz="2400" b="1" dirty="0" smtClean="0"/>
              <a:t>    </a:t>
            </a:r>
            <a:r>
              <a:rPr lang="tr-TR" sz="2400" b="1" dirty="0" smtClean="0"/>
              <a:t>                  </a:t>
            </a:r>
            <a:r>
              <a:rPr lang="en-US" sz="2400" b="1" dirty="0" smtClean="0"/>
              <a:t>   N.A</a:t>
            </a:r>
            <a:r>
              <a:rPr lang="en-US" sz="2400" b="1" dirty="0"/>
              <a:t>. </a:t>
            </a:r>
            <a:r>
              <a:rPr lang="en-US" sz="2400" b="1" dirty="0" err="1"/>
              <a:t>Campell</a:t>
            </a:r>
            <a:r>
              <a:rPr lang="en-US" sz="2400" b="1" dirty="0"/>
              <a:t>., J.B.  </a:t>
            </a:r>
            <a:r>
              <a:rPr lang="en-US" sz="2400" b="1" dirty="0" smtClean="0"/>
              <a:t>Reece</a:t>
            </a:r>
            <a:r>
              <a:rPr lang="tr-TR" sz="2400" b="1" dirty="0" smtClean="0"/>
              <a:t/>
            </a:r>
            <a:br>
              <a:rPr lang="tr-TR" sz="2400" b="1" dirty="0" smtClean="0"/>
            </a:br>
            <a:r>
              <a:rPr lang="tr-TR" sz="2400" b="1" dirty="0"/>
              <a:t/>
            </a:r>
            <a:br>
              <a:rPr lang="tr-TR" sz="2400" b="1" dirty="0"/>
            </a:br>
            <a:r>
              <a:rPr lang="en-US" sz="2400" b="1" dirty="0"/>
              <a:t/>
            </a:r>
            <a:br>
              <a:rPr lang="en-US" sz="2400" b="1" dirty="0"/>
            </a:br>
            <a:r>
              <a:rPr lang="en-US" sz="2400" b="1" dirty="0"/>
              <a:t>Biology Life on Earth          Teresa </a:t>
            </a:r>
            <a:r>
              <a:rPr lang="en-US" sz="2400" b="1" dirty="0" err="1"/>
              <a:t>Audesirk</a:t>
            </a:r>
            <a:r>
              <a:rPr lang="en-US" sz="2400" b="1" dirty="0"/>
              <a:t/>
            </a:r>
            <a:br>
              <a:rPr lang="en-US" sz="2400" b="1" dirty="0"/>
            </a:br>
            <a:r>
              <a:rPr lang="en-US" sz="2400" b="1" dirty="0"/>
              <a:t>                                              Gerald </a:t>
            </a:r>
            <a:r>
              <a:rPr lang="en-US" sz="2400" b="1" dirty="0" err="1"/>
              <a:t>Audesirk</a:t>
            </a:r>
            <a:r>
              <a:rPr lang="en-US" sz="2400" b="1" dirty="0"/>
              <a:t> </a:t>
            </a:r>
            <a:r>
              <a:rPr lang="en-US" sz="2400" b="1" dirty="0" err="1"/>
              <a:t>ve</a:t>
            </a:r>
            <a:r>
              <a:rPr lang="en-US" sz="2400" b="1" dirty="0"/>
              <a:t> Bruce E. Byer</a:t>
            </a:r>
            <a:br>
              <a:rPr lang="en-US" sz="2400" b="1" dirty="0"/>
            </a:br>
            <a:r>
              <a:rPr lang="tr-TR" sz="3200" b="1" dirty="0"/>
              <a:t/>
            </a:r>
            <a:br>
              <a:rPr lang="tr-TR" sz="3200" b="1" dirty="0"/>
            </a:br>
            <a:endParaRPr lang="tr-TR" sz="3200" b="1" dirty="0" smtClean="0"/>
          </a:p>
        </p:txBody>
      </p:sp>
      <p:sp>
        <p:nvSpPr>
          <p:cNvPr id="243715" name="Rectangle 3"/>
          <p:cNvSpPr>
            <a:spLocks noGrp="1" noChangeArrowheads="1"/>
          </p:cNvSpPr>
          <p:nvPr>
            <p:ph type="body" idx="1"/>
          </p:nvPr>
        </p:nvSpPr>
        <p:spPr>
          <a:xfrm>
            <a:off x="323850" y="3860800"/>
            <a:ext cx="8820150" cy="1368425"/>
          </a:xfrm>
        </p:spPr>
        <p:txBody>
          <a:bodyPr/>
          <a:lstStyle/>
          <a:p>
            <a:pPr eaLnBrk="1" hangingPunct="1">
              <a:defRPr/>
            </a:pPr>
            <a:endParaRPr lang="en-US" sz="2400" b="1" dirty="0">
              <a:effectLst/>
            </a:endParaRPr>
          </a:p>
          <a:p>
            <a:pPr eaLnBrk="1" hangingPunct="1">
              <a:defRPr/>
            </a:pPr>
            <a:endParaRPr lang="tr-TR" sz="2400" b="1" dirty="0" smtClean="0">
              <a:effectLst/>
            </a:endParaRPr>
          </a:p>
          <a:p>
            <a:pPr eaLnBrk="1" hangingPunct="1">
              <a:defRPr/>
            </a:pPr>
            <a:endParaRPr lang="tr-TR" sz="2400" b="1" dirty="0">
              <a:effectLst/>
            </a:endParaRPr>
          </a:p>
          <a:p>
            <a:pPr eaLnBrk="1" hangingPunct="1">
              <a:defRPr/>
            </a:pPr>
            <a:endParaRPr lang="tr-TR" sz="2400" b="1" dirty="0" smtClean="0">
              <a:effectLst/>
            </a:endParaRPr>
          </a:p>
          <a:p>
            <a:pPr eaLnBrk="1" hangingPunct="1">
              <a:defRPr/>
            </a:pPr>
            <a:endParaRPr lang="tr-TR" sz="2400" b="1" dirty="0" smtClean="0"/>
          </a:p>
          <a:p>
            <a:pPr eaLnBrk="1" hangingPunct="1">
              <a:defRPr/>
            </a:pPr>
            <a:endParaRPr lang="tr-TR" sz="2400" dirty="0" smtClean="0"/>
          </a:p>
          <a:p>
            <a:pPr eaLnBrk="1" hangingPunct="1">
              <a:lnSpc>
                <a:spcPct val="90000"/>
              </a:lnSpc>
              <a:buFont typeface="Wingdings" pitchFamily="2" charset="2"/>
              <a:buNone/>
              <a:defRPr/>
            </a:pPr>
            <a:endParaRPr lang="tr-TR" sz="2400" b="1" dirty="0" smtClean="0"/>
          </a:p>
          <a:p>
            <a:pPr eaLnBrk="1" hangingPunct="1">
              <a:lnSpc>
                <a:spcPct val="90000"/>
              </a:lnSpc>
              <a:buFont typeface="Wingdings" pitchFamily="2" charset="2"/>
              <a:buNone/>
              <a:defRPr/>
            </a:pPr>
            <a:r>
              <a:rPr lang="tr-TR" sz="2400" dirty="0" smtClean="0"/>
              <a:t>              </a:t>
            </a:r>
          </a:p>
          <a:p>
            <a:pPr eaLnBrk="1" hangingPunct="1">
              <a:lnSpc>
                <a:spcPct val="90000"/>
              </a:lnSpc>
              <a:buFont typeface="Wingdings" pitchFamily="2" charset="2"/>
              <a:buNone/>
              <a:defRPr/>
            </a:pPr>
            <a:r>
              <a:rPr lang="tr-TR" sz="2000" dirty="0" smtClean="0"/>
              <a:t>            </a:t>
            </a:r>
          </a:p>
          <a:p>
            <a:pPr eaLnBrk="1" hangingPunct="1">
              <a:lnSpc>
                <a:spcPct val="90000"/>
              </a:lnSpc>
              <a:buFont typeface="Wingdings" pitchFamily="2" charset="2"/>
              <a:buNone/>
              <a:defRPr/>
            </a:pPr>
            <a:r>
              <a:rPr lang="tr-TR" sz="2000" dirty="0" smtClean="0"/>
              <a:t>           </a:t>
            </a:r>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3200" b="1" dirty="0" smtClean="0"/>
              <a:t>3)BİYOLOJİ BİLİMİNİN İLGİ ALANLARI NELERDİR?</a:t>
            </a:r>
            <a:endParaRPr lang="tr-TR" sz="3200" b="1" dirty="0"/>
          </a:p>
        </p:txBody>
      </p:sp>
      <p:sp>
        <p:nvSpPr>
          <p:cNvPr id="3" name="İçerik Yer Tutucusu 2"/>
          <p:cNvSpPr>
            <a:spLocks noGrp="1"/>
          </p:cNvSpPr>
          <p:nvPr>
            <p:ph idx="1"/>
          </p:nvPr>
        </p:nvSpPr>
        <p:spPr>
          <a:xfrm>
            <a:off x="685800" y="1641475"/>
            <a:ext cx="8062913" cy="4454525"/>
          </a:xfrm>
        </p:spPr>
        <p:txBody>
          <a:bodyPr/>
          <a:lstStyle/>
          <a:p>
            <a:pPr lvl="3" algn="just" eaLnBrk="1" hangingPunct="1">
              <a:buFont typeface="Wingdings" pitchFamily="2" charset="2"/>
              <a:buNone/>
              <a:defRPr/>
            </a:pPr>
            <a:r>
              <a:rPr lang="tr-TR" sz="2800" b="1" dirty="0"/>
              <a:t>Biyoloji bütün bilimlerin  en farklı </a:t>
            </a:r>
            <a:r>
              <a:rPr lang="tr-TR" sz="2800" b="1" dirty="0" err="1" smtClean="0"/>
              <a:t>olanıdır.Bazı</a:t>
            </a:r>
            <a:r>
              <a:rPr lang="tr-TR" sz="2800" b="1" dirty="0" smtClean="0"/>
              <a:t> </a:t>
            </a:r>
            <a:r>
              <a:rPr lang="tr-TR" sz="2800" b="1" dirty="0"/>
              <a:t>biyologlar genetik materyal ile oynayarak  yeni canlı tiplerini </a:t>
            </a:r>
            <a:r>
              <a:rPr lang="tr-TR" sz="2800" b="1" dirty="0" smtClean="0"/>
              <a:t>yaratırken, bazıları </a:t>
            </a:r>
            <a:r>
              <a:rPr lang="tr-TR" sz="2800" b="1" dirty="0"/>
              <a:t>da  beynin çalışmasını </a:t>
            </a:r>
            <a:r>
              <a:rPr lang="tr-TR" sz="2800" b="1" dirty="0" smtClean="0"/>
              <a:t>incelemekte , </a:t>
            </a:r>
            <a:r>
              <a:rPr lang="tr-TR" sz="2800" b="1" dirty="0"/>
              <a:t>ekosistemlerdeki kompleks ilişkileri  takip etmekte yada tropikal  yağmur ormanlarından okyanusa kadar  yeni canlı tiplerini arayıp  bulmak için uğraşmaktadır</a:t>
            </a:r>
            <a:r>
              <a:rPr lang="tr-TR" dirty="0"/>
              <a:t>.</a:t>
            </a:r>
          </a:p>
        </p:txBody>
      </p:sp>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Bilimsel </a:t>
            </a:r>
            <a:r>
              <a:rPr lang="tr-TR" dirty="0" err="1" smtClean="0"/>
              <a:t>Metod</a:t>
            </a:r>
            <a:r>
              <a:rPr lang="tr-TR" dirty="0" smtClean="0"/>
              <a:t> Bilimsel Araştırma İçin Esastır</a:t>
            </a:r>
            <a:br>
              <a:rPr lang="tr-TR" dirty="0" smtClean="0"/>
            </a:br>
            <a:endParaRPr lang="tr-TR" dirty="0"/>
          </a:p>
        </p:txBody>
      </p:sp>
      <p:sp>
        <p:nvSpPr>
          <p:cNvPr id="3" name="İçerik Yer Tutucusu 2"/>
          <p:cNvSpPr>
            <a:spLocks noGrp="1"/>
          </p:cNvSpPr>
          <p:nvPr>
            <p:ph idx="1"/>
          </p:nvPr>
        </p:nvSpPr>
        <p:spPr>
          <a:xfrm>
            <a:off x="685800" y="1341438"/>
            <a:ext cx="7772400" cy="5111750"/>
          </a:xfrm>
        </p:spPr>
        <p:txBody>
          <a:bodyPr/>
          <a:lstStyle/>
          <a:p>
            <a:pPr lvl="3" eaLnBrk="1" hangingPunct="1">
              <a:buFont typeface="Wingdings" pitchFamily="2" charset="2"/>
              <a:buNone/>
              <a:defRPr/>
            </a:pPr>
            <a:r>
              <a:rPr lang="tr-TR" sz="2800" b="1" dirty="0" smtClean="0"/>
              <a:t>Bilimsel </a:t>
            </a:r>
            <a:r>
              <a:rPr lang="tr-TR" sz="2800" b="1" dirty="0"/>
              <a:t>araştırma, spesifik bir olayı gözlemleyebilmek ve olayların  temelinde yatanları  araştırmak için  gerekli ciddi bir metottur.</a:t>
            </a:r>
          </a:p>
          <a:p>
            <a:pPr lvl="3" eaLnBrk="1" hangingPunct="1">
              <a:buFont typeface="Wingdings" pitchFamily="2" charset="2"/>
              <a:buNone/>
              <a:defRPr/>
            </a:pPr>
            <a:r>
              <a:rPr lang="tr-TR" sz="2800" b="1" dirty="0"/>
              <a:t>Biyoloji ve diğer bilimleri, birbiri ile ilgili  4 işlemden ibaret olan  bilimsel metodu  kullanırlar</a:t>
            </a:r>
            <a:r>
              <a:rPr lang="tr-TR" sz="2800" dirty="0"/>
              <a:t>. </a:t>
            </a:r>
          </a:p>
          <a:p>
            <a:pPr lvl="3" eaLnBrk="1" hangingPunct="1">
              <a:buFont typeface="Wingdings" pitchFamily="2" charset="2"/>
              <a:buNone/>
              <a:defRPr/>
            </a:pPr>
            <a:r>
              <a:rPr lang="tr-TR" sz="2800" dirty="0" smtClean="0"/>
              <a:t>       1.Gözlem</a:t>
            </a:r>
            <a:endParaRPr lang="tr-TR" sz="2800" dirty="0"/>
          </a:p>
          <a:p>
            <a:pPr lvl="3" eaLnBrk="1" hangingPunct="1">
              <a:buFont typeface="Wingdings" pitchFamily="2" charset="2"/>
              <a:buNone/>
              <a:defRPr/>
            </a:pPr>
            <a:r>
              <a:rPr lang="tr-TR" sz="2800" dirty="0" smtClean="0"/>
              <a:t>       2.Hipotez</a:t>
            </a:r>
            <a:endParaRPr lang="tr-TR" sz="2800" dirty="0"/>
          </a:p>
          <a:p>
            <a:pPr lvl="3" eaLnBrk="1" hangingPunct="1">
              <a:buFont typeface="Wingdings" pitchFamily="2" charset="2"/>
              <a:buNone/>
              <a:defRPr/>
            </a:pPr>
            <a:r>
              <a:rPr lang="tr-TR" sz="2800" dirty="0" smtClean="0"/>
              <a:t>       3.Deney</a:t>
            </a:r>
            <a:endParaRPr lang="tr-TR" sz="2800" dirty="0"/>
          </a:p>
          <a:p>
            <a:pPr lvl="3" eaLnBrk="1" hangingPunct="1">
              <a:buFont typeface="Wingdings" pitchFamily="2" charset="2"/>
              <a:buNone/>
              <a:defRPr/>
            </a:pPr>
            <a:r>
              <a:rPr lang="tr-TR" sz="2800" dirty="0" smtClean="0"/>
              <a:t>       4.Sonuç</a:t>
            </a:r>
            <a:endParaRPr lang="tr-TR" sz="2800" dirty="0"/>
          </a:p>
        </p:txBody>
      </p:sp>
    </p:spTree>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3200" b="1" dirty="0">
                <a:effectLst/>
              </a:rPr>
              <a:t>HÜCRENİN YAŞAMI </a:t>
            </a:r>
            <a:r>
              <a:rPr lang="tr-TR" sz="3200" dirty="0">
                <a:effectLst/>
              </a:rPr>
              <a:t/>
            </a:r>
            <a:br>
              <a:rPr lang="tr-TR" sz="3200" dirty="0">
                <a:effectLst/>
              </a:rPr>
            </a:br>
            <a:r>
              <a:rPr lang="tr-TR" sz="3200" b="1" dirty="0">
                <a:effectLst/>
              </a:rPr>
              <a:t>ATOMLAR, MOLEKÜLLER  ve </a:t>
            </a:r>
            <a:r>
              <a:rPr lang="tr-TR" sz="3200" b="1" dirty="0" smtClean="0">
                <a:effectLst/>
              </a:rPr>
              <a:t>YAŞAM</a:t>
            </a:r>
            <a:endParaRPr lang="tr-TR" dirty="0"/>
          </a:p>
        </p:txBody>
      </p:sp>
      <p:sp>
        <p:nvSpPr>
          <p:cNvPr id="3" name="İçerik Yer Tutucusu 2"/>
          <p:cNvSpPr>
            <a:spLocks noGrp="1"/>
          </p:cNvSpPr>
          <p:nvPr>
            <p:ph idx="1"/>
          </p:nvPr>
        </p:nvSpPr>
        <p:spPr>
          <a:xfrm>
            <a:off x="179388" y="3716338"/>
            <a:ext cx="8713787" cy="2851150"/>
          </a:xfrm>
        </p:spPr>
        <p:txBody>
          <a:bodyPr/>
          <a:lstStyle/>
          <a:p>
            <a:pPr lvl="3" eaLnBrk="1" hangingPunct="1">
              <a:buFont typeface="Wingdings" pitchFamily="2" charset="2"/>
              <a:buNone/>
              <a:defRPr/>
            </a:pPr>
            <a:endParaRPr lang="tr-TR" dirty="0"/>
          </a:p>
        </p:txBody>
      </p:sp>
      <p:pic>
        <p:nvPicPr>
          <p:cNvPr id="15364" name="Picture 2"/>
          <p:cNvPicPr>
            <a:picLocks noChangeAspect="1" noChangeArrowheads="1"/>
          </p:cNvPicPr>
          <p:nvPr/>
        </p:nvPicPr>
        <p:blipFill>
          <a:blip r:embed="rId2" cstate="print"/>
          <a:srcRect/>
          <a:stretch>
            <a:fillRect/>
          </a:stretch>
        </p:blipFill>
        <p:spPr bwMode="auto">
          <a:xfrm>
            <a:off x="2771775" y="1412875"/>
            <a:ext cx="4070350" cy="2160588"/>
          </a:xfrm>
          <a:prstGeom prst="rect">
            <a:avLst/>
          </a:prstGeom>
          <a:noFill/>
          <a:ln w="12700" cap="sq">
            <a:noFill/>
            <a:miter lim="800000"/>
            <a:headEnd/>
            <a:tailEnd/>
          </a:ln>
        </p:spPr>
      </p:pic>
      <p:sp>
        <p:nvSpPr>
          <p:cNvPr id="4" name="Dikdörtgen 3"/>
          <p:cNvSpPr/>
          <p:nvPr/>
        </p:nvSpPr>
        <p:spPr>
          <a:xfrm>
            <a:off x="468313" y="3716338"/>
            <a:ext cx="8424862" cy="2851150"/>
          </a:xfrm>
          <a:prstGeom prst="rect">
            <a:avLst/>
          </a:prstGeom>
        </p:spPr>
        <p:txBody>
          <a:bodyPr>
            <a:spAutoFit/>
          </a:bodyPr>
          <a:lstStyle/>
          <a:p>
            <a:pPr>
              <a:defRPr/>
            </a:pPr>
            <a:r>
              <a:rPr lang="tr-TR" b="1" dirty="0" err="1">
                <a:solidFill>
                  <a:schemeClr val="accent2">
                    <a:lumMod val="75000"/>
                  </a:schemeClr>
                </a:solidFill>
                <a:effectLst/>
              </a:rPr>
              <a:t>Nukleus</a:t>
            </a:r>
            <a:r>
              <a:rPr lang="tr-TR" b="1" dirty="0">
                <a:solidFill>
                  <a:schemeClr val="accent2">
                    <a:lumMod val="75000"/>
                  </a:schemeClr>
                </a:solidFill>
                <a:effectLst/>
              </a:rPr>
              <a:t> (Çekirdek), eşit ağırlıkta  2 </a:t>
            </a:r>
            <a:r>
              <a:rPr lang="tr-TR" b="1" dirty="0" err="1">
                <a:solidFill>
                  <a:schemeClr val="accent2">
                    <a:lumMod val="75000"/>
                  </a:schemeClr>
                </a:solidFill>
                <a:effectLst/>
              </a:rPr>
              <a:t>subatomik</a:t>
            </a:r>
            <a:r>
              <a:rPr lang="tr-TR" b="1" dirty="0">
                <a:solidFill>
                  <a:schemeClr val="accent2">
                    <a:lumMod val="75000"/>
                  </a:schemeClr>
                </a:solidFill>
                <a:effectLst/>
              </a:rPr>
              <a:t> </a:t>
            </a:r>
            <a:r>
              <a:rPr lang="tr-TR" b="1" dirty="0" err="1">
                <a:solidFill>
                  <a:schemeClr val="accent2">
                    <a:lumMod val="75000"/>
                  </a:schemeClr>
                </a:solidFill>
                <a:effectLst/>
              </a:rPr>
              <a:t>parçaçık</a:t>
            </a:r>
            <a:r>
              <a:rPr lang="tr-TR" b="1" dirty="0">
                <a:solidFill>
                  <a:schemeClr val="accent2">
                    <a:lumMod val="75000"/>
                  </a:schemeClr>
                </a:solidFill>
                <a:effectLst/>
              </a:rPr>
              <a:t>  içerir</a:t>
            </a:r>
            <a:r>
              <a:rPr lang="tr-TR" dirty="0">
                <a:effectLst/>
              </a:rPr>
              <a:t>:</a:t>
            </a:r>
          </a:p>
          <a:p>
            <a:pPr>
              <a:defRPr/>
            </a:pPr>
            <a:endParaRPr lang="tr-TR" dirty="0">
              <a:effectLst/>
            </a:endParaRPr>
          </a:p>
          <a:p>
            <a:pPr>
              <a:defRPr/>
            </a:pPr>
            <a:r>
              <a:rPr lang="tr-TR" dirty="0">
                <a:effectLst/>
              </a:rPr>
              <a:t>Pozitif yüklü </a:t>
            </a:r>
            <a:r>
              <a:rPr lang="tr-TR" b="1" dirty="0">
                <a:effectLst/>
              </a:rPr>
              <a:t>protonlar</a:t>
            </a:r>
            <a:endParaRPr lang="tr-TR" dirty="0">
              <a:effectLst/>
            </a:endParaRPr>
          </a:p>
          <a:p>
            <a:pPr>
              <a:defRPr/>
            </a:pPr>
            <a:r>
              <a:rPr lang="tr-TR" dirty="0">
                <a:effectLst/>
              </a:rPr>
              <a:t>Yüksüz </a:t>
            </a:r>
            <a:r>
              <a:rPr lang="tr-TR" b="1" dirty="0">
                <a:effectLst/>
              </a:rPr>
              <a:t>nötronlar</a:t>
            </a:r>
            <a:endParaRPr lang="tr-TR" dirty="0">
              <a:effectLst/>
            </a:endParaRPr>
          </a:p>
        </p:txBody>
      </p:sp>
    </p:spTree>
  </p:cSld>
  <p:clrMapOvr>
    <a:masterClrMapping/>
  </p:clrMapOvr>
  <p:transition>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28600"/>
            <a:ext cx="7918450" cy="3271838"/>
          </a:xfrm>
        </p:spPr>
        <p:txBody>
          <a:bodyPr/>
          <a:lstStyle/>
          <a:p>
            <a:pPr>
              <a:defRPr/>
            </a:pPr>
            <a:endParaRPr lang="tr-TR" dirty="0"/>
          </a:p>
        </p:txBody>
      </p:sp>
      <p:sp>
        <p:nvSpPr>
          <p:cNvPr id="3" name="İçerik Yer Tutucusu 2"/>
          <p:cNvSpPr>
            <a:spLocks noGrp="1"/>
          </p:cNvSpPr>
          <p:nvPr>
            <p:ph idx="1"/>
          </p:nvPr>
        </p:nvSpPr>
        <p:spPr>
          <a:xfrm>
            <a:off x="611188" y="3933825"/>
            <a:ext cx="8353425" cy="2162175"/>
          </a:xfrm>
        </p:spPr>
        <p:txBody>
          <a:bodyPr/>
          <a:lstStyle/>
          <a:p>
            <a:pPr>
              <a:defRPr/>
            </a:pPr>
            <a:r>
              <a:rPr lang="tr-TR" sz="2800" b="1" dirty="0" err="1" smtClean="0">
                <a:solidFill>
                  <a:schemeClr val="accent6">
                    <a:lumMod val="40000"/>
                    <a:lumOff val="60000"/>
                  </a:schemeClr>
                </a:solidFill>
              </a:rPr>
              <a:t>Şekil:Atomlarda</a:t>
            </a:r>
            <a:r>
              <a:rPr lang="tr-TR" sz="2800" b="1" dirty="0" smtClean="0">
                <a:solidFill>
                  <a:schemeClr val="accent6">
                    <a:lumMod val="40000"/>
                    <a:lumOff val="60000"/>
                  </a:schemeClr>
                </a:solidFill>
              </a:rPr>
              <a:t> elektron katmanları: Biyolojik  olarak önemli atomların  çoğu en az iki elektron katmanına sahiptir. İlk katman  çekirdeğe en yakın olan katmandır  ve 2  elektron tutabilir. Sonraki katman  maksimum 8 elektron tutabilir. Daha uzak mesafelerdeki katmanlar daha fazla elektron tutabilir</a:t>
            </a:r>
            <a:r>
              <a:rPr lang="tr-TR" sz="2800" dirty="0" smtClean="0">
                <a:solidFill>
                  <a:schemeClr val="accent2">
                    <a:lumMod val="75000"/>
                  </a:schemeClr>
                </a:solidFill>
              </a:rPr>
              <a:t>.</a:t>
            </a:r>
            <a:endParaRPr lang="tr-TR" sz="2800" b="1" dirty="0">
              <a:solidFill>
                <a:schemeClr val="accent6">
                  <a:lumMod val="40000"/>
                  <a:lumOff val="60000"/>
                </a:schemeClr>
              </a:solidFill>
            </a:endParaRPr>
          </a:p>
        </p:txBody>
      </p:sp>
      <p:pic>
        <p:nvPicPr>
          <p:cNvPr id="16388" name="Picture 2"/>
          <p:cNvPicPr>
            <a:picLocks noChangeAspect="1" noChangeArrowheads="1"/>
          </p:cNvPicPr>
          <p:nvPr/>
        </p:nvPicPr>
        <p:blipFill>
          <a:blip r:embed="rId2" cstate="print"/>
          <a:srcRect/>
          <a:stretch>
            <a:fillRect/>
          </a:stretch>
        </p:blipFill>
        <p:spPr bwMode="auto">
          <a:xfrm>
            <a:off x="758825" y="620713"/>
            <a:ext cx="7413625" cy="2708275"/>
          </a:xfrm>
          <a:prstGeom prst="rect">
            <a:avLst/>
          </a:prstGeom>
          <a:noFill/>
          <a:ln w="12700" cap="sq">
            <a:noFill/>
            <a:miter lim="800000"/>
            <a:headEnd/>
            <a:tailEnd/>
          </a:ln>
        </p:spPr>
      </p:pic>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28600"/>
            <a:ext cx="7772400" cy="752475"/>
          </a:xfrm>
        </p:spPr>
        <p:txBody>
          <a:bodyPr/>
          <a:lstStyle/>
          <a:p>
            <a:pPr algn="just">
              <a:defRPr/>
            </a:pPr>
            <a:r>
              <a:rPr lang="tr-TR" sz="2800" dirty="0" smtClean="0"/>
              <a:t/>
            </a:r>
            <a:br>
              <a:rPr lang="tr-TR" sz="2800" dirty="0" smtClean="0"/>
            </a:b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r>
            <a:br>
              <a:rPr lang="tr-TR" sz="2800" dirty="0" smtClean="0"/>
            </a:br>
            <a:endParaRPr lang="tr-TR" sz="2800" dirty="0"/>
          </a:p>
        </p:txBody>
      </p:sp>
      <p:sp>
        <p:nvSpPr>
          <p:cNvPr id="3" name="İçerik Yer Tutucusu 2"/>
          <p:cNvSpPr>
            <a:spLocks noGrp="1"/>
          </p:cNvSpPr>
          <p:nvPr>
            <p:ph idx="1"/>
          </p:nvPr>
        </p:nvSpPr>
        <p:spPr>
          <a:xfrm>
            <a:off x="685800" y="333375"/>
            <a:ext cx="7772400" cy="1223963"/>
          </a:xfrm>
        </p:spPr>
        <p:txBody>
          <a:bodyPr/>
          <a:lstStyle/>
          <a:p>
            <a:pPr>
              <a:defRPr/>
            </a:pPr>
            <a:r>
              <a:rPr lang="tr-TR" b="1" dirty="0">
                <a:solidFill>
                  <a:schemeClr val="accent5">
                    <a:lumMod val="75000"/>
                  </a:schemeClr>
                </a:solidFill>
                <a:effectLst/>
              </a:rPr>
              <a:t>Tablo :  Biyolojik moleküllerde genel olarak atomların bağlanma örnekleri</a:t>
            </a:r>
          </a:p>
          <a:p>
            <a:pPr>
              <a:defRPr/>
            </a:pPr>
            <a:endParaRPr lang="tr-TR" dirty="0"/>
          </a:p>
        </p:txBody>
      </p:sp>
      <p:pic>
        <p:nvPicPr>
          <p:cNvPr id="17412" name="Picture 2"/>
          <p:cNvPicPr>
            <a:picLocks noChangeAspect="1" noChangeArrowheads="1"/>
          </p:cNvPicPr>
          <p:nvPr/>
        </p:nvPicPr>
        <p:blipFill>
          <a:blip r:embed="rId2" cstate="print"/>
          <a:srcRect/>
          <a:stretch>
            <a:fillRect/>
          </a:stretch>
        </p:blipFill>
        <p:spPr bwMode="auto">
          <a:xfrm>
            <a:off x="0" y="1773238"/>
            <a:ext cx="9404350" cy="4176712"/>
          </a:xfrm>
          <a:prstGeom prst="rect">
            <a:avLst/>
          </a:prstGeom>
          <a:noFill/>
          <a:ln w="12700" cap="sq">
            <a:noFill/>
            <a:miter lim="800000"/>
            <a:headEnd/>
            <a:tailEnd/>
          </a:ln>
        </p:spPr>
      </p:pic>
    </p:spTree>
  </p:cSld>
  <p:clrMapOvr>
    <a:masterClrMapping/>
  </p:clrMapOvr>
  <p:transition>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813" y="228600"/>
            <a:ext cx="6910387" cy="679450"/>
          </a:xfrm>
        </p:spPr>
        <p:txBody>
          <a:bodyPr/>
          <a:lstStyle/>
          <a:p>
            <a:pPr>
              <a:defRPr/>
            </a:pPr>
            <a:endParaRPr lang="tr-TR" dirty="0"/>
          </a:p>
        </p:txBody>
      </p:sp>
      <p:pic>
        <p:nvPicPr>
          <p:cNvPr id="18435" name="Picture 2"/>
          <p:cNvPicPr>
            <a:picLocks noGrp="1" noChangeAspect="1" noChangeArrowheads="1"/>
          </p:cNvPicPr>
          <p:nvPr>
            <p:ph idx="1"/>
          </p:nvPr>
        </p:nvPicPr>
        <p:blipFill>
          <a:blip r:embed="rId2" cstate="print"/>
          <a:srcRect/>
          <a:stretch>
            <a:fillRect/>
          </a:stretch>
        </p:blipFill>
        <p:spPr>
          <a:xfrm>
            <a:off x="2019300" y="260350"/>
            <a:ext cx="5530850" cy="4105275"/>
          </a:xfrm>
          <a:noFill/>
        </p:spPr>
      </p:pic>
      <p:sp>
        <p:nvSpPr>
          <p:cNvPr id="4" name="Dikdörtgen 3"/>
          <p:cNvSpPr/>
          <p:nvPr/>
        </p:nvSpPr>
        <p:spPr>
          <a:xfrm>
            <a:off x="250825" y="4508500"/>
            <a:ext cx="8713788" cy="2247900"/>
          </a:xfrm>
          <a:prstGeom prst="rect">
            <a:avLst/>
          </a:prstGeom>
        </p:spPr>
        <p:txBody>
          <a:bodyPr>
            <a:spAutoFit/>
          </a:bodyPr>
          <a:lstStyle/>
          <a:p>
            <a:pPr algn="just">
              <a:defRPr/>
            </a:pPr>
            <a:r>
              <a:rPr lang="tr-TR" sz="1400" b="1" dirty="0">
                <a:solidFill>
                  <a:schemeClr val="accent2">
                    <a:lumMod val="40000"/>
                    <a:lumOff val="60000"/>
                  </a:schemeClr>
                </a:solidFill>
              </a:rPr>
              <a:t>Şekil  :    </a:t>
            </a:r>
            <a:r>
              <a:rPr lang="tr-TR" sz="1400" b="1" dirty="0" err="1">
                <a:solidFill>
                  <a:schemeClr val="tx2">
                    <a:lumMod val="40000"/>
                    <a:lumOff val="60000"/>
                  </a:schemeClr>
                </a:solidFill>
              </a:rPr>
              <a:t>Kovalent</a:t>
            </a:r>
            <a:r>
              <a:rPr lang="tr-TR" sz="1400" b="1" dirty="0">
                <a:solidFill>
                  <a:schemeClr val="tx2">
                    <a:lumMod val="40000"/>
                    <a:lumOff val="60000"/>
                  </a:schemeClr>
                </a:solidFill>
              </a:rPr>
              <a:t> bağlar(a) </a:t>
            </a:r>
            <a:r>
              <a:rPr lang="tr-TR" sz="1400" b="1" dirty="0" err="1">
                <a:solidFill>
                  <a:schemeClr val="tx2">
                    <a:lumMod val="40000"/>
                    <a:lumOff val="60000"/>
                  </a:schemeClr>
                </a:solidFill>
              </a:rPr>
              <a:t>Kovalent</a:t>
            </a:r>
            <a:r>
              <a:rPr lang="tr-TR" sz="1400" b="1" dirty="0">
                <a:solidFill>
                  <a:schemeClr val="tx2">
                    <a:lumMod val="40000"/>
                    <a:lumOff val="60000"/>
                  </a:schemeClr>
                </a:solidFill>
              </a:rPr>
              <a:t> bağları oluşturmak için  atomlar arasındaki elektronlar ortaklaşır. Tekli </a:t>
            </a:r>
            <a:r>
              <a:rPr lang="tr-TR" sz="1400" b="1" dirty="0" err="1">
                <a:solidFill>
                  <a:schemeClr val="tx2">
                    <a:lumMod val="40000"/>
                    <a:lumOff val="60000"/>
                  </a:schemeClr>
                </a:solidFill>
              </a:rPr>
              <a:t>kovalent</a:t>
            </a:r>
            <a:r>
              <a:rPr lang="tr-TR" sz="1400" b="1" dirty="0">
                <a:solidFill>
                  <a:schemeClr val="tx2">
                    <a:lumMod val="40000"/>
                    <a:lumOff val="60000"/>
                  </a:schemeClr>
                </a:solidFill>
              </a:rPr>
              <a:t> bağ ile  her bir  hidrojen atomundan  bir elektron  ortaklaşarak  hidrojen gazını oluşturur.H2 veya H-H  olarak gösterilir bağlar (b) Oksijen gazında  iki oksijen  atomunun  4 elektronu  ikili bağ (O=O veya O2) oluşturarak ortaklaşır, (c ) Oksijen, hidrojenin dış katmanındaki elektronları  tamamlamak için  2 </a:t>
            </a:r>
            <a:r>
              <a:rPr lang="tr-TR" sz="1400" b="1" dirty="0" err="1">
                <a:solidFill>
                  <a:schemeClr val="tx2">
                    <a:lumMod val="40000"/>
                    <a:lumOff val="60000"/>
                  </a:schemeClr>
                </a:solidFill>
              </a:rPr>
              <a:t>elektŞekil</a:t>
            </a:r>
            <a:r>
              <a:rPr lang="tr-TR" sz="1400" b="1" dirty="0">
                <a:solidFill>
                  <a:schemeClr val="tx2">
                    <a:lumMod val="40000"/>
                    <a:lumOff val="60000"/>
                  </a:schemeClr>
                </a:solidFill>
              </a:rPr>
              <a:t>  :    </a:t>
            </a:r>
            <a:r>
              <a:rPr lang="tr-TR" sz="1400" b="1" dirty="0" err="1">
                <a:solidFill>
                  <a:schemeClr val="tx2">
                    <a:lumMod val="40000"/>
                    <a:lumOff val="60000"/>
                  </a:schemeClr>
                </a:solidFill>
              </a:rPr>
              <a:t>Kovalent</a:t>
            </a:r>
            <a:r>
              <a:rPr lang="tr-TR" sz="1400" b="1" dirty="0">
                <a:solidFill>
                  <a:schemeClr val="tx2">
                    <a:lumMod val="40000"/>
                    <a:lumOff val="60000"/>
                  </a:schemeClr>
                </a:solidFill>
              </a:rPr>
              <a:t> bağlar(a) </a:t>
            </a:r>
            <a:r>
              <a:rPr lang="tr-TR" sz="1400" b="1" dirty="0" err="1">
                <a:solidFill>
                  <a:schemeClr val="tx2">
                    <a:lumMod val="40000"/>
                    <a:lumOff val="60000"/>
                  </a:schemeClr>
                </a:solidFill>
              </a:rPr>
              <a:t>Kovalent</a:t>
            </a:r>
            <a:r>
              <a:rPr lang="tr-TR" sz="1400" b="1" dirty="0">
                <a:solidFill>
                  <a:schemeClr val="tx2">
                    <a:lumMod val="40000"/>
                    <a:lumOff val="60000"/>
                  </a:schemeClr>
                </a:solidFill>
              </a:rPr>
              <a:t> bağları oluşturmak için  atomlar arasındaki elektronlar ortaklaşır. Tekli </a:t>
            </a:r>
            <a:r>
              <a:rPr lang="tr-TR" sz="1400" b="1" dirty="0" err="1">
                <a:solidFill>
                  <a:schemeClr val="tx2">
                    <a:lumMod val="40000"/>
                    <a:lumOff val="60000"/>
                  </a:schemeClr>
                </a:solidFill>
              </a:rPr>
              <a:t>kovalent</a:t>
            </a:r>
            <a:r>
              <a:rPr lang="tr-TR" sz="1400" b="1" dirty="0">
                <a:solidFill>
                  <a:schemeClr val="tx2">
                    <a:lumMod val="40000"/>
                    <a:lumOff val="60000"/>
                  </a:schemeClr>
                </a:solidFill>
              </a:rPr>
              <a:t> bağ ile  her bir  hidrojen atomundan  bir elektron  ortaklaşarak  hidrojen gazını oluşturur.H2 veya H-H  olarak gösterilir bağlar (b) Oksijen gazında  iki oksijen  atomunun  4 elektronu  ikili bağ (O=O veya O2) oluşturarak ortaklaşır, (c ) Oksijen, hidrojenin dış katmanındaki elektronları  tamamlamak için  2 elektron verir, böylece Oksijen, suyu oluşturmak için  2 hidrojen atomunun  her biri ile  2 tek bağ yapabilir H-O-H  veya H2Oron verir, böylece Oksijen, suyu oluşturmak için  2 hidrojen atomunun  her biri ile  2 tek bağ yapabilir H-O-H  veya H2O</a:t>
            </a:r>
          </a:p>
        </p:txBody>
      </p:sp>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188" y="228600"/>
            <a:ext cx="8064500" cy="1544638"/>
          </a:xfrm>
          <a:solidFill>
            <a:schemeClr val="bg1">
              <a:lumMod val="50000"/>
            </a:schemeClr>
          </a:solidFill>
        </p:spPr>
        <p:txBody>
          <a:bodyPr/>
          <a:lstStyle/>
          <a:p>
            <a:pPr algn="just">
              <a:defRPr/>
            </a:pPr>
            <a:r>
              <a:rPr lang="tr-TR" sz="1800" b="1" dirty="0" smtClean="0"/>
              <a:t>Su, polar </a:t>
            </a:r>
            <a:r>
              <a:rPr lang="tr-TR" sz="1800" b="1" dirty="0" err="1" smtClean="0"/>
              <a:t>kovalent</a:t>
            </a:r>
            <a:r>
              <a:rPr lang="tr-TR" sz="1800" b="1" dirty="0" smtClean="0"/>
              <a:t> bağlarla  bir arada tutulan molekülleri çözer. Suyun pozitif ve negatif kutupları, çözünen molekülün  zıt yüklü kutupları tarafından çekilir. İyonlar  ve polar moleküller, su moleküllerinin elektriksel çekiminden dolayı  </a:t>
            </a:r>
            <a:r>
              <a:rPr lang="tr-TR" sz="1800" b="1" dirty="0" err="1" smtClean="0"/>
              <a:t>hidrofilik</a:t>
            </a:r>
            <a:r>
              <a:rPr lang="tr-TR" sz="1800" b="1" dirty="0" smtClean="0"/>
              <a:t> (su seven)  olarak tanımlanırlar, çünkü şekerleri  ve amino asitleri içine alan  bazı biyolojik moleküller  </a:t>
            </a:r>
            <a:r>
              <a:rPr lang="tr-TR" sz="1800" b="1" dirty="0" err="1" smtClean="0"/>
              <a:t>hidrofiliktir</a:t>
            </a:r>
            <a:r>
              <a:rPr lang="tr-TR" sz="1800" b="1" dirty="0" smtClean="0"/>
              <a:t> ve suda  çözünürler</a:t>
            </a:r>
            <a:endParaRPr lang="tr-TR" sz="1800" b="1" dirty="0"/>
          </a:p>
        </p:txBody>
      </p:sp>
      <p:pic>
        <p:nvPicPr>
          <p:cNvPr id="19459" name="Picture 2"/>
          <p:cNvPicPr>
            <a:picLocks noGrp="1" noChangeAspect="1" noChangeArrowheads="1"/>
          </p:cNvPicPr>
          <p:nvPr>
            <p:ph idx="1"/>
          </p:nvPr>
        </p:nvPicPr>
        <p:blipFill>
          <a:blip r:embed="rId2" cstate="print"/>
          <a:srcRect/>
          <a:stretch>
            <a:fillRect/>
          </a:stretch>
        </p:blipFill>
        <p:spPr>
          <a:xfrm>
            <a:off x="2411413" y="1916113"/>
            <a:ext cx="4078287" cy="3386137"/>
          </a:xfrm>
          <a:noFill/>
        </p:spPr>
      </p:pic>
      <p:pic>
        <p:nvPicPr>
          <p:cNvPr id="10" name="Picture 3"/>
          <p:cNvPicPr>
            <a:picLocks noChangeAspect="1" noChangeArrowheads="1"/>
          </p:cNvPicPr>
          <p:nvPr/>
        </p:nvPicPr>
        <p:blipFill>
          <a:blip r:embed="rId3" cstate="print"/>
          <a:srcRect/>
          <a:stretch>
            <a:fillRect/>
          </a:stretch>
        </p:blipFill>
        <p:spPr bwMode="auto">
          <a:xfrm>
            <a:off x="611188" y="5876925"/>
            <a:ext cx="8137525" cy="504825"/>
          </a:xfrm>
          <a:prstGeom prst="rect">
            <a:avLst/>
          </a:prstGeom>
          <a:solidFill>
            <a:schemeClr val="accent2">
              <a:lumMod val="40000"/>
              <a:lumOff val="60000"/>
            </a:schemeClr>
          </a:solidFill>
          <a:ln>
            <a:solidFill>
              <a:schemeClr val="accent1"/>
            </a:solidFill>
          </a:ln>
          <a:effectLst/>
        </p:spPr>
      </p:pic>
    </p:spTree>
  </p:cSld>
  <p:clrMapOvr>
    <a:masterClrMapping/>
  </p:clrMapOvr>
  <p:transition>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ş</a:t>
            </a:r>
            <a:endParaRPr lang="tr-TR" dirty="0"/>
          </a:p>
        </p:txBody>
      </p:sp>
      <p:pic>
        <p:nvPicPr>
          <p:cNvPr id="20483" name="Picture 2"/>
          <p:cNvPicPr>
            <a:picLocks noGrp="1" noChangeAspect="1" noChangeArrowheads="1"/>
          </p:cNvPicPr>
          <p:nvPr>
            <p:ph idx="1"/>
          </p:nvPr>
        </p:nvPicPr>
        <p:blipFill>
          <a:blip r:embed="rId2" cstate="print"/>
          <a:srcRect/>
          <a:stretch>
            <a:fillRect/>
          </a:stretch>
        </p:blipFill>
        <p:spPr>
          <a:xfrm>
            <a:off x="3708400" y="260350"/>
            <a:ext cx="2519363" cy="5159375"/>
          </a:xfrm>
          <a:noFill/>
        </p:spPr>
      </p:pic>
      <p:sp>
        <p:nvSpPr>
          <p:cNvPr id="5" name="Dikdörtgen 4"/>
          <p:cNvSpPr/>
          <p:nvPr/>
        </p:nvSpPr>
        <p:spPr>
          <a:xfrm>
            <a:off x="3022600" y="5805488"/>
            <a:ext cx="3354388" cy="584200"/>
          </a:xfrm>
          <a:prstGeom prst="rect">
            <a:avLst/>
          </a:prstGeom>
          <a:solidFill>
            <a:schemeClr val="accent2">
              <a:lumMod val="20000"/>
              <a:lumOff val="80000"/>
            </a:schemeClr>
          </a:solidFill>
        </p:spPr>
        <p:txBody>
          <a:bodyPr wrap="none">
            <a:spAutoFit/>
          </a:bodyPr>
          <a:lstStyle/>
          <a:p>
            <a:pPr>
              <a:defRPr/>
            </a:pPr>
            <a:r>
              <a:rPr lang="tr-TR" b="1" dirty="0">
                <a:solidFill>
                  <a:schemeClr val="bg2"/>
                </a:solidFill>
              </a:rPr>
              <a:t>Şekil: </a:t>
            </a:r>
            <a:r>
              <a:rPr lang="tr-TR" b="1" dirty="0" err="1">
                <a:solidFill>
                  <a:schemeClr val="bg2"/>
                </a:solidFill>
              </a:rPr>
              <a:t>pH</a:t>
            </a:r>
            <a:r>
              <a:rPr lang="tr-TR" b="1" dirty="0">
                <a:solidFill>
                  <a:schemeClr val="bg2"/>
                </a:solidFill>
              </a:rPr>
              <a:t> skalası</a:t>
            </a:r>
          </a:p>
        </p:txBody>
      </p:sp>
    </p:spTree>
  </p:cSld>
  <p:clrMapOvr>
    <a:masterClrMapping/>
  </p:clrMapOvr>
  <p:transition>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800" b="1" dirty="0" smtClean="0"/>
              <a:t>BİYOLOJİK MOLEKÜLLERDE KARBON( C)  NEDEN ÖNEMLİDİR?</a:t>
            </a:r>
            <a:endParaRPr lang="tr-TR" sz="2800" b="1" dirty="0"/>
          </a:p>
        </p:txBody>
      </p:sp>
      <p:sp>
        <p:nvSpPr>
          <p:cNvPr id="3" name="İçerik Yer Tutucusu 2"/>
          <p:cNvSpPr>
            <a:spLocks noGrp="1"/>
          </p:cNvSpPr>
          <p:nvPr>
            <p:ph idx="1"/>
          </p:nvPr>
        </p:nvSpPr>
        <p:spPr/>
        <p:txBody>
          <a:bodyPr/>
          <a:lstStyle/>
          <a:p>
            <a:pPr>
              <a:defRPr/>
            </a:pPr>
            <a:r>
              <a:rPr lang="tr-TR" dirty="0" smtClean="0"/>
              <a:t>Kimyada </a:t>
            </a:r>
            <a:r>
              <a:rPr lang="tr-TR" dirty="0" smtClean="0">
                <a:solidFill>
                  <a:schemeClr val="bg2"/>
                </a:solidFill>
              </a:rPr>
              <a:t>organik terimi</a:t>
            </a:r>
            <a:r>
              <a:rPr lang="tr-TR" dirty="0" smtClean="0"/>
              <a:t>, karbon iskeletine sahip  olan molekülleri tanımlamak için kullanılır. Bu moleküller bir miktar da hidrojen atomu içerirler. </a:t>
            </a:r>
          </a:p>
          <a:p>
            <a:pPr>
              <a:defRPr/>
            </a:pPr>
            <a:endParaRPr lang="tr-TR" dirty="0" smtClean="0"/>
          </a:p>
          <a:p>
            <a:pPr>
              <a:defRPr/>
            </a:pPr>
            <a:r>
              <a:rPr lang="tr-TR" dirty="0" smtClean="0"/>
              <a:t>Organik terimi, canlı organizmaların  bu molekülleri sentez etme  ve kullanma  yeteneğinden ileri gelir. </a:t>
            </a:r>
            <a:r>
              <a:rPr lang="tr-TR" dirty="0" smtClean="0">
                <a:solidFill>
                  <a:schemeClr val="bg2"/>
                </a:solidFill>
              </a:rPr>
              <a:t>inorganik moleküller</a:t>
            </a:r>
            <a:r>
              <a:rPr lang="tr-TR" dirty="0" smtClean="0"/>
              <a:t>  </a:t>
            </a:r>
            <a:r>
              <a:rPr lang="tr-TR" dirty="0" err="1" smtClean="0"/>
              <a:t>karbonsuzdur</a:t>
            </a:r>
            <a:endParaRPr lang="tr-TR" dirty="0" smtClean="0"/>
          </a:p>
          <a:p>
            <a:pPr>
              <a:defRPr/>
            </a:pPr>
            <a:endParaRPr lang="tr-TR" dirty="0"/>
          </a:p>
        </p:txBody>
      </p:sp>
    </p:spTree>
  </p:cSld>
  <p:clrMapOvr>
    <a:masterClrMapping/>
  </p:clrMapOvr>
  <p:transition>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450" y="228600"/>
            <a:ext cx="7270750" cy="823913"/>
          </a:xfrm>
        </p:spPr>
        <p:txBody>
          <a:bodyPr/>
          <a:lstStyle/>
          <a:p>
            <a:pPr>
              <a:defRPr/>
            </a:pPr>
            <a:r>
              <a:rPr lang="tr-TR" sz="2800" b="1" dirty="0" smtClean="0"/>
              <a:t>Tablo:   En Önemli Biyolojik Moleküller </a:t>
            </a:r>
            <a:endParaRPr lang="tr-TR" sz="2800" b="1" dirty="0"/>
          </a:p>
        </p:txBody>
      </p:sp>
      <p:graphicFrame>
        <p:nvGraphicFramePr>
          <p:cNvPr id="4" name="İçerik Yer Tutucusu 3"/>
          <p:cNvGraphicFramePr>
            <a:graphicFrameLocks noGrp="1"/>
          </p:cNvGraphicFramePr>
          <p:nvPr>
            <p:ph idx="1"/>
          </p:nvPr>
        </p:nvGraphicFramePr>
        <p:xfrm>
          <a:off x="2771775" y="1196975"/>
          <a:ext cx="3887788" cy="5256213"/>
        </p:xfrm>
        <a:graphic>
          <a:graphicData uri="http://schemas.openxmlformats.org/drawingml/2006/table">
            <a:tbl>
              <a:tblPr firstRow="1" firstCol="1" lastRow="1" lastCol="1" bandRow="1" bandCol="1">
                <a:tableStyleId>{5C22544A-7EE6-4342-B048-85BDC9FD1C3A}</a:tableStyleId>
              </a:tblPr>
              <a:tblGrid>
                <a:gridCol w="1025323"/>
                <a:gridCol w="1028698"/>
                <a:gridCol w="647286"/>
                <a:gridCol w="1186481"/>
              </a:tblGrid>
              <a:tr h="304079">
                <a:tc>
                  <a:txBody>
                    <a:bodyPr/>
                    <a:lstStyle/>
                    <a:p>
                      <a:pPr algn="just">
                        <a:lnSpc>
                          <a:spcPct val="150000"/>
                        </a:lnSpc>
                        <a:spcAft>
                          <a:spcPts val="0"/>
                        </a:spcAft>
                      </a:pPr>
                      <a:r>
                        <a:rPr lang="tr-TR" sz="500" dirty="0">
                          <a:effectLst/>
                        </a:rPr>
                        <a:t>MOLEKÜLÜN </a:t>
                      </a:r>
                    </a:p>
                    <a:p>
                      <a:pPr>
                        <a:spcAft>
                          <a:spcPts val="0"/>
                        </a:spcAft>
                      </a:pPr>
                      <a:r>
                        <a:rPr lang="tr-TR" sz="500" dirty="0">
                          <a:effectLst/>
                        </a:rPr>
                        <a:t>SINIFI</a:t>
                      </a:r>
                      <a:endParaRPr lang="tr-TR" sz="500" dirty="0">
                        <a:effectLst/>
                        <a:latin typeface="Times New Roman"/>
                        <a:ea typeface="Times New Roman"/>
                      </a:endParaRPr>
                    </a:p>
                  </a:txBody>
                  <a:tcPr marL="34260" marR="34260" marT="0" marB="0"/>
                </a:tc>
                <a:tc>
                  <a:txBody>
                    <a:bodyPr/>
                    <a:lstStyle/>
                    <a:p>
                      <a:pPr algn="just">
                        <a:lnSpc>
                          <a:spcPct val="150000"/>
                        </a:lnSpc>
                        <a:spcAft>
                          <a:spcPts val="0"/>
                        </a:spcAft>
                      </a:pPr>
                      <a:r>
                        <a:rPr lang="tr-TR" sz="500">
                          <a:effectLst/>
                        </a:rPr>
                        <a:t>        EN ÖNEMLİ </a:t>
                      </a:r>
                    </a:p>
                    <a:p>
                      <a:pPr>
                        <a:spcAft>
                          <a:spcPts val="0"/>
                        </a:spcAft>
                      </a:pPr>
                      <a:r>
                        <a:rPr lang="tr-TR" sz="500">
                          <a:effectLst/>
                        </a:rPr>
                        <a:t>ALTBİRİMLER      </a:t>
                      </a:r>
                    </a:p>
                    <a:p>
                      <a:pPr>
                        <a:spcAft>
                          <a:spcPts val="0"/>
                        </a:spcAft>
                      </a:pPr>
                      <a:r>
                        <a:rPr lang="tr-TR" sz="500">
                          <a:effectLst/>
                        </a:rPr>
                        <a:t>    </a:t>
                      </a:r>
                      <a:endParaRPr lang="tr-TR" sz="500">
                        <a:effectLst/>
                        <a:latin typeface="Times New Roman"/>
                        <a:ea typeface="Times New Roman"/>
                      </a:endParaRPr>
                    </a:p>
                  </a:txBody>
                  <a:tcPr marL="34260" marR="34260" marT="0" marB="0"/>
                </a:tc>
                <a:tc>
                  <a:txBody>
                    <a:bodyPr/>
                    <a:lstStyle/>
                    <a:p>
                      <a:pPr>
                        <a:spcAft>
                          <a:spcPts val="0"/>
                        </a:spcAft>
                      </a:pPr>
                      <a:r>
                        <a:rPr lang="tr-TR" sz="500">
                          <a:effectLst/>
                        </a:rPr>
                        <a:t>ÖRNEK  </a:t>
                      </a:r>
                      <a:endParaRPr lang="tr-TR" sz="500">
                        <a:effectLst/>
                        <a:latin typeface="Times New Roman"/>
                        <a:ea typeface="Times New Roman"/>
                      </a:endParaRPr>
                    </a:p>
                  </a:txBody>
                  <a:tcPr marL="34260" marR="34260" marT="0" marB="0"/>
                </a:tc>
                <a:tc>
                  <a:txBody>
                    <a:bodyPr/>
                    <a:lstStyle/>
                    <a:p>
                      <a:pPr>
                        <a:spcAft>
                          <a:spcPts val="0"/>
                        </a:spcAft>
                      </a:pPr>
                      <a:r>
                        <a:rPr lang="tr-TR" sz="500">
                          <a:effectLst/>
                        </a:rPr>
                        <a:t>FONKSİYON</a:t>
                      </a:r>
                      <a:endParaRPr lang="tr-TR" sz="500">
                        <a:effectLst/>
                        <a:latin typeface="Times New Roman"/>
                        <a:ea typeface="Times New Roman"/>
                      </a:endParaRPr>
                    </a:p>
                  </a:txBody>
                  <a:tcPr marL="34260" marR="34260" marT="0" marB="0"/>
                </a:tc>
              </a:tr>
              <a:tr h="1129434">
                <a:tc>
                  <a:txBody>
                    <a:bodyPr/>
                    <a:lstStyle/>
                    <a:p>
                      <a:pPr>
                        <a:spcAft>
                          <a:spcPts val="0"/>
                        </a:spcAft>
                      </a:pPr>
                      <a:r>
                        <a:rPr lang="tr-TR" sz="500" dirty="0">
                          <a:effectLst/>
                        </a:rPr>
                        <a:t> </a:t>
                      </a:r>
                    </a:p>
                    <a:p>
                      <a:pPr>
                        <a:spcAft>
                          <a:spcPts val="0"/>
                        </a:spcAft>
                      </a:pPr>
                      <a:r>
                        <a:rPr lang="tr-TR" sz="500" dirty="0" err="1">
                          <a:effectLst/>
                        </a:rPr>
                        <a:t>Karbohidrat</a:t>
                      </a:r>
                      <a:r>
                        <a:rPr lang="tr-TR" sz="500" dirty="0">
                          <a:effectLst/>
                        </a:rPr>
                        <a:t>:</a:t>
                      </a:r>
                    </a:p>
                    <a:p>
                      <a:pPr>
                        <a:spcAft>
                          <a:spcPts val="0"/>
                        </a:spcAft>
                      </a:pPr>
                      <a:r>
                        <a:rPr lang="tr-TR" sz="500" dirty="0">
                          <a:effectLst/>
                        </a:rPr>
                        <a:t>C, H ve O içerir </a:t>
                      </a:r>
                    </a:p>
                    <a:p>
                      <a:pPr>
                        <a:spcAft>
                          <a:spcPts val="0"/>
                        </a:spcAft>
                      </a:pPr>
                      <a:r>
                        <a:rPr lang="tr-TR" sz="500" dirty="0">
                          <a:effectLst/>
                        </a:rPr>
                        <a:t>Formül: (CH</a:t>
                      </a:r>
                      <a:r>
                        <a:rPr lang="tr-TR" sz="500" baseline="-25000" dirty="0">
                          <a:effectLst/>
                        </a:rPr>
                        <a:t>2</a:t>
                      </a:r>
                      <a:r>
                        <a:rPr lang="tr-TR" sz="500" dirty="0">
                          <a:effectLst/>
                        </a:rPr>
                        <a:t>O)n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endParaRPr lang="tr-TR" sz="500" dirty="0">
                        <a:effectLst/>
                        <a:latin typeface="Times New Roman"/>
                        <a:ea typeface="Times New Roman"/>
                      </a:endParaRPr>
                    </a:p>
                  </a:txBody>
                  <a:tcPr marL="34260" marR="34260" marT="0" marB="0"/>
                </a:tc>
                <a:tc>
                  <a:txBody>
                    <a:bodyPr/>
                    <a:lstStyle/>
                    <a:p>
                      <a:pPr>
                        <a:spcAft>
                          <a:spcPts val="0"/>
                        </a:spcAft>
                      </a:pPr>
                      <a:r>
                        <a:rPr lang="tr-TR" sz="500" dirty="0">
                          <a:effectLst/>
                        </a:rPr>
                        <a:t> </a:t>
                      </a:r>
                    </a:p>
                    <a:p>
                      <a:pPr>
                        <a:spcAft>
                          <a:spcPts val="0"/>
                        </a:spcAft>
                      </a:pPr>
                      <a:r>
                        <a:rPr lang="tr-TR" sz="500" dirty="0" err="1">
                          <a:effectLst/>
                        </a:rPr>
                        <a:t>Monosakkarit</a:t>
                      </a:r>
                      <a:r>
                        <a:rPr lang="tr-TR" sz="500" dirty="0">
                          <a:effectLst/>
                        </a:rPr>
                        <a:t>: Basit şeker</a:t>
                      </a:r>
                    </a:p>
                    <a:p>
                      <a:pPr>
                        <a:spcAft>
                          <a:spcPts val="0"/>
                        </a:spcAft>
                      </a:pPr>
                      <a:r>
                        <a:rPr lang="tr-TR" sz="500" dirty="0">
                          <a:effectLst/>
                        </a:rPr>
                        <a:t> </a:t>
                      </a:r>
                    </a:p>
                    <a:p>
                      <a:pPr algn="just">
                        <a:spcAft>
                          <a:spcPts val="0"/>
                        </a:spcAft>
                      </a:pPr>
                      <a:r>
                        <a:rPr lang="tr-TR" sz="500" dirty="0" err="1">
                          <a:effectLst/>
                        </a:rPr>
                        <a:t>Disakkarit</a:t>
                      </a:r>
                      <a:r>
                        <a:rPr lang="tr-TR" sz="500" dirty="0">
                          <a:effectLst/>
                        </a:rPr>
                        <a:t>: 2 </a:t>
                      </a:r>
                      <a:r>
                        <a:rPr lang="tr-TR" sz="500" dirty="0" err="1">
                          <a:effectLst/>
                        </a:rPr>
                        <a:t>monosakkaritin</a:t>
                      </a:r>
                      <a:r>
                        <a:rPr lang="tr-TR" sz="500" dirty="0">
                          <a:effectLst/>
                        </a:rPr>
                        <a:t>                                 birleşmesiyle meydana gelir</a:t>
                      </a:r>
                    </a:p>
                    <a:p>
                      <a:pPr>
                        <a:spcAft>
                          <a:spcPts val="0"/>
                        </a:spcAft>
                      </a:pPr>
                      <a:r>
                        <a:rPr lang="tr-TR" sz="500" dirty="0">
                          <a:effectLst/>
                        </a:rPr>
                        <a:t> </a:t>
                      </a:r>
                    </a:p>
                    <a:p>
                      <a:pPr algn="just">
                        <a:spcAft>
                          <a:spcPts val="0"/>
                        </a:spcAft>
                      </a:pPr>
                      <a:r>
                        <a:rPr lang="tr-TR" sz="500" dirty="0" err="1">
                          <a:effectLst/>
                        </a:rPr>
                        <a:t>Polisakkarit</a:t>
                      </a:r>
                      <a:r>
                        <a:rPr lang="tr-TR" sz="500" dirty="0">
                          <a:effectLst/>
                        </a:rPr>
                        <a:t>: Pek çok sayıda  </a:t>
                      </a:r>
                      <a:r>
                        <a:rPr lang="tr-TR" sz="500" dirty="0" err="1">
                          <a:effectLst/>
                        </a:rPr>
                        <a:t>monosakkaritin</a:t>
                      </a:r>
                      <a:r>
                        <a:rPr lang="tr-TR" sz="500" dirty="0">
                          <a:effectLst/>
                        </a:rPr>
                        <a:t>  birleşmesiyle                                    (normalde </a:t>
                      </a:r>
                      <a:r>
                        <a:rPr lang="tr-TR" sz="500" dirty="0" err="1">
                          <a:effectLst/>
                        </a:rPr>
                        <a:t>glukoz</a:t>
                      </a:r>
                      <a:r>
                        <a:rPr lang="tr-TR" sz="500" dirty="0">
                          <a:effectLst/>
                        </a:rPr>
                        <a:t>)  meydana gelir.           </a:t>
                      </a:r>
                    </a:p>
                    <a:p>
                      <a:pPr>
                        <a:spcAft>
                          <a:spcPts val="0"/>
                        </a:spcAft>
                      </a:pPr>
                      <a:r>
                        <a:rPr lang="tr-TR" sz="500" dirty="0">
                          <a:effectLst/>
                        </a:rPr>
                        <a:t> </a:t>
                      </a:r>
                      <a:endParaRPr lang="tr-TR" sz="500" dirty="0">
                        <a:effectLst/>
                        <a:latin typeface="Times New Roman"/>
                        <a:ea typeface="Times New Roman"/>
                      </a:endParaRPr>
                    </a:p>
                  </a:txBody>
                  <a:tcPr marL="34260" marR="34260" marT="0" marB="0"/>
                </a:tc>
                <a:tc>
                  <a:txBody>
                    <a:bodyPr/>
                    <a:lstStyle/>
                    <a:p>
                      <a:pPr>
                        <a:spcAft>
                          <a:spcPts val="0"/>
                        </a:spcAft>
                      </a:pPr>
                      <a:r>
                        <a:rPr lang="tr-TR" sz="500" dirty="0">
                          <a:effectLst/>
                        </a:rPr>
                        <a:t> </a:t>
                      </a:r>
                    </a:p>
                    <a:p>
                      <a:pPr>
                        <a:spcAft>
                          <a:spcPts val="0"/>
                        </a:spcAft>
                      </a:pPr>
                      <a:r>
                        <a:rPr lang="tr-TR" sz="500" dirty="0" err="1">
                          <a:effectLst/>
                        </a:rPr>
                        <a:t>Glukoz</a:t>
                      </a:r>
                      <a:endParaRPr lang="tr-TR" sz="500" dirty="0">
                        <a:effectLst/>
                      </a:endParaRP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Sukroz</a:t>
                      </a:r>
                      <a:endParaRPr lang="tr-TR" sz="500" dirty="0">
                        <a:effectLst/>
                      </a:endParaRP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Nişasta   </a:t>
                      </a:r>
                    </a:p>
                    <a:p>
                      <a:pPr>
                        <a:spcAft>
                          <a:spcPts val="0"/>
                        </a:spcAft>
                      </a:pPr>
                      <a:r>
                        <a:rPr lang="tr-TR" sz="500" dirty="0">
                          <a:effectLst/>
                        </a:rPr>
                        <a:t>Glikojen</a:t>
                      </a:r>
                    </a:p>
                    <a:p>
                      <a:pPr>
                        <a:spcAft>
                          <a:spcPts val="0"/>
                        </a:spcAft>
                      </a:pPr>
                      <a:r>
                        <a:rPr lang="tr-TR" sz="500" dirty="0">
                          <a:effectLst/>
                        </a:rPr>
                        <a:t>Selüloz</a:t>
                      </a:r>
                      <a:endParaRPr lang="tr-TR" sz="500" dirty="0">
                        <a:effectLst/>
                        <a:latin typeface="Times New Roman"/>
                        <a:ea typeface="Times New Roman"/>
                      </a:endParaRPr>
                    </a:p>
                  </a:txBody>
                  <a:tcPr marL="34260" marR="34260" marT="0" marB="0"/>
                </a:tc>
                <a:tc>
                  <a:txBody>
                    <a:bodyPr/>
                    <a:lstStyle/>
                    <a:p>
                      <a:pPr algn="just">
                        <a:spcAft>
                          <a:spcPts val="0"/>
                        </a:spcAft>
                      </a:pPr>
                      <a:r>
                        <a:rPr lang="tr-TR" sz="500" dirty="0">
                          <a:effectLst/>
                        </a:rPr>
                        <a:t> </a:t>
                      </a:r>
                    </a:p>
                    <a:p>
                      <a:pPr algn="just">
                        <a:spcAft>
                          <a:spcPts val="0"/>
                        </a:spcAft>
                      </a:pPr>
                      <a:r>
                        <a:rPr lang="tr-TR" sz="500" dirty="0">
                          <a:effectLst/>
                        </a:rPr>
                        <a:t>Hücreler için  önemli enerji kaynağı, </a:t>
                      </a:r>
                      <a:r>
                        <a:rPr lang="tr-TR" sz="500" dirty="0" err="1">
                          <a:effectLst/>
                        </a:rPr>
                        <a:t>polisakkaritleri</a:t>
                      </a:r>
                      <a:r>
                        <a:rPr lang="tr-TR" sz="500" dirty="0">
                          <a:effectLst/>
                        </a:rPr>
                        <a:t> meydana   getiren yapı taşları    </a:t>
                      </a:r>
                    </a:p>
                    <a:p>
                      <a:pPr algn="just">
                        <a:spcAft>
                          <a:spcPts val="0"/>
                        </a:spcAft>
                      </a:pPr>
                      <a:r>
                        <a:rPr lang="tr-TR" sz="500" dirty="0">
                          <a:effectLst/>
                        </a:rPr>
                        <a:t> </a:t>
                      </a:r>
                    </a:p>
                    <a:p>
                      <a:pPr algn="just">
                        <a:spcAft>
                          <a:spcPts val="0"/>
                        </a:spcAft>
                      </a:pPr>
                      <a:r>
                        <a:rPr lang="tr-TR" sz="500" dirty="0">
                          <a:effectLst/>
                        </a:rPr>
                        <a:t>Karasal bitkilerin   yapısında taşınan en  önemli şeker   </a:t>
                      </a:r>
                    </a:p>
                    <a:p>
                      <a:pPr algn="just">
                        <a:spcAft>
                          <a:spcPts val="0"/>
                        </a:spcAft>
                      </a:pPr>
                      <a:r>
                        <a:rPr lang="tr-TR" sz="500" dirty="0">
                          <a:effectLst/>
                        </a:rPr>
                        <a:t> </a:t>
                      </a:r>
                    </a:p>
                    <a:p>
                      <a:pPr algn="just">
                        <a:spcAft>
                          <a:spcPts val="0"/>
                        </a:spcAft>
                      </a:pPr>
                      <a:r>
                        <a:rPr lang="tr-TR" sz="500" dirty="0">
                          <a:effectLst/>
                        </a:rPr>
                        <a:t> Bitkilerde enerji depolar  </a:t>
                      </a:r>
                    </a:p>
                    <a:p>
                      <a:pPr algn="just">
                        <a:spcAft>
                          <a:spcPts val="0"/>
                        </a:spcAft>
                      </a:pPr>
                      <a:r>
                        <a:rPr lang="tr-TR" sz="500" dirty="0">
                          <a:effectLst/>
                        </a:rPr>
                        <a:t>Hayvanlara enerji depolar    </a:t>
                      </a:r>
                    </a:p>
                    <a:p>
                      <a:pPr algn="just">
                        <a:spcAft>
                          <a:spcPts val="0"/>
                        </a:spcAft>
                      </a:pPr>
                      <a:r>
                        <a:rPr lang="tr-TR" sz="500" dirty="0">
                          <a:effectLst/>
                        </a:rPr>
                        <a:t>Bitkilerin yapısal materyali                                                                </a:t>
                      </a:r>
                      <a:endParaRPr lang="tr-TR" sz="500" dirty="0">
                        <a:effectLst/>
                        <a:latin typeface="Times New Roman"/>
                        <a:ea typeface="Times New Roman"/>
                      </a:endParaRPr>
                    </a:p>
                  </a:txBody>
                  <a:tcPr marL="34260" marR="34260" marT="0" marB="0"/>
                </a:tc>
              </a:tr>
              <a:tr h="1650711">
                <a:tc>
                  <a:txBody>
                    <a:bodyPr/>
                    <a:lstStyle/>
                    <a:p>
                      <a:pPr algn="just">
                        <a:spcAft>
                          <a:spcPts val="0"/>
                        </a:spcAft>
                        <a:tabLst>
                          <a:tab pos="4050665" algn="l"/>
                        </a:tabLst>
                      </a:pPr>
                      <a:r>
                        <a:rPr lang="tr-TR" sz="500" dirty="0">
                          <a:effectLst/>
                        </a:rPr>
                        <a:t> </a:t>
                      </a:r>
                    </a:p>
                    <a:p>
                      <a:pPr algn="just">
                        <a:spcAft>
                          <a:spcPts val="0"/>
                        </a:spcAft>
                        <a:tabLst>
                          <a:tab pos="4050665" algn="l"/>
                        </a:tabLst>
                      </a:pPr>
                      <a:r>
                        <a:rPr lang="tr-TR" sz="500" dirty="0" err="1">
                          <a:effectLst/>
                        </a:rPr>
                        <a:t>Lipid</a:t>
                      </a:r>
                      <a:r>
                        <a:rPr lang="tr-TR" sz="500" dirty="0">
                          <a:effectLst/>
                        </a:rPr>
                        <a:t>: Yüksek oranda C ve H   içerir,    genellikle polar          değildir, suda çözünmez   </a:t>
                      </a:r>
                      <a:endParaRPr lang="tr-TR" sz="500" dirty="0">
                        <a:effectLst/>
                        <a:latin typeface="Times New Roman"/>
                        <a:ea typeface="Times New Roman"/>
                      </a:endParaRPr>
                    </a:p>
                  </a:txBody>
                  <a:tcPr marL="34260" marR="34260" marT="0" marB="0"/>
                </a:tc>
                <a:tc>
                  <a:txBody>
                    <a:bodyPr/>
                    <a:lstStyle/>
                    <a:p>
                      <a:pPr>
                        <a:spcAft>
                          <a:spcPts val="0"/>
                        </a:spcAft>
                      </a:pPr>
                      <a:r>
                        <a:rPr lang="tr-TR" sz="500" dirty="0">
                          <a:effectLst/>
                        </a:rPr>
                        <a:t> </a:t>
                      </a:r>
                    </a:p>
                    <a:p>
                      <a:pPr>
                        <a:spcAft>
                          <a:spcPts val="0"/>
                        </a:spcAft>
                      </a:pPr>
                      <a:r>
                        <a:rPr lang="tr-TR" sz="500" dirty="0">
                          <a:effectLst/>
                        </a:rPr>
                        <a:t>Trigliserid:3 yağ asidi </a:t>
                      </a:r>
                      <a:r>
                        <a:rPr lang="tr-TR" sz="500" dirty="0" err="1">
                          <a:effectLst/>
                        </a:rPr>
                        <a:t>gliserol</a:t>
                      </a:r>
                      <a:r>
                        <a:rPr lang="tr-TR" sz="500" dirty="0">
                          <a:effectLst/>
                        </a:rPr>
                        <a:t> ile  bağlı</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Mum:Uzun</a:t>
                      </a:r>
                      <a:r>
                        <a:rPr lang="tr-TR" sz="500" dirty="0">
                          <a:effectLst/>
                        </a:rPr>
                        <a:t> zincirli </a:t>
                      </a:r>
                      <a:r>
                        <a:rPr lang="tr-TR" sz="500" dirty="0" err="1">
                          <a:effectLst/>
                        </a:rPr>
                        <a:t>alkol’e</a:t>
                      </a:r>
                      <a:r>
                        <a:rPr lang="tr-TR" sz="500" dirty="0">
                          <a:effectLst/>
                        </a:rPr>
                        <a:t>                      değişen sayıda yağ asitleri bağlı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Fosfolipid</a:t>
                      </a:r>
                      <a:r>
                        <a:rPr lang="tr-TR" sz="500" dirty="0">
                          <a:effectLst/>
                        </a:rPr>
                        <a:t>: </a:t>
                      </a:r>
                      <a:r>
                        <a:rPr lang="tr-TR" sz="500" dirty="0" err="1">
                          <a:effectLst/>
                        </a:rPr>
                        <a:t>Gliserole</a:t>
                      </a:r>
                      <a:r>
                        <a:rPr lang="tr-TR" sz="500" dirty="0">
                          <a:effectLst/>
                        </a:rPr>
                        <a:t> bağlı  2 yağ asidi ve polar fosfat grupları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Steroid:Fonksiyonel</a:t>
                      </a:r>
                      <a:r>
                        <a:rPr lang="tr-TR" sz="500" dirty="0">
                          <a:effectLst/>
                        </a:rPr>
                        <a:t> gruplu birbiri ile kaynaşmış 4 karbon halkası                </a:t>
                      </a:r>
                    </a:p>
                    <a:p>
                      <a:pPr>
                        <a:spcAft>
                          <a:spcPts val="0"/>
                        </a:spcAft>
                      </a:pPr>
                      <a:r>
                        <a:rPr lang="tr-TR" sz="500" dirty="0">
                          <a:effectLst/>
                        </a:rPr>
                        <a:t> </a:t>
                      </a:r>
                      <a:endParaRPr lang="tr-TR" sz="500" dirty="0">
                        <a:effectLst/>
                        <a:latin typeface="Times New Roman"/>
                        <a:ea typeface="Times New Roman"/>
                      </a:endParaRPr>
                    </a:p>
                  </a:txBody>
                  <a:tcPr marL="34260" marR="34260" marT="0" marB="0"/>
                </a:tc>
                <a:tc>
                  <a:txBody>
                    <a:bodyPr/>
                    <a:lstStyle/>
                    <a:p>
                      <a:pPr>
                        <a:spcAft>
                          <a:spcPts val="0"/>
                        </a:spcAft>
                      </a:pPr>
                      <a:r>
                        <a:rPr lang="tr-TR" sz="500" dirty="0">
                          <a:effectLst/>
                        </a:rPr>
                        <a:t> </a:t>
                      </a:r>
                    </a:p>
                    <a:p>
                      <a:pPr>
                        <a:spcAft>
                          <a:spcPts val="0"/>
                        </a:spcAft>
                      </a:pPr>
                      <a:r>
                        <a:rPr lang="tr-TR" sz="500" dirty="0">
                          <a:effectLst/>
                        </a:rPr>
                        <a:t>Sıvı yağ, katı yağ</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Bitkinin </a:t>
                      </a:r>
                      <a:r>
                        <a:rPr lang="tr-TR" sz="500" dirty="0" err="1">
                          <a:effectLst/>
                        </a:rPr>
                        <a:t>kutikulasında</a:t>
                      </a:r>
                      <a:endParaRPr lang="tr-TR" sz="500" dirty="0">
                        <a:effectLst/>
                      </a:endParaRP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Fosfoditil</a:t>
                      </a:r>
                      <a:r>
                        <a:rPr lang="tr-TR" sz="500" dirty="0">
                          <a:effectLst/>
                        </a:rPr>
                        <a:t> kolin</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kolestrol</a:t>
                      </a:r>
                      <a:endParaRPr lang="tr-TR" sz="500" dirty="0">
                        <a:effectLst/>
                        <a:latin typeface="Times New Roman"/>
                        <a:ea typeface="Times New Roman"/>
                      </a:endParaRPr>
                    </a:p>
                  </a:txBody>
                  <a:tcPr marL="34260" marR="34260" marT="0" marB="0"/>
                </a:tc>
                <a:tc>
                  <a:txBody>
                    <a:bodyPr/>
                    <a:lstStyle/>
                    <a:p>
                      <a:pPr>
                        <a:spcAft>
                          <a:spcPts val="0"/>
                        </a:spcAft>
                      </a:pPr>
                      <a:r>
                        <a:rPr lang="tr-TR" sz="500" dirty="0">
                          <a:effectLst/>
                        </a:rPr>
                        <a:t> </a:t>
                      </a:r>
                    </a:p>
                    <a:p>
                      <a:pPr>
                        <a:spcAft>
                          <a:spcPts val="0"/>
                        </a:spcAft>
                      </a:pPr>
                      <a:r>
                        <a:rPr lang="tr-TR" sz="500" dirty="0">
                          <a:effectLst/>
                        </a:rPr>
                        <a:t>Hayvanlarda ve bazı bitkilerde enerji deposu</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Karasal bitkilerin yapraklarında ve gövdelerinde su geçirmez tabaka</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Hücre </a:t>
                      </a:r>
                      <a:r>
                        <a:rPr lang="tr-TR" sz="500" dirty="0" err="1">
                          <a:effectLst/>
                        </a:rPr>
                        <a:t>membranının</a:t>
                      </a:r>
                      <a:r>
                        <a:rPr lang="tr-TR" sz="500" dirty="0">
                          <a:effectLst/>
                        </a:rPr>
                        <a:t> bileşeni</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err="1">
                          <a:effectLst/>
                        </a:rPr>
                        <a:t>Ökaryotik</a:t>
                      </a:r>
                      <a:r>
                        <a:rPr lang="tr-TR" sz="500" dirty="0">
                          <a:effectLst/>
                        </a:rPr>
                        <a:t> hücre </a:t>
                      </a:r>
                      <a:r>
                        <a:rPr lang="tr-TR" sz="500" dirty="0" err="1">
                          <a:effectLst/>
                        </a:rPr>
                        <a:t>membranı</a:t>
                      </a:r>
                      <a:r>
                        <a:rPr lang="tr-TR" sz="500" dirty="0">
                          <a:effectLst/>
                        </a:rPr>
                        <a:t> bileşeni. Testosteron safra tuzları gibi diğer </a:t>
                      </a:r>
                      <a:r>
                        <a:rPr lang="tr-TR" sz="500" dirty="0" err="1">
                          <a:effectLst/>
                        </a:rPr>
                        <a:t>steroidlerin</a:t>
                      </a:r>
                      <a:r>
                        <a:rPr lang="tr-TR" sz="500" dirty="0">
                          <a:effectLst/>
                        </a:rPr>
                        <a:t> öncü bileşeni</a:t>
                      </a:r>
                      <a:endParaRPr lang="tr-TR" sz="500" dirty="0">
                        <a:effectLst/>
                        <a:latin typeface="Times New Roman"/>
                        <a:ea typeface="Times New Roman"/>
                      </a:endParaRPr>
                    </a:p>
                  </a:txBody>
                  <a:tcPr marL="34260" marR="34260" marT="0" marB="0"/>
                </a:tc>
              </a:tr>
              <a:tr h="1042555">
                <a:tc>
                  <a:txBody>
                    <a:bodyPr/>
                    <a:lstStyle/>
                    <a:p>
                      <a:pPr>
                        <a:spcAft>
                          <a:spcPts val="0"/>
                        </a:spcAft>
                      </a:pPr>
                      <a:r>
                        <a:rPr lang="tr-TR" sz="500" dirty="0">
                          <a:effectLst/>
                        </a:rPr>
                        <a:t>                                               Protein:     C,H,O,N ve S içeren aminoasit zincirleri                                                                                                                                                                                                                                                                                        </a:t>
                      </a:r>
                      <a:endParaRPr lang="tr-TR" sz="500" dirty="0">
                        <a:effectLst/>
                        <a:latin typeface="Times New Roman"/>
                        <a:ea typeface="Times New Roman"/>
                      </a:endParaRPr>
                    </a:p>
                  </a:txBody>
                  <a:tcPr marL="34260" marR="34260" marT="0" marB="0"/>
                </a:tc>
                <a:tc>
                  <a:txBody>
                    <a:bodyPr/>
                    <a:lstStyle/>
                    <a:p>
                      <a:pPr algn="just">
                        <a:spcAft>
                          <a:spcPts val="0"/>
                        </a:spcAft>
                        <a:tabLst>
                          <a:tab pos="4050665" algn="l"/>
                        </a:tabLst>
                      </a:pPr>
                      <a:r>
                        <a:rPr lang="tr-TR" sz="500">
                          <a:effectLst/>
                        </a:rPr>
                        <a:t>                 </a:t>
                      </a:r>
                    </a:p>
                    <a:p>
                      <a:pPr algn="just">
                        <a:spcAft>
                          <a:spcPts val="0"/>
                        </a:spcAft>
                      </a:pPr>
                      <a:r>
                        <a:rPr lang="tr-TR" sz="500">
                          <a:effectLst/>
                        </a:rPr>
                        <a:t> </a:t>
                      </a:r>
                    </a:p>
                    <a:p>
                      <a:pPr algn="just">
                        <a:spcAft>
                          <a:spcPts val="0"/>
                        </a:spcAft>
                      </a:pPr>
                      <a:r>
                        <a:rPr lang="tr-TR" sz="500">
                          <a:effectLst/>
                        </a:rPr>
                        <a:t>                   </a:t>
                      </a:r>
                    </a:p>
                    <a:p>
                      <a:pPr algn="just">
                        <a:spcAft>
                          <a:spcPts val="0"/>
                        </a:spcAft>
                      </a:pPr>
                      <a:r>
                        <a:rPr lang="tr-TR" sz="500">
                          <a:effectLst/>
                        </a:rPr>
                        <a:t> </a:t>
                      </a:r>
                    </a:p>
                    <a:p>
                      <a:pPr>
                        <a:spcAft>
                          <a:spcPts val="0"/>
                        </a:spcAft>
                      </a:pPr>
                      <a:r>
                        <a:rPr lang="tr-TR" sz="500">
                          <a:effectLst/>
                        </a:rPr>
                        <a:t>                                                                                                                </a:t>
                      </a:r>
                      <a:endParaRPr lang="tr-TR" sz="500">
                        <a:effectLst/>
                        <a:latin typeface="Times New Roman"/>
                        <a:ea typeface="Times New Roman"/>
                      </a:endParaRPr>
                    </a:p>
                  </a:txBody>
                  <a:tcPr marL="34260" marR="34260" marT="0" marB="0"/>
                </a:tc>
                <a:tc>
                  <a:txBody>
                    <a:bodyPr/>
                    <a:lstStyle/>
                    <a:p>
                      <a:pPr>
                        <a:spcAft>
                          <a:spcPts val="0"/>
                        </a:spcAft>
                      </a:pPr>
                      <a:r>
                        <a:rPr lang="tr-TR" sz="500">
                          <a:effectLst/>
                        </a:rPr>
                        <a:t> </a:t>
                      </a:r>
                    </a:p>
                    <a:p>
                      <a:pPr>
                        <a:spcAft>
                          <a:spcPts val="0"/>
                        </a:spcAft>
                      </a:pPr>
                      <a:r>
                        <a:rPr lang="tr-TR" sz="500">
                          <a:effectLst/>
                        </a:rPr>
                        <a:t>Keratin</a:t>
                      </a:r>
                    </a:p>
                    <a:p>
                      <a:pPr>
                        <a:spcAft>
                          <a:spcPts val="0"/>
                        </a:spcAft>
                      </a:pPr>
                      <a:r>
                        <a:rPr lang="tr-TR" sz="500">
                          <a:effectLst/>
                        </a:rPr>
                        <a:t> </a:t>
                      </a:r>
                    </a:p>
                    <a:p>
                      <a:pPr>
                        <a:spcAft>
                          <a:spcPts val="0"/>
                        </a:spcAft>
                      </a:pPr>
                      <a:r>
                        <a:rPr lang="tr-TR" sz="500">
                          <a:effectLst/>
                        </a:rPr>
                        <a:t> </a:t>
                      </a:r>
                    </a:p>
                    <a:p>
                      <a:pPr>
                        <a:spcAft>
                          <a:spcPts val="0"/>
                        </a:spcAft>
                      </a:pPr>
                      <a:r>
                        <a:rPr lang="tr-TR" sz="500">
                          <a:effectLst/>
                        </a:rPr>
                        <a:t>İpek</a:t>
                      </a:r>
                    </a:p>
                    <a:p>
                      <a:pPr>
                        <a:spcAft>
                          <a:spcPts val="0"/>
                        </a:spcAft>
                      </a:pPr>
                      <a:r>
                        <a:rPr lang="tr-TR" sz="500">
                          <a:effectLst/>
                        </a:rPr>
                        <a:t> </a:t>
                      </a:r>
                    </a:p>
                    <a:p>
                      <a:pPr>
                        <a:spcAft>
                          <a:spcPts val="0"/>
                        </a:spcAft>
                      </a:pPr>
                      <a:r>
                        <a:rPr lang="tr-TR" sz="500">
                          <a:effectLst/>
                        </a:rPr>
                        <a:t> </a:t>
                      </a:r>
                    </a:p>
                    <a:p>
                      <a:pPr>
                        <a:spcAft>
                          <a:spcPts val="0"/>
                        </a:spcAft>
                      </a:pPr>
                      <a:r>
                        <a:rPr lang="tr-TR" sz="500">
                          <a:effectLst/>
                        </a:rPr>
                        <a:t> </a:t>
                      </a:r>
                    </a:p>
                    <a:p>
                      <a:pPr>
                        <a:spcAft>
                          <a:spcPts val="0"/>
                        </a:spcAft>
                      </a:pPr>
                      <a:r>
                        <a:rPr lang="tr-TR" sz="500">
                          <a:effectLst/>
                        </a:rPr>
                        <a:t>Hemoglobin       </a:t>
                      </a:r>
                      <a:endParaRPr lang="tr-TR" sz="500">
                        <a:effectLst/>
                        <a:latin typeface="Times New Roman"/>
                        <a:ea typeface="Times New Roman"/>
                      </a:endParaRPr>
                    </a:p>
                  </a:txBody>
                  <a:tcPr marL="34260" marR="34260" marT="0" marB="0"/>
                </a:tc>
                <a:tc>
                  <a:txBody>
                    <a:bodyPr/>
                    <a:lstStyle/>
                    <a:p>
                      <a:pPr algn="just">
                        <a:spcAft>
                          <a:spcPts val="0"/>
                        </a:spcAft>
                      </a:pPr>
                      <a:r>
                        <a:rPr lang="tr-TR" sz="500" dirty="0">
                          <a:effectLst/>
                        </a:rPr>
                        <a:t> </a:t>
                      </a:r>
                    </a:p>
                    <a:p>
                      <a:pPr algn="just">
                        <a:spcAft>
                          <a:spcPts val="0"/>
                        </a:spcAft>
                      </a:pPr>
                      <a:r>
                        <a:rPr lang="tr-TR" sz="500" dirty="0" err="1">
                          <a:effectLst/>
                        </a:rPr>
                        <a:t>Heliksel</a:t>
                      </a:r>
                      <a:r>
                        <a:rPr lang="tr-TR" sz="500" dirty="0">
                          <a:effectLst/>
                        </a:rPr>
                        <a:t> protein, saçın en                                                                                                                                             önemli bileşeni </a:t>
                      </a:r>
                    </a:p>
                    <a:p>
                      <a:pPr algn="just">
                        <a:spcAft>
                          <a:spcPts val="0"/>
                        </a:spcAft>
                      </a:pPr>
                      <a:r>
                        <a:rPr lang="tr-TR" sz="500" dirty="0">
                          <a:effectLst/>
                        </a:rPr>
                        <a:t> </a:t>
                      </a:r>
                    </a:p>
                    <a:p>
                      <a:pPr algn="just">
                        <a:spcAft>
                          <a:spcPts val="0"/>
                        </a:spcAft>
                      </a:pPr>
                      <a:r>
                        <a:rPr lang="tr-TR" sz="500" dirty="0">
                          <a:effectLst/>
                        </a:rPr>
                        <a:t>Örümcek ve güveler tarafından mey. </a:t>
                      </a:r>
                      <a:r>
                        <a:rPr lang="tr-TR" sz="500" dirty="0" err="1">
                          <a:effectLst/>
                        </a:rPr>
                        <a:t>get.irilen</a:t>
                      </a:r>
                      <a:r>
                        <a:rPr lang="tr-TR" sz="500" dirty="0">
                          <a:effectLst/>
                        </a:rPr>
                        <a:t> protein.</a:t>
                      </a:r>
                    </a:p>
                    <a:p>
                      <a:pPr algn="just">
                        <a:spcAft>
                          <a:spcPts val="0"/>
                        </a:spcAft>
                      </a:pPr>
                      <a:r>
                        <a:rPr lang="tr-TR" sz="500" dirty="0">
                          <a:effectLst/>
                        </a:rPr>
                        <a:t> </a:t>
                      </a:r>
                    </a:p>
                    <a:p>
                      <a:pPr algn="just">
                        <a:spcAft>
                          <a:spcPts val="0"/>
                        </a:spcAft>
                      </a:pPr>
                      <a:r>
                        <a:rPr lang="tr-TR" sz="500" dirty="0">
                          <a:effectLst/>
                        </a:rPr>
                        <a:t>4 </a:t>
                      </a:r>
                      <a:r>
                        <a:rPr lang="tr-TR" sz="500" dirty="0" err="1">
                          <a:effectLst/>
                        </a:rPr>
                        <a:t>peptid</a:t>
                      </a:r>
                      <a:r>
                        <a:rPr lang="tr-TR" sz="500" dirty="0">
                          <a:effectLst/>
                        </a:rPr>
                        <a:t> yapı taşından oluşmuş </a:t>
                      </a:r>
                      <a:r>
                        <a:rPr lang="tr-TR" sz="500" dirty="0" err="1">
                          <a:effectLst/>
                        </a:rPr>
                        <a:t>globular</a:t>
                      </a:r>
                      <a:r>
                        <a:rPr lang="tr-TR" sz="500" dirty="0">
                          <a:effectLst/>
                        </a:rPr>
                        <a:t> protein                                                                     Omurgalı kanında oksijen                                                                                                                                            taşır</a:t>
                      </a:r>
                      <a:endParaRPr lang="tr-TR" sz="500" dirty="0">
                        <a:effectLst/>
                        <a:latin typeface="Times New Roman"/>
                        <a:ea typeface="Times New Roman"/>
                      </a:endParaRPr>
                    </a:p>
                  </a:txBody>
                  <a:tcPr marL="34260" marR="34260" marT="0" marB="0"/>
                </a:tc>
              </a:tr>
              <a:tr h="1129434">
                <a:tc>
                  <a:txBody>
                    <a:bodyPr/>
                    <a:lstStyle/>
                    <a:p>
                      <a:pPr algn="just">
                        <a:spcAft>
                          <a:spcPts val="0"/>
                        </a:spcAft>
                      </a:pPr>
                      <a:r>
                        <a:rPr lang="tr-TR" sz="500" dirty="0">
                          <a:effectLst/>
                        </a:rPr>
                        <a:t> </a:t>
                      </a:r>
                    </a:p>
                    <a:p>
                      <a:pPr algn="just">
                        <a:spcAft>
                          <a:spcPts val="0"/>
                        </a:spcAft>
                      </a:pPr>
                      <a:r>
                        <a:rPr lang="tr-TR" sz="500" dirty="0" err="1">
                          <a:effectLst/>
                        </a:rPr>
                        <a:t>Nükleikasit</a:t>
                      </a:r>
                      <a:r>
                        <a:rPr lang="tr-TR" sz="500" dirty="0">
                          <a:effectLst/>
                        </a:rPr>
                        <a:t>: </a:t>
                      </a:r>
                      <a:r>
                        <a:rPr lang="tr-TR" sz="500" dirty="0" err="1">
                          <a:effectLst/>
                        </a:rPr>
                        <a:t>Nukleotid</a:t>
                      </a:r>
                      <a:r>
                        <a:rPr lang="tr-TR" sz="500" dirty="0">
                          <a:effectLst/>
                        </a:rPr>
                        <a:t> alt birimlerinden yapılır , tek bir nükleotidden  veya uzun zincirli nükleotidlerden yapılmış olabilir                   </a:t>
                      </a:r>
                    </a:p>
                    <a:p>
                      <a:pPr algn="just">
                        <a:spcAft>
                          <a:spcPts val="0"/>
                        </a:spcAft>
                      </a:pPr>
                      <a:r>
                        <a:rPr lang="tr-TR" sz="500" dirty="0">
                          <a:effectLst/>
                        </a:rPr>
                        <a:t>.                                                                                        </a:t>
                      </a:r>
                    </a:p>
                    <a:p>
                      <a:pPr algn="just">
                        <a:spcAft>
                          <a:spcPts val="0"/>
                        </a:spcAft>
                      </a:pPr>
                      <a:r>
                        <a:rPr lang="tr-TR" sz="500" dirty="0">
                          <a:effectLst/>
                        </a:rPr>
                        <a:t>                                                                                                                                             </a:t>
                      </a:r>
                    </a:p>
                    <a:p>
                      <a:pPr algn="just">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endParaRPr lang="tr-TR" sz="500" dirty="0">
                        <a:effectLst/>
                        <a:latin typeface="Times New Roman"/>
                        <a:ea typeface="Times New Roman"/>
                      </a:endParaRPr>
                    </a:p>
                  </a:txBody>
                  <a:tcPr marL="34260" marR="34260" marT="0" marB="0"/>
                </a:tc>
                <a:tc>
                  <a:txBody>
                    <a:bodyPr/>
                    <a:lstStyle/>
                    <a:p>
                      <a:pPr algn="just">
                        <a:spcAft>
                          <a:spcPts val="0"/>
                        </a:spcAft>
                        <a:tabLst>
                          <a:tab pos="4050665" algn="l"/>
                        </a:tabLst>
                      </a:pPr>
                      <a:r>
                        <a:rPr lang="tr-TR" sz="500" dirty="0">
                          <a:effectLst/>
                        </a:rPr>
                        <a:t> </a:t>
                      </a:r>
                    </a:p>
                    <a:p>
                      <a:pPr algn="just">
                        <a:spcAft>
                          <a:spcPts val="0"/>
                        </a:spcAft>
                        <a:tabLst>
                          <a:tab pos="4050665" algn="l"/>
                        </a:tabLst>
                      </a:pPr>
                      <a:r>
                        <a:rPr lang="tr-TR" sz="500" dirty="0">
                          <a:effectLst/>
                        </a:rPr>
                        <a:t>Uzun- zincirli nükleik asitler     </a:t>
                      </a:r>
                    </a:p>
                    <a:p>
                      <a:pPr algn="just">
                        <a:spcAft>
                          <a:spcPts val="0"/>
                        </a:spcAft>
                        <a:tabLst>
                          <a:tab pos="4050665" algn="l"/>
                        </a:tabLst>
                      </a:pPr>
                      <a:r>
                        <a:rPr lang="tr-TR" sz="500" dirty="0">
                          <a:effectLst/>
                        </a:rPr>
                        <a:t> </a:t>
                      </a:r>
                    </a:p>
                    <a:p>
                      <a:pPr algn="just">
                        <a:spcAft>
                          <a:spcPts val="0"/>
                        </a:spcAft>
                        <a:tabLst>
                          <a:tab pos="4050665" algn="l"/>
                        </a:tabLst>
                      </a:pPr>
                      <a:r>
                        <a:rPr lang="tr-TR" sz="500" dirty="0">
                          <a:effectLst/>
                        </a:rPr>
                        <a:t> </a:t>
                      </a:r>
                    </a:p>
                    <a:p>
                      <a:pPr algn="just">
                        <a:spcAft>
                          <a:spcPts val="0"/>
                        </a:spcAft>
                        <a:tabLst>
                          <a:tab pos="4050665" algn="l"/>
                        </a:tabLst>
                      </a:pPr>
                      <a:r>
                        <a:rPr lang="tr-TR" sz="500" dirty="0">
                          <a:effectLst/>
                        </a:rPr>
                        <a:t> </a:t>
                      </a:r>
                    </a:p>
                    <a:p>
                      <a:pPr algn="just">
                        <a:spcAft>
                          <a:spcPts val="0"/>
                        </a:spcAft>
                        <a:tabLst>
                          <a:tab pos="4050665" algn="l"/>
                        </a:tabLst>
                      </a:pPr>
                      <a:r>
                        <a:rPr lang="tr-TR" sz="500" dirty="0">
                          <a:effectLst/>
                        </a:rPr>
                        <a:t> </a:t>
                      </a:r>
                    </a:p>
                    <a:p>
                      <a:pPr algn="just">
                        <a:spcAft>
                          <a:spcPts val="0"/>
                        </a:spcAft>
                        <a:tabLst>
                          <a:tab pos="4050665" algn="l"/>
                        </a:tabLst>
                      </a:pPr>
                      <a:r>
                        <a:rPr lang="tr-TR" sz="500" dirty="0">
                          <a:effectLst/>
                        </a:rPr>
                        <a:t> </a:t>
                      </a:r>
                    </a:p>
                    <a:p>
                      <a:pPr algn="just">
                        <a:spcAft>
                          <a:spcPts val="0"/>
                        </a:spcAft>
                        <a:tabLst>
                          <a:tab pos="4050665" algn="l"/>
                        </a:tabLst>
                      </a:pPr>
                      <a:r>
                        <a:rPr lang="tr-TR" sz="500" dirty="0">
                          <a:effectLst/>
                        </a:rPr>
                        <a:t>Tek nükleotidler        </a:t>
                      </a:r>
                      <a:endParaRPr lang="tr-TR" sz="500" dirty="0">
                        <a:effectLst/>
                        <a:latin typeface="Times New Roman"/>
                        <a:ea typeface="Times New Roman"/>
                      </a:endParaRPr>
                    </a:p>
                  </a:txBody>
                  <a:tcPr marL="34260" marR="34260" marT="0" marB="0"/>
                </a:tc>
                <a:tc>
                  <a:txBody>
                    <a:bodyPr/>
                    <a:lstStyle/>
                    <a:p>
                      <a:pPr>
                        <a:spcAft>
                          <a:spcPts val="0"/>
                        </a:spcAft>
                      </a:pPr>
                      <a:r>
                        <a:rPr lang="tr-TR" sz="500" dirty="0">
                          <a:effectLst/>
                        </a:rPr>
                        <a:t> </a:t>
                      </a:r>
                    </a:p>
                    <a:p>
                      <a:pPr>
                        <a:spcAft>
                          <a:spcPts val="0"/>
                        </a:spcAft>
                      </a:pPr>
                      <a:r>
                        <a:rPr lang="tr-TR" sz="500" dirty="0">
                          <a:effectLst/>
                        </a:rPr>
                        <a:t>DNA</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RNA</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 </a:t>
                      </a:r>
                    </a:p>
                    <a:p>
                      <a:pPr>
                        <a:spcAft>
                          <a:spcPts val="0"/>
                        </a:spcAft>
                      </a:pPr>
                      <a:r>
                        <a:rPr lang="tr-TR" sz="500" dirty="0">
                          <a:effectLst/>
                        </a:rPr>
                        <a:t>ATP</a:t>
                      </a:r>
                    </a:p>
                    <a:p>
                      <a:pPr>
                        <a:spcAft>
                          <a:spcPts val="0"/>
                        </a:spcAft>
                      </a:pPr>
                      <a:r>
                        <a:rPr lang="tr-TR" sz="500" dirty="0">
                          <a:effectLst/>
                        </a:rPr>
                        <a:t> </a:t>
                      </a:r>
                    </a:p>
                    <a:p>
                      <a:pPr>
                        <a:spcAft>
                          <a:spcPts val="0"/>
                        </a:spcAft>
                      </a:pPr>
                      <a:r>
                        <a:rPr lang="tr-TR" sz="500" dirty="0">
                          <a:effectLst/>
                        </a:rPr>
                        <a:t>AMP</a:t>
                      </a:r>
                    </a:p>
                    <a:p>
                      <a:pPr>
                        <a:spcAft>
                          <a:spcPts val="0"/>
                        </a:spcAft>
                      </a:pPr>
                      <a:r>
                        <a:rPr lang="tr-TR" sz="500" dirty="0">
                          <a:effectLst/>
                        </a:rPr>
                        <a:t> </a:t>
                      </a:r>
                      <a:endParaRPr lang="tr-TR" sz="500" dirty="0">
                        <a:effectLst/>
                        <a:latin typeface="Times New Roman"/>
                        <a:ea typeface="Times New Roman"/>
                      </a:endParaRPr>
                    </a:p>
                  </a:txBody>
                  <a:tcPr marL="34260" marR="34260" marT="0" marB="0"/>
                </a:tc>
                <a:tc>
                  <a:txBody>
                    <a:bodyPr/>
                    <a:lstStyle/>
                    <a:p>
                      <a:pPr algn="just">
                        <a:spcAft>
                          <a:spcPts val="0"/>
                        </a:spcAft>
                      </a:pPr>
                      <a:r>
                        <a:rPr lang="tr-TR" sz="500" dirty="0">
                          <a:effectLst/>
                        </a:rPr>
                        <a:t> </a:t>
                      </a:r>
                    </a:p>
                    <a:p>
                      <a:pPr algn="just">
                        <a:spcAft>
                          <a:spcPts val="0"/>
                        </a:spcAft>
                      </a:pPr>
                      <a:r>
                        <a:rPr lang="tr-TR" sz="500" dirty="0">
                          <a:effectLst/>
                        </a:rPr>
                        <a:t>Canlı hücrelerin genetik materyali</a:t>
                      </a:r>
                    </a:p>
                    <a:p>
                      <a:pPr algn="just">
                        <a:spcAft>
                          <a:spcPts val="0"/>
                        </a:spcAft>
                      </a:pPr>
                      <a:r>
                        <a:rPr lang="tr-TR" sz="500" dirty="0">
                          <a:effectLst/>
                        </a:rPr>
                        <a:t> </a:t>
                      </a:r>
                    </a:p>
                    <a:p>
                      <a:pPr algn="just">
                        <a:spcAft>
                          <a:spcPts val="0"/>
                        </a:spcAft>
                      </a:pPr>
                      <a:r>
                        <a:rPr lang="tr-TR" sz="500" dirty="0">
                          <a:effectLst/>
                        </a:rPr>
                        <a:t>Bazı </a:t>
                      </a:r>
                      <a:r>
                        <a:rPr lang="tr-TR" sz="500" dirty="0" err="1">
                          <a:effectLst/>
                        </a:rPr>
                        <a:t>viruslerin</a:t>
                      </a:r>
                      <a:r>
                        <a:rPr lang="tr-TR" sz="500" dirty="0">
                          <a:effectLst/>
                        </a:rPr>
                        <a:t> genetik Canlı hücre </a:t>
                      </a:r>
                      <a:r>
                        <a:rPr lang="tr-TR" sz="500" dirty="0" err="1">
                          <a:effectLst/>
                        </a:rPr>
                        <a:t>lerde</a:t>
                      </a:r>
                      <a:r>
                        <a:rPr lang="tr-TR" sz="500" dirty="0">
                          <a:effectLst/>
                        </a:rPr>
                        <a:t> , DNA dan proteine genetik bilgi transferinde önemli   </a:t>
                      </a:r>
                    </a:p>
                    <a:p>
                      <a:pPr algn="just">
                        <a:spcAft>
                          <a:spcPts val="0"/>
                        </a:spcAft>
                      </a:pPr>
                      <a:r>
                        <a:rPr lang="tr-TR" sz="500" dirty="0">
                          <a:effectLst/>
                        </a:rPr>
                        <a:t> </a:t>
                      </a:r>
                    </a:p>
                    <a:p>
                      <a:pPr algn="just">
                        <a:spcAft>
                          <a:spcPts val="0"/>
                        </a:spcAft>
                      </a:pPr>
                      <a:r>
                        <a:rPr lang="tr-TR" sz="500" dirty="0">
                          <a:effectLst/>
                        </a:rPr>
                        <a:t>Hücrelerde enerji taşıyan önemli molekül ( kısa vadeli)</a:t>
                      </a:r>
                    </a:p>
                    <a:p>
                      <a:pPr algn="just">
                        <a:spcAft>
                          <a:spcPts val="0"/>
                        </a:spcAft>
                      </a:pPr>
                      <a:r>
                        <a:rPr lang="tr-TR" sz="500" dirty="0">
                          <a:effectLst/>
                        </a:rPr>
                        <a:t>Hücre içi haberci( siklik </a:t>
                      </a:r>
                      <a:r>
                        <a:rPr lang="tr-TR" sz="500" dirty="0" err="1">
                          <a:effectLst/>
                        </a:rPr>
                        <a:t>adenozin</a:t>
                      </a:r>
                      <a:r>
                        <a:rPr lang="tr-TR" sz="500" dirty="0">
                          <a:effectLst/>
                        </a:rPr>
                        <a:t> </a:t>
                      </a:r>
                      <a:r>
                        <a:rPr lang="tr-TR" sz="500" dirty="0" err="1">
                          <a:effectLst/>
                        </a:rPr>
                        <a:t>monofosfat</a:t>
                      </a:r>
                      <a:r>
                        <a:rPr lang="tr-TR" sz="500" dirty="0">
                          <a:effectLst/>
                        </a:rPr>
                        <a:t>)                                                                                                                     </a:t>
                      </a:r>
                      <a:endParaRPr lang="tr-TR" sz="500" dirty="0">
                        <a:effectLst/>
                        <a:latin typeface="Times New Roman"/>
                        <a:ea typeface="Times New Roman"/>
                      </a:endParaRPr>
                    </a:p>
                  </a:txBody>
                  <a:tcPr marL="34260" marR="34260" marT="0" marB="0"/>
                </a:tc>
              </a:tr>
            </a:tbl>
          </a:graphicData>
        </a:graphic>
      </p:graphicFrame>
    </p:spTree>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t>CANLILARIN ÖZELLİKLERİ NELERDİR</a:t>
            </a:r>
            <a:r>
              <a:rPr lang="tr-TR" dirty="0" smtClean="0"/>
              <a:t>?</a:t>
            </a:r>
            <a:endParaRPr lang="tr-TR" dirty="0"/>
          </a:p>
        </p:txBody>
      </p:sp>
      <p:sp>
        <p:nvSpPr>
          <p:cNvPr id="3" name="İçerik Yer Tutucusu 2"/>
          <p:cNvSpPr>
            <a:spLocks noGrp="1"/>
          </p:cNvSpPr>
          <p:nvPr>
            <p:ph idx="1"/>
          </p:nvPr>
        </p:nvSpPr>
        <p:spPr/>
        <p:txBody>
          <a:bodyPr/>
          <a:lstStyle/>
          <a:p>
            <a:pPr lvl="3" eaLnBrk="1" hangingPunct="1">
              <a:buFont typeface="Wingdings" pitchFamily="2" charset="2"/>
              <a:buNone/>
              <a:defRPr/>
            </a:pPr>
            <a:r>
              <a:rPr lang="tr-TR" b="1" dirty="0"/>
              <a:t>1.	Canlılar komplekstir, karbon (C)  esaslı organik moleküllerden oluşmuş yapılardır.</a:t>
            </a:r>
          </a:p>
          <a:p>
            <a:pPr lvl="3" eaLnBrk="1" hangingPunct="1">
              <a:buFont typeface="Wingdings" pitchFamily="2" charset="2"/>
              <a:buNone/>
              <a:defRPr/>
            </a:pPr>
            <a:r>
              <a:rPr lang="tr-TR" b="1" dirty="0"/>
              <a:t>2.	Canlılar çevrelerinden enerji ve materyal elde ederler ve kullanırlar ve bunları farklı yapılara (şekillere) dönüştürürler.</a:t>
            </a:r>
          </a:p>
          <a:p>
            <a:pPr lvl="3" eaLnBrk="1" hangingPunct="1">
              <a:buFont typeface="Wingdings" pitchFamily="2" charset="2"/>
              <a:buNone/>
              <a:defRPr/>
            </a:pPr>
            <a:r>
              <a:rPr lang="tr-TR" b="1" dirty="0"/>
              <a:t>3.	Canlılar kompleks yapılarını ve iç çevrelerini muhafaza ederler, bu işlem (olay) </a:t>
            </a:r>
            <a:r>
              <a:rPr lang="tr-TR" b="1" dirty="0" err="1"/>
              <a:t>homeostasis</a:t>
            </a:r>
            <a:r>
              <a:rPr lang="tr-TR" b="1" dirty="0"/>
              <a:t> olarak isimlendirilir.</a:t>
            </a:r>
          </a:p>
          <a:p>
            <a:pPr lvl="3" eaLnBrk="1" hangingPunct="1">
              <a:buFont typeface="Wingdings" pitchFamily="2" charset="2"/>
              <a:buNone/>
              <a:defRPr/>
            </a:pPr>
            <a:r>
              <a:rPr lang="tr-TR" b="1" dirty="0"/>
              <a:t>4.	Canlılar büyürler.</a:t>
            </a:r>
          </a:p>
          <a:p>
            <a:pPr lvl="3" eaLnBrk="1" hangingPunct="1">
              <a:buFont typeface="Wingdings" pitchFamily="2" charset="2"/>
              <a:buNone/>
              <a:defRPr/>
            </a:pPr>
            <a:r>
              <a:rPr lang="tr-TR" b="1" dirty="0"/>
              <a:t>5.	Canlılar çevrelerindeki uyarıcılara tepki verirler.</a:t>
            </a:r>
          </a:p>
          <a:p>
            <a:pPr lvl="3" eaLnBrk="1" hangingPunct="1">
              <a:buFont typeface="Wingdings" pitchFamily="2" charset="2"/>
              <a:buNone/>
              <a:defRPr/>
            </a:pPr>
            <a:r>
              <a:rPr lang="tr-TR" b="1" dirty="0"/>
              <a:t>6.	Canlılar kendi kendilerine </a:t>
            </a:r>
            <a:r>
              <a:rPr lang="tr-TR" b="1" dirty="0" err="1"/>
              <a:t>çoğalırlar.Bunun</a:t>
            </a:r>
            <a:r>
              <a:rPr lang="tr-TR" b="1" dirty="0"/>
              <a:t> için DNA denilen  moleküler yapıyı kullanırlar.</a:t>
            </a:r>
          </a:p>
          <a:p>
            <a:pPr lvl="3" eaLnBrk="1" hangingPunct="1">
              <a:buFont typeface="Wingdings" pitchFamily="2" charset="2"/>
              <a:buNone/>
              <a:defRPr/>
            </a:pPr>
            <a:r>
              <a:rPr lang="tr-TR" b="1" dirty="0"/>
              <a:t>7.	Canlılar bir bütün olarak gelişmek kapasitesine sahiptirler</a:t>
            </a:r>
          </a:p>
        </p:txBody>
      </p:sp>
    </p:spTree>
  </p:cSld>
  <p:clrMapOvr>
    <a:masterClrMapping/>
  </p:clrMapOvr>
  <p:transition>
    <p:cover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28600"/>
            <a:ext cx="7918450" cy="1471613"/>
          </a:xfrm>
        </p:spPr>
        <p:txBody>
          <a:bodyPr/>
          <a:lstStyle/>
          <a:p>
            <a:pPr>
              <a:defRPr/>
            </a:pPr>
            <a:endParaRPr lang="tr-TR" dirty="0"/>
          </a:p>
        </p:txBody>
      </p:sp>
      <p:pic>
        <p:nvPicPr>
          <p:cNvPr id="23555" name="Picture 2"/>
          <p:cNvPicPr>
            <a:picLocks noChangeAspect="1" noChangeArrowheads="1"/>
          </p:cNvPicPr>
          <p:nvPr/>
        </p:nvPicPr>
        <p:blipFill>
          <a:blip r:embed="rId2" cstate="print"/>
          <a:srcRect/>
          <a:stretch>
            <a:fillRect/>
          </a:stretch>
        </p:blipFill>
        <p:spPr bwMode="auto">
          <a:xfrm>
            <a:off x="2051050" y="188913"/>
            <a:ext cx="4819650" cy="1371600"/>
          </a:xfrm>
          <a:prstGeom prst="rect">
            <a:avLst/>
          </a:prstGeom>
          <a:noFill/>
          <a:ln w="12700" cap="sq">
            <a:noFill/>
            <a:miter lim="800000"/>
            <a:headEnd/>
            <a:tailEnd/>
          </a:ln>
        </p:spPr>
      </p:pic>
      <p:pic>
        <p:nvPicPr>
          <p:cNvPr id="23556" name="Picture 3"/>
          <p:cNvPicPr>
            <a:picLocks noGrp="1" noChangeAspect="1" noChangeArrowheads="1"/>
          </p:cNvPicPr>
          <p:nvPr>
            <p:ph idx="1"/>
          </p:nvPr>
        </p:nvPicPr>
        <p:blipFill>
          <a:blip r:embed="rId3" cstate="print"/>
          <a:srcRect/>
          <a:stretch>
            <a:fillRect/>
          </a:stretch>
        </p:blipFill>
        <p:spPr>
          <a:xfrm>
            <a:off x="19050" y="1916113"/>
            <a:ext cx="4779963" cy="2305050"/>
          </a:xfrm>
          <a:noFill/>
        </p:spPr>
      </p:pic>
      <p:pic>
        <p:nvPicPr>
          <p:cNvPr id="23557" name="Picture 4"/>
          <p:cNvPicPr>
            <a:picLocks noChangeAspect="1" noChangeArrowheads="1"/>
          </p:cNvPicPr>
          <p:nvPr/>
        </p:nvPicPr>
        <p:blipFill>
          <a:blip r:embed="rId4" cstate="print"/>
          <a:srcRect/>
          <a:stretch>
            <a:fillRect/>
          </a:stretch>
        </p:blipFill>
        <p:spPr bwMode="auto">
          <a:xfrm>
            <a:off x="34925" y="4365625"/>
            <a:ext cx="5762625" cy="1905000"/>
          </a:xfrm>
          <a:prstGeom prst="rect">
            <a:avLst/>
          </a:prstGeom>
          <a:noFill/>
          <a:ln w="12700" cap="sq">
            <a:noFill/>
            <a:miter lim="800000"/>
            <a:headEnd/>
            <a:tailEnd/>
          </a:ln>
        </p:spPr>
      </p:pic>
      <p:pic>
        <p:nvPicPr>
          <p:cNvPr id="23558" name="Picture 5"/>
          <p:cNvPicPr>
            <a:picLocks noChangeAspect="1" noChangeArrowheads="1"/>
          </p:cNvPicPr>
          <p:nvPr/>
        </p:nvPicPr>
        <p:blipFill>
          <a:blip r:embed="rId5" cstate="print"/>
          <a:srcRect/>
          <a:stretch>
            <a:fillRect/>
          </a:stretch>
        </p:blipFill>
        <p:spPr bwMode="auto">
          <a:xfrm>
            <a:off x="4799013" y="1916113"/>
            <a:ext cx="4376737" cy="2665412"/>
          </a:xfrm>
          <a:prstGeom prst="rect">
            <a:avLst/>
          </a:prstGeom>
          <a:noFill/>
          <a:ln w="12700" cap="sq">
            <a:noFill/>
            <a:miter lim="800000"/>
            <a:headEnd/>
            <a:tailEnd/>
          </a:ln>
        </p:spPr>
      </p:pic>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sz="3200" dirty="0" smtClean="0"/>
              <a:t>Şekil 1: Maddenin  organizasyon düzeyi.</a:t>
            </a:r>
            <a:endParaRPr lang="tr-TR" sz="3200" dirty="0"/>
          </a:p>
        </p:txBody>
      </p:sp>
      <p:pic>
        <p:nvPicPr>
          <p:cNvPr id="6147" name="Picture 2"/>
          <p:cNvPicPr>
            <a:picLocks noGrp="1" noChangeAspect="1" noChangeArrowheads="1"/>
          </p:cNvPicPr>
          <p:nvPr>
            <p:ph idx="1"/>
          </p:nvPr>
        </p:nvPicPr>
        <p:blipFill>
          <a:blip r:embed="rId2" cstate="print"/>
          <a:srcRect/>
          <a:stretch>
            <a:fillRect/>
          </a:stretch>
        </p:blipFill>
        <p:spPr>
          <a:xfrm>
            <a:off x="2555875" y="476250"/>
            <a:ext cx="4081463" cy="5322888"/>
          </a:xfrm>
          <a:noFill/>
        </p:spPr>
      </p:pic>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defRPr/>
            </a:pP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smtClean="0"/>
              <a:t>Bir canlı hücre ve bir kimyasal madde yığını arasındaki farklılık yaşamın bazı özelliklerini </a:t>
            </a:r>
            <a:r>
              <a:rPr lang="tr-TR" sz="2800" dirty="0" err="1" smtClean="0"/>
              <a:t>açıklar.Temelde</a:t>
            </a:r>
            <a:r>
              <a:rPr lang="tr-TR" sz="2800" dirty="0" smtClean="0"/>
              <a:t> bütün hücreler;</a:t>
            </a:r>
            <a:br>
              <a:rPr lang="tr-TR" sz="2800" dirty="0" smtClean="0"/>
            </a:br>
            <a:r>
              <a:rPr lang="tr-TR" sz="2800" dirty="0" smtClean="0"/>
              <a:t>1. Hücre yaşamını  kontrol etmek için  ihtiyaç duyulan  bilgileri sağlayan  genleri,</a:t>
            </a:r>
            <a:br>
              <a:rPr lang="tr-TR" sz="2800" dirty="0" smtClean="0"/>
            </a:br>
            <a:r>
              <a:rPr lang="tr-TR" sz="2800" dirty="0" smtClean="0"/>
              <a:t>2. Hücre canlılığını koruyan, genlerdeki bilgiyi kullanan  küçük kimyasal fabrikalar olan  </a:t>
            </a:r>
            <a:r>
              <a:rPr lang="tr-TR" sz="2800" dirty="0" err="1" smtClean="0"/>
              <a:t>subselüler</a:t>
            </a:r>
            <a:r>
              <a:rPr lang="tr-TR" sz="2800" dirty="0" smtClean="0"/>
              <a:t> ( hücre- altı)  yapıları-</a:t>
            </a:r>
            <a:r>
              <a:rPr lang="tr-TR" sz="2800" dirty="0" err="1" smtClean="0"/>
              <a:t>organelleri</a:t>
            </a:r>
            <a:r>
              <a:rPr lang="tr-TR" sz="2800" dirty="0" smtClean="0"/>
              <a:t>  ve </a:t>
            </a:r>
            <a:br>
              <a:rPr lang="tr-TR" sz="2800" dirty="0" smtClean="0"/>
            </a:br>
            <a:r>
              <a:rPr lang="tr-TR" sz="2800" dirty="0" smtClean="0"/>
              <a:t>3. Hücrenin etrafını   ince bir tabaka halinde çeviren, </a:t>
            </a:r>
            <a:r>
              <a:rPr lang="tr-TR" sz="2800" dirty="0" err="1" smtClean="0"/>
              <a:t>organellerin</a:t>
            </a:r>
            <a:r>
              <a:rPr lang="tr-TR" sz="2800" dirty="0" smtClean="0"/>
              <a:t> bulunduğu sulu ortamı (sitoplazma),  çevreleyen ve hücreyi dış ortamlardan ayıran bir plazma </a:t>
            </a:r>
            <a:r>
              <a:rPr lang="tr-TR" sz="2800" dirty="0" err="1" smtClean="0"/>
              <a:t>membranına</a:t>
            </a:r>
            <a:r>
              <a:rPr lang="tr-TR" sz="2800" dirty="0" smtClean="0"/>
              <a:t>  sahiptirler</a:t>
            </a:r>
            <a:r>
              <a:rPr lang="tr-TR" dirty="0" smtClean="0"/>
              <a:t>.</a:t>
            </a:r>
            <a:br>
              <a:rPr lang="tr-TR" dirty="0" smtClean="0"/>
            </a:br>
            <a:endParaRPr lang="tr-TR" dirty="0"/>
          </a:p>
        </p:txBody>
      </p:sp>
      <p:sp>
        <p:nvSpPr>
          <p:cNvPr id="3" name="İçerik Yer Tutucusu 2"/>
          <p:cNvSpPr>
            <a:spLocks noGrp="1"/>
          </p:cNvSpPr>
          <p:nvPr>
            <p:ph idx="1"/>
          </p:nvPr>
        </p:nvSpPr>
        <p:spPr>
          <a:xfrm>
            <a:off x="468313" y="-242888"/>
            <a:ext cx="8424862" cy="6335713"/>
          </a:xfrm>
        </p:spPr>
        <p:txBody>
          <a:bodyPr/>
          <a:lstStyle/>
          <a:p>
            <a:pPr lvl="3" algn="just" eaLnBrk="1" hangingPunct="1">
              <a:buFont typeface="Wingdings" pitchFamily="2" charset="2"/>
              <a:buNone/>
              <a:defRPr/>
            </a:pPr>
            <a:r>
              <a:rPr lang="tr-TR" dirty="0" smtClean="0"/>
              <a:t>   </a:t>
            </a:r>
            <a:endParaRPr lang="tr-TR" dirty="0"/>
          </a:p>
        </p:txBody>
      </p:sp>
    </p:spTree>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dirty="0"/>
          </a:p>
        </p:txBody>
      </p:sp>
      <p:sp>
        <p:nvSpPr>
          <p:cNvPr id="3" name="İçerik Yer Tutucusu 2"/>
          <p:cNvSpPr>
            <a:spLocks noGrp="1"/>
          </p:cNvSpPr>
          <p:nvPr>
            <p:ph idx="1"/>
          </p:nvPr>
        </p:nvSpPr>
        <p:spPr/>
        <p:txBody>
          <a:bodyPr/>
          <a:lstStyle/>
          <a:p>
            <a:pPr lvl="3" eaLnBrk="1" hangingPunct="1">
              <a:buFont typeface="Wingdings" pitchFamily="2" charset="2"/>
              <a:buNone/>
              <a:defRPr/>
            </a:pPr>
            <a:endParaRPr lang="tr-T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dirty="0"/>
          </a:p>
        </p:txBody>
      </p:sp>
      <p:sp>
        <p:nvSpPr>
          <p:cNvPr id="3" name="İçerik Yer Tutucusu 2"/>
          <p:cNvSpPr>
            <a:spLocks noGrp="1"/>
          </p:cNvSpPr>
          <p:nvPr>
            <p:ph idx="1"/>
          </p:nvPr>
        </p:nvSpPr>
        <p:spPr/>
        <p:txBody>
          <a:bodyPr/>
          <a:lstStyle/>
          <a:p>
            <a:pPr lvl="3" eaLnBrk="1" hangingPunct="1">
              <a:buFont typeface="Wingdings" pitchFamily="2" charset="2"/>
              <a:buNone/>
              <a:defRPr/>
            </a:pPr>
            <a:endParaRPr lang="tr-TR"/>
          </a:p>
        </p:txBody>
      </p:sp>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28600"/>
            <a:ext cx="8134350" cy="6008688"/>
          </a:xfrm>
        </p:spPr>
        <p:txBody>
          <a:bodyPr/>
          <a:lstStyle/>
          <a:p>
            <a:pPr algn="just">
              <a:defRPr/>
            </a:pP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a:t/>
            </a:r>
            <a:br>
              <a:rPr lang="tr-TR" sz="2800" b="1" dirty="0"/>
            </a:br>
            <a:r>
              <a:rPr lang="tr-TR" sz="2800" b="1" dirty="0" smtClean="0"/>
              <a:t/>
            </a:r>
            <a:br>
              <a:rPr lang="tr-TR" sz="2800" b="1" dirty="0" smtClean="0"/>
            </a:br>
            <a:r>
              <a:rPr lang="tr-TR" sz="2800" b="1" dirty="0" smtClean="0"/>
              <a:t>Şekil 2. Yaşamın en küçük birimi Hücre( Elektron mikroskobundan elde edilen görüntüsü)</a:t>
            </a:r>
            <a:endParaRPr lang="tr-TR" sz="2800" b="1" dirty="0"/>
          </a:p>
        </p:txBody>
      </p:sp>
      <p:pic>
        <p:nvPicPr>
          <p:cNvPr id="10243" name="Picture 2"/>
          <p:cNvPicPr>
            <a:picLocks noGrp="1" noChangeAspect="1" noChangeArrowheads="1"/>
          </p:cNvPicPr>
          <p:nvPr>
            <p:ph idx="1"/>
          </p:nvPr>
        </p:nvPicPr>
        <p:blipFill>
          <a:blip r:embed="rId2" cstate="print"/>
          <a:srcRect/>
          <a:stretch>
            <a:fillRect/>
          </a:stretch>
        </p:blipFill>
        <p:spPr>
          <a:xfrm>
            <a:off x="2124075" y="404813"/>
            <a:ext cx="5789613" cy="4513262"/>
          </a:xfrm>
          <a:noFill/>
        </p:spPr>
      </p:pic>
    </p:spTree>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88" y="228600"/>
            <a:ext cx="8713787" cy="1039813"/>
          </a:xfrm>
        </p:spPr>
        <p:txBody>
          <a:bodyPr/>
          <a:lstStyle/>
          <a:p>
            <a:pPr algn="l">
              <a:defRPr/>
            </a:pPr>
            <a:r>
              <a:rPr lang="tr-TR" sz="2800" b="1" dirty="0" smtClean="0"/>
              <a:t>2) YAŞAMDAKİ ÇEŞİTLİLİĞİN SINIFLANDIRILMASI</a:t>
            </a:r>
            <a:endParaRPr lang="tr-TR" sz="2800" b="1" dirty="0"/>
          </a:p>
        </p:txBody>
      </p:sp>
      <p:sp>
        <p:nvSpPr>
          <p:cNvPr id="3" name="İçerik Yer Tutucusu 2"/>
          <p:cNvSpPr>
            <a:spLocks noGrp="1"/>
          </p:cNvSpPr>
          <p:nvPr>
            <p:ph idx="1"/>
          </p:nvPr>
        </p:nvSpPr>
        <p:spPr>
          <a:xfrm>
            <a:off x="685800" y="1412875"/>
            <a:ext cx="7772400" cy="5256213"/>
          </a:xfrm>
        </p:spPr>
        <p:txBody>
          <a:bodyPr/>
          <a:lstStyle/>
          <a:p>
            <a:pPr marL="0" indent="0">
              <a:buFont typeface="Wingdings" pitchFamily="2" charset="2"/>
              <a:buNone/>
              <a:defRPr/>
            </a:pPr>
            <a:r>
              <a:rPr lang="tr-TR" dirty="0">
                <a:effectLst/>
              </a:rPr>
              <a:t>Organizmalar 3 büyük gruba ayrılırlar.</a:t>
            </a:r>
            <a:endParaRPr lang="tr-TR" sz="3600" dirty="0">
              <a:effectLst/>
            </a:endParaRPr>
          </a:p>
          <a:p>
            <a:pPr>
              <a:defRPr/>
            </a:pPr>
            <a:r>
              <a:rPr lang="tr-TR" b="1" dirty="0">
                <a:solidFill>
                  <a:schemeClr val="accent2">
                    <a:lumMod val="75000"/>
                  </a:schemeClr>
                </a:solidFill>
                <a:effectLst/>
              </a:rPr>
              <a:t>1.Bakteriler</a:t>
            </a:r>
            <a:endParaRPr lang="tr-TR" sz="2000" b="1" dirty="0">
              <a:solidFill>
                <a:schemeClr val="accent2">
                  <a:lumMod val="75000"/>
                </a:schemeClr>
              </a:solidFill>
              <a:effectLst/>
            </a:endParaRPr>
          </a:p>
          <a:p>
            <a:pPr>
              <a:defRPr/>
            </a:pPr>
            <a:r>
              <a:rPr lang="tr-TR" b="1" dirty="0">
                <a:solidFill>
                  <a:schemeClr val="accent2">
                    <a:lumMod val="75000"/>
                  </a:schemeClr>
                </a:solidFill>
                <a:effectLst/>
              </a:rPr>
              <a:t>2.Arkeler </a:t>
            </a:r>
            <a:endParaRPr lang="tr-TR" sz="2000" b="1" dirty="0">
              <a:solidFill>
                <a:schemeClr val="accent2">
                  <a:lumMod val="75000"/>
                </a:schemeClr>
              </a:solidFill>
              <a:effectLst/>
            </a:endParaRPr>
          </a:p>
          <a:p>
            <a:pPr>
              <a:defRPr/>
            </a:pPr>
            <a:r>
              <a:rPr lang="tr-TR" b="1" dirty="0" smtClean="0">
                <a:solidFill>
                  <a:schemeClr val="accent2">
                    <a:lumMod val="75000"/>
                  </a:schemeClr>
                </a:solidFill>
                <a:effectLst/>
              </a:rPr>
              <a:t>3.Ökaryotla</a:t>
            </a:r>
            <a:r>
              <a:rPr lang="tr-TR" dirty="0" smtClean="0">
                <a:effectLst/>
              </a:rPr>
              <a:t>r: </a:t>
            </a:r>
            <a:r>
              <a:rPr lang="tr-TR" dirty="0" err="1" smtClean="0">
                <a:effectLst/>
              </a:rPr>
              <a:t>Ökaryotların</a:t>
            </a:r>
            <a:r>
              <a:rPr lang="tr-TR" dirty="0" smtClean="0">
                <a:effectLst/>
              </a:rPr>
              <a:t>  üyeleri, bir veya daha   çok oldukça  kompleks hücrelerden oluşmuş yapıya sahiptirler ve dört alemden oluşurlar.</a:t>
            </a:r>
          </a:p>
          <a:p>
            <a:pPr>
              <a:defRPr/>
            </a:pPr>
            <a:r>
              <a:rPr lang="tr-TR" sz="2000" dirty="0" smtClean="0">
                <a:effectLst/>
              </a:rPr>
              <a:t>                                    1</a:t>
            </a:r>
            <a:r>
              <a:rPr lang="tr-TR" sz="2000" dirty="0">
                <a:effectLst/>
              </a:rPr>
              <a:t>. </a:t>
            </a:r>
            <a:r>
              <a:rPr lang="tr-TR" sz="2000" dirty="0" err="1">
                <a:effectLst/>
              </a:rPr>
              <a:t>Protistler</a:t>
            </a:r>
            <a:endParaRPr lang="tr-TR" sz="2000" dirty="0">
              <a:effectLst/>
            </a:endParaRPr>
          </a:p>
          <a:p>
            <a:pPr>
              <a:defRPr/>
            </a:pPr>
            <a:r>
              <a:rPr lang="tr-TR" sz="2000" dirty="0" smtClean="0">
                <a:effectLst/>
              </a:rPr>
              <a:t>                                    2</a:t>
            </a:r>
            <a:r>
              <a:rPr lang="tr-TR" sz="2000" dirty="0">
                <a:effectLst/>
              </a:rPr>
              <a:t>. Mantarlar</a:t>
            </a:r>
          </a:p>
          <a:p>
            <a:pPr>
              <a:defRPr/>
            </a:pPr>
            <a:r>
              <a:rPr lang="tr-TR" sz="2000" dirty="0" smtClean="0">
                <a:effectLst/>
              </a:rPr>
              <a:t>                                    3</a:t>
            </a:r>
            <a:r>
              <a:rPr lang="tr-TR" sz="2000" dirty="0">
                <a:effectLst/>
              </a:rPr>
              <a:t>. Bitkiler</a:t>
            </a:r>
          </a:p>
          <a:p>
            <a:pPr>
              <a:defRPr/>
            </a:pPr>
            <a:r>
              <a:rPr lang="tr-TR" sz="2000" dirty="0" smtClean="0">
                <a:effectLst/>
              </a:rPr>
              <a:t>                                    4</a:t>
            </a:r>
            <a:r>
              <a:rPr lang="tr-TR" sz="2000" dirty="0">
                <a:effectLst/>
              </a:rPr>
              <a:t>. Hayvanlar. </a:t>
            </a:r>
          </a:p>
          <a:p>
            <a:pPr>
              <a:defRPr/>
            </a:pPr>
            <a:endParaRPr lang="tr-TR" sz="2000" dirty="0">
              <a:effectLst/>
            </a:endParaRPr>
          </a:p>
          <a:p>
            <a:pPr lvl="3" eaLnBrk="1" hangingPunct="1">
              <a:buFont typeface="Wingdings" pitchFamily="2" charset="2"/>
              <a:buNone/>
              <a:defRPr/>
            </a:pPr>
            <a:endParaRPr lang="tr-TR" dirty="0"/>
          </a:p>
        </p:txBody>
      </p:sp>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endParaRPr lang="tr-TR" dirty="0"/>
          </a:p>
        </p:txBody>
      </p:sp>
      <p:sp>
        <p:nvSpPr>
          <p:cNvPr id="3" name="İçerik Yer Tutucusu 2"/>
          <p:cNvSpPr>
            <a:spLocks noGrp="1"/>
          </p:cNvSpPr>
          <p:nvPr>
            <p:ph idx="1"/>
          </p:nvPr>
        </p:nvSpPr>
        <p:spPr/>
        <p:txBody>
          <a:bodyPr/>
          <a:lstStyle/>
          <a:p>
            <a:pPr lvl="3" eaLnBrk="1" hangingPunct="1">
              <a:buFont typeface="Wingdings" pitchFamily="2" charset="2"/>
              <a:buNone/>
              <a:defRPr/>
            </a:pPr>
            <a:endParaRPr lang="tr-TR"/>
          </a:p>
        </p:txBody>
      </p:sp>
    </p:spTree>
  </p:cSld>
  <p:clrMapOvr>
    <a:masterClrMapping/>
  </p:clrMapOvr>
  <p:transition>
    <p:cover dir="d"/>
  </p:transition>
</p:sld>
</file>

<file path=ppt/theme/theme1.xml><?xml version="1.0" encoding="utf-8"?>
<a:theme xmlns:a="http://schemas.openxmlformats.org/drawingml/2006/main" name="Mavi Köşegen">
  <a:themeElements>
    <a:clrScheme name="Mavi Köşegen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Mavi Köşege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Mavi Köşegen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Mavi Köşegen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Mavi Köşegen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Mavi Köşegen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2381</TotalTime>
  <Words>535</Words>
  <Application>Microsoft Office PowerPoint</Application>
  <PresentationFormat>Ekran Gösterisi (4:3)</PresentationFormat>
  <Paragraphs>193</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Times New Roman</vt:lpstr>
      <vt:lpstr>Wingdings</vt:lpstr>
      <vt:lpstr>Arial</vt:lpstr>
      <vt:lpstr>Symbol</vt:lpstr>
      <vt:lpstr>Mavi Köşegen</vt:lpstr>
      <vt:lpstr>     KAYNAK  KİTAPLAR  Biology                                  N.A. Campell., J.B.  Reece   Biology Life on Earth          Teresa Audesirk                                               Gerald Audesirk ve Bruce E. Byer  </vt:lpstr>
      <vt:lpstr>CANLILARIN ÖZELLİKLERİ NELERDİR?</vt:lpstr>
      <vt:lpstr>                Şekil 1: Maddenin  organizasyon düzeyi.</vt:lpstr>
      <vt:lpstr>           Bir canlı hücre ve bir kimyasal madde yığını arasındaki farklılık yaşamın bazı özelliklerini açıklar.Temelde bütün hücreler; 1. Hücre yaşamını  kontrol etmek için  ihtiyaç duyulan  bilgileri sağlayan  genleri, 2. Hücre canlılığını koruyan, genlerdeki bilgiyi kullanan  küçük kimyasal fabrikalar olan  subselüler ( hücre- altı)  yapıları-organelleri  ve  3. Hücrenin etrafını   ince bir tabaka halinde çeviren, organellerin bulunduğu sulu ortamı (sitoplazma),  çevreleyen ve hücreyi dış ortamlardan ayıran bir plazma membranına  sahiptirler. </vt:lpstr>
      <vt:lpstr>Slayt 5</vt:lpstr>
      <vt:lpstr>Slayt 6</vt:lpstr>
      <vt:lpstr>           Şekil 2. Yaşamın en küçük birimi Hücre( Elektron mikroskobundan elde edilen görüntüsü)</vt:lpstr>
      <vt:lpstr>2) YAŞAMDAKİ ÇEŞİTLİLİĞİN SINIFLANDIRILMASI</vt:lpstr>
      <vt:lpstr>Slayt 9</vt:lpstr>
      <vt:lpstr>3)BİYOLOJİ BİLİMİNİN İLGİ ALANLARI NELERDİR?</vt:lpstr>
      <vt:lpstr>Bilimsel Metod Bilimsel Araştırma İçin Esastır </vt:lpstr>
      <vt:lpstr>HÜCRENİN YAŞAMI  ATOMLAR, MOLEKÜLLER  ve YAŞAM</vt:lpstr>
      <vt:lpstr>Slayt 13</vt:lpstr>
      <vt:lpstr>        </vt:lpstr>
      <vt:lpstr>Slayt 15</vt:lpstr>
      <vt:lpstr>Su, polar kovalent bağlarla  bir arada tutulan molekülleri çözer. Suyun pozitif ve negatif kutupları, çözünen molekülün  zıt yüklü kutupları tarafından çekilir. İyonlar  ve polar moleküller, su moleküllerinin elektriksel çekiminden dolayı  hidrofilik (su seven)  olarak tanımlanırlar, çünkü şekerleri  ve amino asitleri içine alan  bazı biyolojik moleküller  hidrofiliktir ve suda  çözünürler</vt:lpstr>
      <vt:lpstr>ş</vt:lpstr>
      <vt:lpstr>BİYOLOJİK MOLEKÜLLERDE KARBON( C)  NEDEN ÖNEMLİDİR?</vt:lpstr>
      <vt:lpstr>Tablo:   En Önemli Biyolojik Moleküller </vt:lpstr>
      <vt:lpstr>Slayt 20</vt:lpstr>
    </vt:vector>
  </TitlesOfParts>
  <Manager>sulun</Manager>
  <Company>U of A - Plant Pathology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Abiotic diseases</dc:title>
  <dc:subject>dayanıklılık</dc:subject>
  <dc:creator>Craig Rothrock</dc:creator>
  <cp:keywords>host defenses</cp:keywords>
  <cp:lastModifiedBy>CASPER</cp:lastModifiedBy>
  <cp:revision>108</cp:revision>
  <dcterms:created xsi:type="dcterms:W3CDTF">2000-10-20T01:23:30Z</dcterms:created>
  <dcterms:modified xsi:type="dcterms:W3CDTF">2018-01-05T10:44:26Z</dcterms:modified>
  <cp:category>powerpoint</cp:category>
</cp:coreProperties>
</file>