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2703" autoAdjust="0"/>
  </p:normalViewPr>
  <p:slideViewPr>
    <p:cSldViewPr snapToGrid="0">
      <p:cViewPr varScale="1">
        <p:scale>
          <a:sx n="61" d="100"/>
          <a:sy n="61" d="100"/>
        </p:scale>
        <p:origin x="871" y="29"/>
      </p:cViewPr>
      <p:guideLst/>
    </p:cSldViewPr>
  </p:slideViewPr>
  <p:notesTextViewPr>
    <p:cViewPr>
      <p:scale>
        <a:sx n="1" d="1"/>
        <a:sy n="1" d="1"/>
      </p:scale>
      <p:origin x="0" y="-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3DC518-E1D9-47F3-A770-7E9881D5848A}" type="datetimeFigureOut">
              <a:rPr lang="en-US" smtClean="0"/>
              <a:t>11/4/2018</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DD672-65F7-49BD-BE24-0D9CA3126A93}" type="slidenum">
              <a:rPr lang="en-US" smtClean="0"/>
              <a:t>‹#›</a:t>
            </a:fld>
            <a:endParaRPr lang="en-US"/>
          </a:p>
        </p:txBody>
      </p:sp>
    </p:spTree>
    <p:extLst>
      <p:ext uri="{BB962C8B-B14F-4D97-AF65-F5344CB8AC3E}">
        <p14:creationId xmlns:p14="http://schemas.microsoft.com/office/powerpoint/2010/main" val="3007819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s://www.ncbi.nlm.nih.gov/pmc/articles/PMC3198542/#B5" TargetMode="External"/><Relationship Id="rId13" Type="http://schemas.openxmlformats.org/officeDocument/2006/relationships/hyperlink" Target="https://www.ncbi.nlm.nih.gov/pmc/articles/PMC3198542/#B46" TargetMode="External"/><Relationship Id="rId3" Type="http://schemas.openxmlformats.org/officeDocument/2006/relationships/hyperlink" Target="https://www.ncbi.nlm.nih.gov/pmc/articles/PMC3198542/#B31" TargetMode="External"/><Relationship Id="rId7" Type="http://schemas.openxmlformats.org/officeDocument/2006/relationships/hyperlink" Target="https://www.ncbi.nlm.nih.gov/pmc/articles/PMC3198542/#B35" TargetMode="External"/><Relationship Id="rId12" Type="http://schemas.openxmlformats.org/officeDocument/2006/relationships/hyperlink" Target="https://www.ncbi.nlm.nih.gov/pmc/articles/PMC3198542/#B79"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ncbi.nlm.nih.gov/pmc/articles/PMC3198542/#B22" TargetMode="External"/><Relationship Id="rId11" Type="http://schemas.openxmlformats.org/officeDocument/2006/relationships/hyperlink" Target="https://www.ncbi.nlm.nih.gov/pmc/articles/PMC3198542/#B30" TargetMode="External"/><Relationship Id="rId5" Type="http://schemas.openxmlformats.org/officeDocument/2006/relationships/hyperlink" Target="https://www.ncbi.nlm.nih.gov/pmc/articles/PMC3198542/#B92" TargetMode="External"/><Relationship Id="rId10" Type="http://schemas.openxmlformats.org/officeDocument/2006/relationships/hyperlink" Target="https://www.ncbi.nlm.nih.gov/pmc/articles/PMC3198542/#B66" TargetMode="External"/><Relationship Id="rId4" Type="http://schemas.openxmlformats.org/officeDocument/2006/relationships/hyperlink" Target="https://www.ncbi.nlm.nih.gov/pmc/articles/PMC3198542/#B16" TargetMode="External"/><Relationship Id="rId9" Type="http://schemas.openxmlformats.org/officeDocument/2006/relationships/hyperlink" Target="https://www.ncbi.nlm.nih.gov/pmc/articles/PMC3198542/#B3" TargetMode="External"/><Relationship Id="rId14" Type="http://schemas.openxmlformats.org/officeDocument/2006/relationships/hyperlink" Target="https://www.ncbi.nlm.nih.gov/pmc/articles/PMC3198542/#B4"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b="1" i="0" kern="1200" dirty="0" smtClean="0">
                <a:solidFill>
                  <a:schemeClr val="tx1"/>
                </a:solidFill>
                <a:effectLst/>
                <a:latin typeface="+mn-lt"/>
                <a:ea typeface="+mn-ea"/>
                <a:cs typeface="+mn-cs"/>
              </a:rPr>
              <a:t>Source: </a:t>
            </a:r>
            <a:r>
              <a:rPr lang="en-US" sz="1200" b="0" i="0" kern="1200" dirty="0" err="1" smtClean="0">
                <a:solidFill>
                  <a:schemeClr val="tx1"/>
                </a:solidFill>
                <a:effectLst/>
                <a:latin typeface="+mn-lt"/>
                <a:ea typeface="+mn-ea"/>
                <a:cs typeface="+mn-cs"/>
              </a:rPr>
              <a:t>Ardito</a:t>
            </a:r>
            <a:r>
              <a:rPr lang="en-US" sz="1200" b="0" i="0" kern="1200" dirty="0" smtClean="0">
                <a:solidFill>
                  <a:schemeClr val="tx1"/>
                </a:solidFill>
                <a:effectLst/>
                <a:latin typeface="+mn-lt"/>
                <a:ea typeface="+mn-ea"/>
                <a:cs typeface="+mn-cs"/>
              </a:rPr>
              <a:t>, R. B., &amp; </a:t>
            </a:r>
            <a:r>
              <a:rPr lang="en-US" sz="1200" b="0" i="0" kern="1200" dirty="0" err="1" smtClean="0">
                <a:solidFill>
                  <a:schemeClr val="tx1"/>
                </a:solidFill>
                <a:effectLst/>
                <a:latin typeface="+mn-lt"/>
                <a:ea typeface="+mn-ea"/>
                <a:cs typeface="+mn-cs"/>
              </a:rPr>
              <a:t>Rabellino</a:t>
            </a:r>
            <a:r>
              <a:rPr lang="en-US" sz="1200" b="0" i="0" kern="1200" dirty="0" smtClean="0">
                <a:solidFill>
                  <a:schemeClr val="tx1"/>
                </a:solidFill>
                <a:effectLst/>
                <a:latin typeface="+mn-lt"/>
                <a:ea typeface="+mn-ea"/>
                <a:cs typeface="+mn-cs"/>
              </a:rPr>
              <a:t>, D. (2011). Therapeutic alliance and outcome of psychotherapy: historical excursus, measurements, and prospects for research. </a:t>
            </a:r>
            <a:r>
              <a:rPr lang="en-US" sz="1200" b="0" i="1" kern="1200" dirty="0" smtClean="0">
                <a:solidFill>
                  <a:schemeClr val="tx1"/>
                </a:solidFill>
                <a:effectLst/>
                <a:latin typeface="+mn-lt"/>
                <a:ea typeface="+mn-ea"/>
                <a:cs typeface="+mn-cs"/>
              </a:rPr>
              <a:t>Frontiers in psychology</a:t>
            </a:r>
            <a:r>
              <a:rPr lang="en-US" sz="1200" b="0" i="0" kern="120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 270. doi:10.3389/fpsyg.2011.00270</a:t>
            </a:r>
            <a:endParaRPr lang="tr-TR" sz="1200" b="1"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kern="1200" dirty="0" smtClean="0">
                <a:solidFill>
                  <a:schemeClr val="tx1"/>
                </a:solidFill>
                <a:effectLst/>
                <a:latin typeface="+mn-lt"/>
                <a:ea typeface="+mn-ea"/>
                <a:cs typeface="+mn-cs"/>
              </a:rPr>
              <a:t>Evolution of the Concept of Therapeutic Alliance</a:t>
            </a:r>
            <a:endParaRPr lang="tr-TR" sz="1200" b="1"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According to Horvath and </a:t>
            </a:r>
            <a:r>
              <a:rPr lang="en-US" sz="1200" b="0" i="0" kern="1200" dirty="0" err="1" smtClean="0">
                <a:solidFill>
                  <a:schemeClr val="tx1"/>
                </a:solidFill>
                <a:effectLst/>
                <a:latin typeface="+mn-lt"/>
                <a:ea typeface="+mn-ea"/>
                <a:cs typeface="+mn-cs"/>
              </a:rPr>
              <a:t>Luborsky</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3"/>
              </a:rPr>
              <a:t>1993</a:t>
            </a:r>
            <a:r>
              <a:rPr lang="en-US" sz="1200" b="0" i="0" kern="1200" dirty="0" smtClean="0">
                <a:solidFill>
                  <a:schemeClr val="tx1"/>
                </a:solidFill>
                <a:effectLst/>
                <a:latin typeface="+mn-lt"/>
                <a:ea typeface="+mn-ea"/>
                <a:cs typeface="+mn-cs"/>
              </a:rPr>
              <a:t>), the concept of therapeutic alliance can be traced back to Freud’s (</a:t>
            </a:r>
            <a:r>
              <a:rPr lang="en-US" sz="1200" b="0" i="0" kern="1200" dirty="0" smtClean="0">
                <a:solidFill>
                  <a:schemeClr val="tx1"/>
                </a:solidFill>
                <a:effectLst/>
                <a:latin typeface="+mn-lt"/>
                <a:ea typeface="+mn-ea"/>
                <a:cs typeface="+mn-cs"/>
                <a:hlinkClick r:id="rId4"/>
              </a:rPr>
              <a:t>1913</a:t>
            </a:r>
            <a:r>
              <a:rPr lang="en-US" sz="1200" b="0" i="0" kern="1200" dirty="0" smtClean="0">
                <a:solidFill>
                  <a:schemeClr val="tx1"/>
                </a:solidFill>
                <a:effectLst/>
                <a:latin typeface="+mn-lt"/>
                <a:ea typeface="+mn-ea"/>
                <a:cs typeface="+mn-cs"/>
              </a:rPr>
              <a:t>) theorization of transference. Initially regarded as purely negative, Freud, in his later works, adopted a different stance on the issue of transference and considered the possibility of a beneficial attachment actually developing between therapist and patient, and not as a projection. Along the same lines, </a:t>
            </a:r>
            <a:r>
              <a:rPr lang="en-US" sz="1200" b="0" i="0" kern="1200" dirty="0" err="1" smtClean="0">
                <a:solidFill>
                  <a:schemeClr val="tx1"/>
                </a:solidFill>
                <a:effectLst/>
                <a:latin typeface="+mn-lt"/>
                <a:ea typeface="+mn-ea"/>
                <a:cs typeface="+mn-cs"/>
              </a:rPr>
              <a:t>Zetzel</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5"/>
              </a:rPr>
              <a:t>1956</a:t>
            </a:r>
            <a:r>
              <a:rPr lang="en-US" sz="1200" b="0" i="0" kern="1200" dirty="0" smtClean="0">
                <a:solidFill>
                  <a:schemeClr val="tx1"/>
                </a:solidFill>
                <a:effectLst/>
                <a:latin typeface="+mn-lt"/>
                <a:ea typeface="+mn-ea"/>
                <a:cs typeface="+mn-cs"/>
              </a:rPr>
              <a:t>) defines the therapeutic alliance as a non-neurotic and non-</a:t>
            </a:r>
            <a:r>
              <a:rPr lang="en-US" sz="1200" b="0" i="0" kern="1200" dirty="0" err="1" smtClean="0">
                <a:solidFill>
                  <a:schemeClr val="tx1"/>
                </a:solidFill>
                <a:effectLst/>
                <a:latin typeface="+mn-lt"/>
                <a:ea typeface="+mn-ea"/>
                <a:cs typeface="+mn-cs"/>
              </a:rPr>
              <a:t>transferential</a:t>
            </a:r>
            <a:r>
              <a:rPr lang="en-US" sz="1200" b="0" i="0" kern="1200" dirty="0" smtClean="0">
                <a:solidFill>
                  <a:schemeClr val="tx1"/>
                </a:solidFill>
                <a:effectLst/>
                <a:latin typeface="+mn-lt"/>
                <a:ea typeface="+mn-ea"/>
                <a:cs typeface="+mn-cs"/>
              </a:rPr>
              <a:t> relational component established between patient and therapist. It allows the patient to follow the therapist and use his or her interpretations. Similarly, </a:t>
            </a:r>
            <a:r>
              <a:rPr lang="en-US" sz="1200" b="0" i="0" kern="1200" dirty="0" err="1" smtClean="0">
                <a:solidFill>
                  <a:schemeClr val="tx1"/>
                </a:solidFill>
                <a:effectLst/>
                <a:latin typeface="+mn-lt"/>
                <a:ea typeface="+mn-ea"/>
                <a:cs typeface="+mn-cs"/>
              </a:rPr>
              <a:t>Greenson</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6"/>
              </a:rPr>
              <a:t>1965</a:t>
            </a:r>
            <a:r>
              <a:rPr lang="en-US" sz="1200" b="0" i="0" kern="1200" dirty="0" smtClean="0">
                <a:solidFill>
                  <a:schemeClr val="tx1"/>
                </a:solidFill>
                <a:effectLst/>
                <a:latin typeface="+mn-lt"/>
                <a:ea typeface="+mn-ea"/>
                <a:cs typeface="+mn-cs"/>
              </a:rPr>
              <a:t>) defines the working alliance as a reality-based collaboration between patient and therapist. Other authors (</a:t>
            </a:r>
            <a:r>
              <a:rPr lang="en-US" sz="1200" b="0" i="0" kern="1200" dirty="0" err="1" smtClean="0">
                <a:solidFill>
                  <a:schemeClr val="tx1"/>
                </a:solidFill>
                <a:effectLst/>
                <a:latin typeface="+mn-lt"/>
                <a:ea typeface="+mn-ea"/>
                <a:cs typeface="+mn-cs"/>
              </a:rPr>
              <a:t>Horwitz</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7"/>
              </a:rPr>
              <a:t>1974</a:t>
            </a:r>
            <a:r>
              <a:rPr lang="en-US" sz="1200" b="0" i="0" kern="1200" dirty="0" smtClean="0">
                <a:solidFill>
                  <a:schemeClr val="tx1"/>
                </a:solidFill>
                <a:effectLst/>
                <a:latin typeface="+mn-lt"/>
                <a:ea typeface="+mn-ea"/>
                <a:cs typeface="+mn-cs"/>
              </a:rPr>
              <a:t>; Bowlby, </a:t>
            </a:r>
            <a:r>
              <a:rPr lang="en-US" sz="1200" b="0" i="0" kern="1200" dirty="0" smtClean="0">
                <a:solidFill>
                  <a:schemeClr val="tx1"/>
                </a:solidFill>
                <a:effectLst/>
                <a:latin typeface="+mn-lt"/>
                <a:ea typeface="+mn-ea"/>
                <a:cs typeface="+mn-cs"/>
                <a:hlinkClick r:id="rId8"/>
              </a:rPr>
              <a:t>1988</a:t>
            </a:r>
            <a:r>
              <a:rPr lang="en-US" sz="1200" b="0" i="0" kern="1200" dirty="0" smtClean="0">
                <a:solidFill>
                  <a:schemeClr val="tx1"/>
                </a:solidFill>
                <a:effectLst/>
                <a:latin typeface="+mn-lt"/>
                <a:ea typeface="+mn-ea"/>
                <a:cs typeface="+mn-cs"/>
              </a:rPr>
              <a:t>), expanding on the concept of </a:t>
            </a:r>
            <a:r>
              <a:rPr lang="en-US" sz="1200" b="0" i="0" kern="1200" dirty="0" err="1" smtClean="0">
                <a:solidFill>
                  <a:schemeClr val="tx1"/>
                </a:solidFill>
                <a:effectLst/>
                <a:latin typeface="+mn-lt"/>
                <a:ea typeface="+mn-ea"/>
                <a:cs typeface="+mn-cs"/>
              </a:rPr>
              <a:t>Bibring</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9"/>
              </a:rPr>
              <a:t>1937</a:t>
            </a:r>
            <a:r>
              <a:rPr lang="en-US" sz="1200" b="0" i="0" kern="1200" dirty="0" smtClean="0">
                <a:solidFill>
                  <a:schemeClr val="tx1"/>
                </a:solidFill>
                <a:effectLst/>
                <a:latin typeface="+mn-lt"/>
                <a:ea typeface="+mn-ea"/>
                <a:cs typeface="+mn-cs"/>
              </a:rPr>
              <a:t>), considered the attachment between therapist and patient as qualitatively different to that based on childhood experiences. These authors made a distinction between transference and the therapeutic (or working) alliance, and this distinction later extended beyond the analytical framework (Horvath and </a:t>
            </a:r>
            <a:r>
              <a:rPr lang="en-US" sz="1200" b="0" i="0" kern="1200" dirty="0" err="1" smtClean="0">
                <a:solidFill>
                  <a:schemeClr val="tx1"/>
                </a:solidFill>
                <a:effectLst/>
                <a:latin typeface="+mn-lt"/>
                <a:ea typeface="+mn-ea"/>
                <a:cs typeface="+mn-cs"/>
              </a:rPr>
              <a:t>Luborsky</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3"/>
              </a:rPr>
              <a:t>1993</a:t>
            </a:r>
            <a:r>
              <a:rPr lang="en-US" sz="1200" b="0" i="0" kern="1200" dirty="0" smtClean="0">
                <a:solidFill>
                  <a:schemeClr val="tx1"/>
                </a:solidFill>
                <a:effectLst/>
                <a:latin typeface="+mn-lt"/>
                <a:ea typeface="+mn-ea"/>
                <a:cs typeface="+mn-cs"/>
              </a:rPr>
              <a:t>).</a:t>
            </a:r>
            <a:endParaRPr lang="tr-TR" sz="1200" b="0" i="0" kern="1200" dirty="0" smtClean="0">
              <a:solidFill>
                <a:schemeClr val="tx1"/>
              </a:solidFill>
              <a:effectLst/>
              <a:latin typeface="+mn-lt"/>
              <a:ea typeface="+mn-ea"/>
              <a:cs typeface="+mn-cs"/>
            </a:endParaRPr>
          </a:p>
          <a:p>
            <a:endParaRPr lang="tr-TR"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Rogers (</a:t>
            </a:r>
            <a:r>
              <a:rPr lang="en-US" sz="1200" b="0" i="0" kern="1200" dirty="0" smtClean="0">
                <a:solidFill>
                  <a:schemeClr val="tx1"/>
                </a:solidFill>
                <a:effectLst/>
                <a:latin typeface="+mn-lt"/>
                <a:ea typeface="+mn-ea"/>
                <a:cs typeface="+mn-cs"/>
                <a:hlinkClick r:id="rId10"/>
              </a:rPr>
              <a:t>1951</a:t>
            </a:r>
            <a:r>
              <a:rPr lang="en-US" sz="1200" b="0" i="0" kern="1200" dirty="0" smtClean="0">
                <a:solidFill>
                  <a:schemeClr val="tx1"/>
                </a:solidFill>
                <a:effectLst/>
                <a:latin typeface="+mn-lt"/>
                <a:ea typeface="+mn-ea"/>
                <a:cs typeface="+mn-cs"/>
              </a:rPr>
              <a:t>) defines what he considered to be the active components in the therapeutic relationship: empathy, congruence, and unconditional positive regard. These were seen as the ideal conditions offered by the therapist but were later shown to be specifically essential for client-centered therapy (Horvath and Greenberg, </a:t>
            </a:r>
            <a:r>
              <a:rPr lang="en-US" sz="1200" b="0" i="0" kern="1200" dirty="0" smtClean="0">
                <a:solidFill>
                  <a:schemeClr val="tx1"/>
                </a:solidFill>
                <a:effectLst/>
                <a:latin typeface="+mn-lt"/>
                <a:ea typeface="+mn-ea"/>
                <a:cs typeface="+mn-cs"/>
                <a:hlinkClick r:id="rId11"/>
              </a:rPr>
              <a:t>1989</a:t>
            </a:r>
            <a:r>
              <a:rPr lang="en-US" sz="1200" b="0" i="0" kern="1200" dirty="0" smtClean="0">
                <a:solidFill>
                  <a:schemeClr val="tx1"/>
                </a:solidFill>
                <a:effectLst/>
                <a:latin typeface="+mn-lt"/>
                <a:ea typeface="+mn-ea"/>
                <a:cs typeface="+mn-cs"/>
              </a:rPr>
              <a:t>; Horvath and </a:t>
            </a:r>
            <a:r>
              <a:rPr lang="en-US" sz="1200" b="0" i="0" kern="1200" dirty="0" err="1" smtClean="0">
                <a:solidFill>
                  <a:schemeClr val="tx1"/>
                </a:solidFill>
                <a:effectLst/>
                <a:latin typeface="+mn-lt"/>
                <a:ea typeface="+mn-ea"/>
                <a:cs typeface="+mn-cs"/>
              </a:rPr>
              <a:t>Luborsky</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3"/>
              </a:rPr>
              <a:t>1993</a:t>
            </a:r>
            <a:r>
              <a:rPr lang="en-US" sz="1200" b="0" i="0" kern="1200" dirty="0" smtClean="0">
                <a:solidFill>
                  <a:schemeClr val="tx1"/>
                </a:solidFill>
                <a:effectLst/>
                <a:latin typeface="+mn-lt"/>
                <a:ea typeface="+mn-ea"/>
                <a:cs typeface="+mn-cs"/>
              </a:rPr>
              <a:t>). While Rogers stressed the therapist’s role in the relationship, other works focused on the theory of the influence of social aspects. The work of Strong (</a:t>
            </a:r>
            <a:r>
              <a:rPr lang="en-US" sz="1200" b="0" i="0" kern="1200" dirty="0" smtClean="0">
                <a:solidFill>
                  <a:schemeClr val="tx1"/>
                </a:solidFill>
                <a:effectLst/>
                <a:latin typeface="+mn-lt"/>
                <a:ea typeface="+mn-ea"/>
                <a:cs typeface="+mn-cs"/>
                <a:hlinkClick r:id="rId12"/>
              </a:rPr>
              <a:t>1968</a:t>
            </a:r>
            <a:r>
              <a:rPr lang="en-US" sz="1200" b="0" i="0" kern="1200" dirty="0" smtClean="0">
                <a:solidFill>
                  <a:schemeClr val="tx1"/>
                </a:solidFill>
                <a:effectLst/>
                <a:latin typeface="+mn-lt"/>
                <a:ea typeface="+mn-ea"/>
                <a:cs typeface="+mn-cs"/>
              </a:rPr>
              <a:t>) was based on the hypothesis that if the patient is convinced of the therapist’s competence and adherence, this will give the latter the necessary influence to bring about changes in the patient.</a:t>
            </a:r>
          </a:p>
          <a:p>
            <a:endParaRPr lang="tr-TR"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Recognition of the fact that different types of psychotherapy often reveal similar results gave rise to the hypotheses regarding the existence of variables common to all forms of therapy, rekindling interest in the alliance as a non-specific variable. </a:t>
            </a:r>
            <a:r>
              <a:rPr lang="en-US" sz="1200" b="0" i="0" kern="1200" dirty="0" err="1" smtClean="0">
                <a:solidFill>
                  <a:schemeClr val="tx1"/>
                </a:solidFill>
                <a:effectLst/>
                <a:latin typeface="+mn-lt"/>
                <a:ea typeface="+mn-ea"/>
                <a:cs typeface="+mn-cs"/>
              </a:rPr>
              <a:t>Luborsky</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13"/>
              </a:rPr>
              <a:t>1976</a:t>
            </a:r>
            <a:r>
              <a:rPr lang="en-US" sz="1200" b="0" i="0" kern="1200" dirty="0" smtClean="0">
                <a:solidFill>
                  <a:schemeClr val="tx1"/>
                </a:solidFill>
                <a:effectLst/>
                <a:latin typeface="+mn-lt"/>
                <a:ea typeface="+mn-ea"/>
                <a:cs typeface="+mn-cs"/>
              </a:rPr>
              <a:t>) proposes a theoretical development of the concept of alliance, suggesting that the variations in the different phases of therapy could be accounted for by virtue of the dynamic nature of the alliance. He distinguished two types of alliance: the first, found in the early phases of therapy, was based on the patient’s perception of the therapist as supportive, and a second type, more typical of later phases in the therapy, represented the collaborative relationship between patient and therapist to overcome the patient’s problems – a sharing of responsibility in working to achieve the goals of the therapy and a sense of communion.</a:t>
            </a:r>
            <a:endParaRPr lang="tr-TR"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 definition of the therapeutic alliance proposed by </a:t>
            </a:r>
            <a:r>
              <a:rPr lang="en-US" sz="1200" b="0" i="0" kern="1200" dirty="0" err="1" smtClean="0">
                <a:solidFill>
                  <a:schemeClr val="tx1"/>
                </a:solidFill>
                <a:effectLst/>
                <a:latin typeface="+mn-lt"/>
                <a:ea typeface="+mn-ea"/>
                <a:cs typeface="+mn-cs"/>
              </a:rPr>
              <a:t>Bordin</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14"/>
              </a:rPr>
              <a:t>1979</a:t>
            </a:r>
            <a:r>
              <a:rPr lang="en-US" sz="1200" b="0" i="0" kern="1200" dirty="0" smtClean="0">
                <a:solidFill>
                  <a:schemeClr val="tx1"/>
                </a:solidFill>
                <a:effectLst/>
                <a:latin typeface="+mn-lt"/>
                <a:ea typeface="+mn-ea"/>
                <a:cs typeface="+mn-cs"/>
              </a:rPr>
              <a:t>) is applicable to any therapeutic approach and for this reason is defined by Horvath and </a:t>
            </a:r>
            <a:r>
              <a:rPr lang="en-US" sz="1200" b="0" i="0" kern="1200" dirty="0" err="1" smtClean="0">
                <a:solidFill>
                  <a:schemeClr val="tx1"/>
                </a:solidFill>
                <a:effectLst/>
                <a:latin typeface="+mn-lt"/>
                <a:ea typeface="+mn-ea"/>
                <a:cs typeface="+mn-cs"/>
              </a:rPr>
              <a:t>Luborsky</a:t>
            </a:r>
            <a:r>
              <a:rPr lang="en-US" sz="1200" b="0" i="0"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hlinkClick r:id="rId3"/>
              </a:rPr>
              <a:t>1993</a:t>
            </a:r>
            <a:r>
              <a:rPr lang="en-US" sz="1200" b="0" i="0" kern="1200" dirty="0" smtClean="0">
                <a:solidFill>
                  <a:schemeClr val="tx1"/>
                </a:solidFill>
                <a:effectLst/>
                <a:latin typeface="+mn-lt"/>
                <a:ea typeface="+mn-ea"/>
                <a:cs typeface="+mn-cs"/>
              </a:rPr>
              <a:t>) as the “pan-theoretical concept.” </a:t>
            </a:r>
            <a:r>
              <a:rPr lang="en-US" sz="1200" b="0" i="0" kern="1200" dirty="0" err="1" smtClean="0">
                <a:solidFill>
                  <a:schemeClr val="tx1"/>
                </a:solidFill>
                <a:effectLst/>
                <a:latin typeface="+mn-lt"/>
                <a:ea typeface="+mn-ea"/>
                <a:cs typeface="+mn-cs"/>
              </a:rPr>
              <a:t>Bordin’s</a:t>
            </a:r>
            <a:r>
              <a:rPr lang="en-US" sz="1200" b="0" i="0" kern="1200" dirty="0" smtClean="0">
                <a:solidFill>
                  <a:schemeClr val="tx1"/>
                </a:solidFill>
                <a:effectLst/>
                <a:latin typeface="+mn-lt"/>
                <a:ea typeface="+mn-ea"/>
                <a:cs typeface="+mn-cs"/>
              </a:rPr>
              <a:t> formulation underlines the collaborative relationship between patient and therapist in the common fight to overcome the patient’s suffering and self-destructive behavior. According to the author, the therapeutic alliance consists of three essential elements: agreement on the goals of the treatment, agreement on the tasks, and the development of a personal bond made up of reciprocal positive feelings. In short, the optimal therapeutic alliance is achieved when patient and therapist share beliefs with regard to the goals of the treatment and view the methods used to achieve these as efficacious and relevant. Both actors accept to undertake and follow through their specific tasks. The other two components of the alliance can only develop if there is a personal relationship of confidence and regard, since any agreement on goals and tasks requires the patient to believe in the therapist’s ability to help him/her and the therapist in turn must be confident in the patient’s resources. </a:t>
            </a:r>
            <a:r>
              <a:rPr lang="en-US" sz="1200" b="0" i="0" kern="1200" dirty="0" err="1" smtClean="0">
                <a:solidFill>
                  <a:schemeClr val="tx1"/>
                </a:solidFill>
                <a:effectLst/>
                <a:latin typeface="+mn-lt"/>
                <a:ea typeface="+mn-ea"/>
                <a:cs typeface="+mn-cs"/>
              </a:rPr>
              <a:t>Bordin</a:t>
            </a:r>
            <a:r>
              <a:rPr lang="en-US" sz="1200" b="0" i="0" kern="1200" dirty="0" smtClean="0">
                <a:solidFill>
                  <a:schemeClr val="tx1"/>
                </a:solidFill>
                <a:effectLst/>
                <a:latin typeface="+mn-lt"/>
                <a:ea typeface="+mn-ea"/>
                <a:cs typeface="+mn-cs"/>
              </a:rPr>
              <a:t> also suggests that the alliance will influence outcome, not because it is healing in its own right, but as an ingredient which enables the patient to accept, follow, and believe in the treatment. This definition offers an alternative to the previous dichotomy between the therapeutic process and intervention procedures, considering them interdependent.</a:t>
            </a:r>
          </a:p>
          <a:p>
            <a:endParaRPr lang="tr-TR" sz="1200" b="0" i="0" kern="1200" dirty="0" smtClean="0">
              <a:solidFill>
                <a:schemeClr val="tx1"/>
              </a:solidFill>
              <a:effectLst/>
              <a:latin typeface="+mn-lt"/>
              <a:ea typeface="+mn-ea"/>
              <a:cs typeface="+mn-cs"/>
            </a:endParaRPr>
          </a:p>
        </p:txBody>
      </p:sp>
      <p:sp>
        <p:nvSpPr>
          <p:cNvPr id="4" name="Slayt Numarası Yer Tutucusu 3"/>
          <p:cNvSpPr>
            <a:spLocks noGrp="1"/>
          </p:cNvSpPr>
          <p:nvPr>
            <p:ph type="sldNum" sz="quarter" idx="10"/>
          </p:nvPr>
        </p:nvSpPr>
        <p:spPr/>
        <p:txBody>
          <a:bodyPr/>
          <a:lstStyle/>
          <a:p>
            <a:fld id="{3D6DD672-65F7-49BD-BE24-0D9CA3126A93}" type="slidenum">
              <a:rPr lang="en-US" smtClean="0"/>
              <a:t>3</a:t>
            </a:fld>
            <a:endParaRPr lang="en-US"/>
          </a:p>
        </p:txBody>
      </p:sp>
    </p:spTree>
    <p:extLst>
      <p:ext uri="{BB962C8B-B14F-4D97-AF65-F5344CB8AC3E}">
        <p14:creationId xmlns:p14="http://schemas.microsoft.com/office/powerpoint/2010/main" val="1881883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err="1" smtClean="0"/>
              <a:t>Terapötik</a:t>
            </a:r>
            <a:r>
              <a:rPr lang="tr-TR" dirty="0" smtClean="0"/>
              <a:t> koşulların sağlanmasında </a:t>
            </a:r>
            <a:r>
              <a:rPr lang="tr-TR" dirty="0" err="1" smtClean="0"/>
              <a:t>terapötik</a:t>
            </a:r>
            <a:r>
              <a:rPr lang="tr-TR" dirty="0" smtClean="0"/>
              <a:t> becerilerin kullanımı önemli bir yere</a:t>
            </a:r>
            <a:r>
              <a:rPr lang="tr-TR" baseline="0" dirty="0" smtClean="0"/>
              <a:t> sahiptir. Örneğin; empati koşulunun sağlanabilmesi için psikolojik danışman etkin dinlenmesi, içerik ve duygu yansıtmalarını bir arada </a:t>
            </a:r>
            <a:r>
              <a:rPr lang="tr-TR" baseline="0" smtClean="0"/>
              <a:t>kullanması gerekir. </a:t>
            </a:r>
            <a:endParaRPr lang="en-US" dirty="0"/>
          </a:p>
        </p:txBody>
      </p:sp>
      <p:sp>
        <p:nvSpPr>
          <p:cNvPr id="4" name="Slayt Numarası Yer Tutucusu 3"/>
          <p:cNvSpPr>
            <a:spLocks noGrp="1"/>
          </p:cNvSpPr>
          <p:nvPr>
            <p:ph type="sldNum" sz="quarter" idx="10"/>
          </p:nvPr>
        </p:nvSpPr>
        <p:spPr/>
        <p:txBody>
          <a:bodyPr/>
          <a:lstStyle/>
          <a:p>
            <a:fld id="{3D6DD672-65F7-49BD-BE24-0D9CA3126A93}" type="slidenum">
              <a:rPr lang="en-US" smtClean="0"/>
              <a:t>8</a:t>
            </a:fld>
            <a:endParaRPr lang="en-US"/>
          </a:p>
        </p:txBody>
      </p:sp>
    </p:spTree>
    <p:extLst>
      <p:ext uri="{BB962C8B-B14F-4D97-AF65-F5344CB8AC3E}">
        <p14:creationId xmlns:p14="http://schemas.microsoft.com/office/powerpoint/2010/main" val="2787117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tıklayın</a:t>
            </a:r>
            <a:endParaRPr kumimoji="0" lang="en-US"/>
          </a:p>
        </p:txBody>
      </p:sp>
      <p:sp>
        <p:nvSpPr>
          <p:cNvPr id="28" name="Date Placeholder 27"/>
          <p:cNvSpPr>
            <a:spLocks noGrp="1"/>
          </p:cNvSpPr>
          <p:nvPr>
            <p:ph type="dt" sz="half" idx="10"/>
          </p:nvPr>
        </p:nvSpPr>
        <p:spPr>
          <a:xfrm>
            <a:off x="8940800" y="4206240"/>
            <a:ext cx="1280160" cy="457200"/>
          </a:xfrm>
        </p:spPr>
        <p:txBody>
          <a:bodyPr/>
          <a:lstStyle/>
          <a:p>
            <a:fld id="{6032B119-0559-45E9-8786-F28BBB375D6F}" type="datetimeFigureOut">
              <a:rPr lang="en-US" smtClean="0"/>
              <a:t>11/4/2018</a:t>
            </a:fld>
            <a:endParaRPr lang="en-US"/>
          </a:p>
        </p:txBody>
      </p:sp>
      <p:sp>
        <p:nvSpPr>
          <p:cNvPr id="17" name="Footer Placeholder 16"/>
          <p:cNvSpPr>
            <a:spLocks noGrp="1"/>
          </p:cNvSpPr>
          <p:nvPr>
            <p:ph type="ftr" sz="quarter" idx="11"/>
          </p:nvPr>
        </p:nvSpPr>
        <p:spPr>
          <a:xfrm>
            <a:off x="7213600" y="4205288"/>
            <a:ext cx="1727200" cy="457200"/>
          </a:xfrm>
        </p:spPr>
        <p:txBody>
          <a:bodyPr/>
          <a:lstStyle/>
          <a:p>
            <a:endParaRPr lang="en-US"/>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A3CDF5D2-99D4-4802-9A11-165D37386717}" type="slidenum">
              <a:rPr lang="en-US" smtClean="0"/>
              <a:t>‹#›</a:t>
            </a:fld>
            <a:endParaRPr lang="en-US"/>
          </a:p>
        </p:txBody>
      </p:sp>
    </p:spTree>
    <p:extLst>
      <p:ext uri="{BB962C8B-B14F-4D97-AF65-F5344CB8AC3E}">
        <p14:creationId xmlns:p14="http://schemas.microsoft.com/office/powerpoint/2010/main" val="4211909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032B119-0559-45E9-8786-F28BBB375D6F}"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718120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1143000"/>
            <a:ext cx="2540000" cy="5486400"/>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609600" y="1143000"/>
            <a:ext cx="8331200" cy="5486400"/>
          </a:xfrm>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032B119-0559-45E9-8786-F28BBB375D6F}"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416504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032B119-0559-45E9-8786-F28BBB375D6F}"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1227039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a:t>
            </a:r>
          </a:p>
        </p:txBody>
      </p:sp>
      <p:sp>
        <p:nvSpPr>
          <p:cNvPr id="4" name="Date Placeholder 3"/>
          <p:cNvSpPr>
            <a:spLocks noGrp="1"/>
          </p:cNvSpPr>
          <p:nvPr>
            <p:ph type="dt" sz="half" idx="10"/>
          </p:nvPr>
        </p:nvSpPr>
        <p:spPr/>
        <p:txBody>
          <a:bodyPr/>
          <a:lstStyle/>
          <a:p>
            <a:fld id="{6032B119-0559-45E9-8786-F28BBB375D6F}"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2771770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032B119-0559-45E9-8786-F28BBB375D6F}" type="datetimeFigureOut">
              <a:rPr lang="en-US" smtClean="0"/>
              <a:t>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1270605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4" name="Text Placeholder 3"/>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Date Placeholder 25"/>
          <p:cNvSpPr>
            <a:spLocks noGrp="1"/>
          </p:cNvSpPr>
          <p:nvPr>
            <p:ph type="dt" sz="half" idx="10"/>
          </p:nvPr>
        </p:nvSpPr>
        <p:spPr/>
        <p:txBody>
          <a:bodyPr rtlCol="0"/>
          <a:lstStyle/>
          <a:p>
            <a:fld id="{6032B119-0559-45E9-8786-F28BBB375D6F}" type="datetimeFigureOut">
              <a:rPr lang="en-US" smtClean="0"/>
              <a:t>11/4/2018</a:t>
            </a:fld>
            <a:endParaRPr lang="en-US"/>
          </a:p>
        </p:txBody>
      </p:sp>
      <p:sp>
        <p:nvSpPr>
          <p:cNvPr id="27" name="Slide Number Placeholder 26"/>
          <p:cNvSpPr>
            <a:spLocks noGrp="1"/>
          </p:cNvSpPr>
          <p:nvPr>
            <p:ph type="sldNum" sz="quarter" idx="11"/>
          </p:nvPr>
        </p:nvSpPr>
        <p:spPr/>
        <p:txBody>
          <a:bodyPr rtlCol="0"/>
          <a:lstStyle/>
          <a:p>
            <a:fld id="{A3CDF5D2-99D4-4802-9A11-165D37386717}"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extLst>
      <p:ext uri="{BB962C8B-B14F-4D97-AF65-F5344CB8AC3E}">
        <p14:creationId xmlns:p14="http://schemas.microsoft.com/office/powerpoint/2010/main" val="4063620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a:xfrm>
            <a:off x="8778240" y="612648"/>
            <a:ext cx="1276352" cy="457200"/>
          </a:xfrm>
        </p:spPr>
        <p:txBody>
          <a:bodyPr/>
          <a:lstStyle/>
          <a:p>
            <a:fld id="{6032B119-0559-45E9-8786-F28BBB375D6F}" type="datetimeFigureOut">
              <a:rPr lang="en-US" smtClean="0"/>
              <a:t>11/4/2018</a:t>
            </a:fld>
            <a:endParaRPr lang="en-US"/>
          </a:p>
        </p:txBody>
      </p:sp>
      <p:sp>
        <p:nvSpPr>
          <p:cNvPr id="4" name="Footer Placeholder 3"/>
          <p:cNvSpPr>
            <a:spLocks noGrp="1"/>
          </p:cNvSpPr>
          <p:nvPr>
            <p:ph type="ftr" sz="quarter" idx="11"/>
          </p:nvPr>
        </p:nvSpPr>
        <p:spPr>
          <a:xfrm>
            <a:off x="7010400" y="612648"/>
            <a:ext cx="1767840" cy="457200"/>
          </a:xfrm>
        </p:spPr>
        <p:txBody>
          <a:bodyPr/>
          <a:lstStyle/>
          <a:p>
            <a:endParaRPr lang="en-US"/>
          </a:p>
        </p:txBody>
      </p:sp>
      <p:sp>
        <p:nvSpPr>
          <p:cNvPr id="5" name="Slide Number Placeholder 4"/>
          <p:cNvSpPr>
            <a:spLocks noGrp="1"/>
          </p:cNvSpPr>
          <p:nvPr>
            <p:ph type="sldNum" sz="quarter" idx="12"/>
          </p:nvPr>
        </p:nvSpPr>
        <p:spPr>
          <a:xfrm>
            <a:off x="10899648" y="2272"/>
            <a:ext cx="1016000" cy="365760"/>
          </a:xfrm>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3681586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32B119-0559-45E9-8786-F28BBB375D6F}" type="datetimeFigureOut">
              <a:rPr lang="en-US" smtClean="0"/>
              <a:t>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4091979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a:t>
            </a:r>
          </a:p>
        </p:txBody>
      </p:sp>
      <p:sp>
        <p:nvSpPr>
          <p:cNvPr id="4" name="Content Placeholder 3"/>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032B119-0559-45E9-8786-F28BBB375D6F}" type="datetimeFigureOut">
              <a:rPr lang="en-US" smtClean="0"/>
              <a:t>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604412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a:t>
            </a:r>
          </a:p>
        </p:txBody>
      </p:sp>
      <p:sp>
        <p:nvSpPr>
          <p:cNvPr id="5" name="Date Placeholder 4"/>
          <p:cNvSpPr>
            <a:spLocks noGrp="1"/>
          </p:cNvSpPr>
          <p:nvPr>
            <p:ph type="dt" sz="half" idx="10"/>
          </p:nvPr>
        </p:nvSpPr>
        <p:spPr/>
        <p:txBody>
          <a:bodyPr/>
          <a:lstStyle/>
          <a:p>
            <a:fld id="{6032B119-0559-45E9-8786-F28BBB375D6F}" type="datetimeFigureOut">
              <a:rPr lang="en-US" smtClean="0"/>
              <a:t>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CDF5D2-99D4-4802-9A11-165D37386717}" type="slidenum">
              <a:rPr lang="en-US" smtClean="0"/>
              <a:t>‹#›</a:t>
            </a:fld>
            <a:endParaRPr lang="en-US"/>
          </a:p>
        </p:txBody>
      </p:sp>
    </p:spTree>
    <p:extLst>
      <p:ext uri="{BB962C8B-B14F-4D97-AF65-F5344CB8AC3E}">
        <p14:creationId xmlns:p14="http://schemas.microsoft.com/office/powerpoint/2010/main" val="3511642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tr-TR" smtClean="0"/>
              <a:t>Asıl metin stillerini düzenle</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6032B119-0559-45E9-8786-F28BBB375D6F}" type="datetimeFigureOut">
              <a:rPr lang="en-US" smtClean="0"/>
              <a:t>11/4/2018</a:t>
            </a:fld>
            <a:endParaRPr lang="en-US"/>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A3CDF5D2-99D4-4802-9A11-165D37386717}" type="slidenum">
              <a:rPr lang="en-US" smtClean="0"/>
              <a:t>‹#›</a:t>
            </a:fld>
            <a:endParaRPr lang="en-US"/>
          </a:p>
        </p:txBody>
      </p:sp>
    </p:spTree>
    <p:extLst>
      <p:ext uri="{BB962C8B-B14F-4D97-AF65-F5344CB8AC3E}">
        <p14:creationId xmlns:p14="http://schemas.microsoft.com/office/powerpoint/2010/main" val="1738457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09600" y="2401888"/>
            <a:ext cx="11277600" cy="1348309"/>
          </a:xfrm>
        </p:spPr>
        <p:txBody>
          <a:bodyPr/>
          <a:lstStyle/>
          <a:p>
            <a:r>
              <a:rPr lang="tr-TR" dirty="0" smtClean="0"/>
              <a:t>Danışanla İlk İlişkinin Kurulması ve İletişim</a:t>
            </a:r>
            <a:endParaRPr lang="en-US" dirty="0"/>
          </a:p>
        </p:txBody>
      </p:sp>
      <p:sp>
        <p:nvSpPr>
          <p:cNvPr id="3" name="Alt Başlık 2"/>
          <p:cNvSpPr>
            <a:spLocks noGrp="1"/>
          </p:cNvSpPr>
          <p:nvPr>
            <p:ph type="subTitle" idx="1"/>
          </p:nvPr>
        </p:nvSpPr>
        <p:spPr>
          <a:xfrm>
            <a:off x="609600" y="4010628"/>
            <a:ext cx="6604000" cy="1641910"/>
          </a:xfrm>
        </p:spPr>
        <p:txBody>
          <a:bodyPr/>
          <a:lstStyle/>
          <a:p>
            <a:r>
              <a:rPr lang="tr-TR" dirty="0" smtClean="0"/>
              <a:t>Dr. </a:t>
            </a:r>
            <a:r>
              <a:rPr lang="tr-TR" dirty="0" err="1" smtClean="0"/>
              <a:t>Öğr</a:t>
            </a:r>
            <a:r>
              <a:rPr lang="tr-TR" dirty="0" smtClean="0"/>
              <a:t>. Üyesi Gökhan Atik</a:t>
            </a:r>
            <a:endParaRPr lang="en-US" dirty="0"/>
          </a:p>
        </p:txBody>
      </p:sp>
    </p:spTree>
    <p:extLst>
      <p:ext uri="{BB962C8B-B14F-4D97-AF65-F5344CB8AC3E}">
        <p14:creationId xmlns:p14="http://schemas.microsoft.com/office/powerpoint/2010/main" val="1963549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Terapötik</a:t>
            </a:r>
            <a:r>
              <a:rPr lang="tr-TR" dirty="0" smtClean="0"/>
              <a:t> İlişki - I</a:t>
            </a:r>
            <a:endParaRPr lang="en-US" dirty="0"/>
          </a:p>
        </p:txBody>
      </p:sp>
      <p:sp>
        <p:nvSpPr>
          <p:cNvPr id="3" name="İçerik Yer Tutucusu 2"/>
          <p:cNvSpPr>
            <a:spLocks noGrp="1"/>
          </p:cNvSpPr>
          <p:nvPr>
            <p:ph idx="1"/>
          </p:nvPr>
        </p:nvSpPr>
        <p:spPr/>
        <p:txBody>
          <a:bodyPr/>
          <a:lstStyle/>
          <a:p>
            <a:pPr marL="109728" indent="0">
              <a:buNone/>
            </a:pPr>
            <a:r>
              <a:rPr lang="tr-TR" dirty="0" smtClean="0"/>
              <a:t>«Başarılı bir psikolojik danışmanın sürdürülebilmesi için danışanların kendileriyle ilgilenildiğini, ilgiyle dinlendiklerini, anlaşıldıklarını ve psikolojik danışmanın kendileriyle çalışmaya gerçekten değer verdiğini hissetmeleri gerekir.» (</a:t>
            </a:r>
            <a:r>
              <a:rPr lang="tr-TR" dirty="0" err="1" smtClean="0"/>
              <a:t>Deffenbacher</a:t>
            </a:r>
            <a:r>
              <a:rPr lang="tr-TR" dirty="0" smtClean="0"/>
              <a:t>, 1985)</a:t>
            </a:r>
            <a:endParaRPr lang="en-US" dirty="0"/>
          </a:p>
        </p:txBody>
      </p:sp>
    </p:spTree>
    <p:extLst>
      <p:ext uri="{BB962C8B-B14F-4D97-AF65-F5344CB8AC3E}">
        <p14:creationId xmlns:p14="http://schemas.microsoft.com/office/powerpoint/2010/main" val="213739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a:t>
            </a:r>
            <a:r>
              <a:rPr lang="tr-TR" dirty="0" err="1" smtClean="0"/>
              <a:t>erapötik</a:t>
            </a:r>
            <a:r>
              <a:rPr lang="tr-TR" dirty="0" smtClean="0"/>
              <a:t> </a:t>
            </a:r>
            <a:r>
              <a:rPr lang="tr-TR" dirty="0"/>
              <a:t>İlişki - </a:t>
            </a:r>
            <a:r>
              <a:rPr lang="tr-TR" dirty="0" smtClean="0"/>
              <a:t>II</a:t>
            </a:r>
            <a:endParaRPr lang="en-US" dirty="0"/>
          </a:p>
        </p:txBody>
      </p:sp>
      <p:sp>
        <p:nvSpPr>
          <p:cNvPr id="3" name="İçerik Yer Tutucusu 2"/>
          <p:cNvSpPr>
            <a:spLocks noGrp="1"/>
          </p:cNvSpPr>
          <p:nvPr>
            <p:ph idx="1"/>
          </p:nvPr>
        </p:nvSpPr>
        <p:spPr/>
        <p:txBody>
          <a:bodyPr/>
          <a:lstStyle/>
          <a:p>
            <a:r>
              <a:rPr lang="tr-TR" b="1" dirty="0" err="1" smtClean="0"/>
              <a:t>Rapport</a:t>
            </a:r>
            <a:r>
              <a:rPr lang="tr-TR" b="1" dirty="0" smtClean="0"/>
              <a:t> Kurma:</a:t>
            </a:r>
            <a:r>
              <a:rPr lang="tr-TR" dirty="0" smtClean="0"/>
              <a:t> Psikolojik danışmanla danışan arasında güvene dayalı yakın ilişkinin kurulması.</a:t>
            </a:r>
          </a:p>
          <a:p>
            <a:r>
              <a:rPr lang="tr-TR" b="1" dirty="0" err="1" smtClean="0"/>
              <a:t>Terapötik</a:t>
            </a:r>
            <a:r>
              <a:rPr lang="tr-TR" b="1" dirty="0" smtClean="0"/>
              <a:t> İlişki: </a:t>
            </a:r>
            <a:r>
              <a:rPr lang="tr-TR" dirty="0" err="1" smtClean="0"/>
              <a:t>Rapport</a:t>
            </a:r>
            <a:r>
              <a:rPr lang="tr-TR" dirty="0" smtClean="0"/>
              <a:t> ilişkiden daha geniş bir kavramdır. Üç boyutlu bir yapıdan oluşur: </a:t>
            </a:r>
          </a:p>
          <a:p>
            <a:pPr lvl="1"/>
            <a:r>
              <a:rPr lang="tr-TR" dirty="0" smtClean="0"/>
              <a:t>1) Çalışma işbirliği/ittifakı: </a:t>
            </a:r>
            <a:r>
              <a:rPr lang="tr-TR" sz="2000" dirty="0" smtClean="0">
                <a:solidFill>
                  <a:schemeClr val="tx1"/>
                </a:solidFill>
              </a:rPr>
              <a:t>Danışanın mantıklı benliğiyle terapistin çözümleyici ya da </a:t>
            </a:r>
            <a:r>
              <a:rPr lang="tr-TR" sz="2000" dirty="0" err="1" smtClean="0">
                <a:solidFill>
                  <a:schemeClr val="tx1"/>
                </a:solidFill>
              </a:rPr>
              <a:t>terapötik</a:t>
            </a:r>
            <a:r>
              <a:rPr lang="tr-TR" sz="2000" dirty="0" smtClean="0">
                <a:solidFill>
                  <a:schemeClr val="tx1"/>
                </a:solidFill>
              </a:rPr>
              <a:t> (tedavi edici, değişiklik yaratıcı) benliğinin çalışma amacıyla bir araya gelmesi.</a:t>
            </a:r>
            <a:endParaRPr lang="tr-TR" dirty="0" smtClean="0">
              <a:solidFill>
                <a:schemeClr val="tx1"/>
              </a:solidFill>
            </a:endParaRPr>
          </a:p>
          <a:p>
            <a:pPr lvl="1"/>
            <a:r>
              <a:rPr lang="tr-TR" dirty="0" smtClean="0"/>
              <a:t>2) Aktarımın yapılandırılması:</a:t>
            </a:r>
            <a:r>
              <a:rPr lang="tr-TR" sz="2000" dirty="0" smtClean="0">
                <a:solidFill>
                  <a:schemeClr val="tx1"/>
                </a:solidFill>
              </a:rPr>
              <a:t> Projeksiyonun, çarpıtmanın ele alınması.</a:t>
            </a:r>
            <a:endParaRPr lang="tr-TR" dirty="0" smtClean="0">
              <a:solidFill>
                <a:schemeClr val="tx1"/>
              </a:solidFill>
            </a:endParaRPr>
          </a:p>
          <a:p>
            <a:pPr lvl="1"/>
            <a:r>
              <a:rPr lang="tr-TR" dirty="0" smtClean="0"/>
              <a:t>3) Gerçek ilişki: </a:t>
            </a:r>
            <a:r>
              <a:rPr lang="tr-TR" sz="2000" dirty="0" smtClean="0">
                <a:solidFill>
                  <a:schemeClr val="tx1"/>
                </a:solidFill>
              </a:rPr>
              <a:t>Saydamlık ve gerçekçi algılar.</a:t>
            </a:r>
            <a:endParaRPr lang="en-US" dirty="0"/>
          </a:p>
        </p:txBody>
      </p:sp>
    </p:spTree>
    <p:extLst>
      <p:ext uri="{BB962C8B-B14F-4D97-AF65-F5344CB8AC3E}">
        <p14:creationId xmlns:p14="http://schemas.microsoft.com/office/powerpoint/2010/main" val="746046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Terapötik</a:t>
            </a:r>
            <a:r>
              <a:rPr lang="tr-TR" dirty="0" smtClean="0"/>
              <a:t> </a:t>
            </a:r>
            <a:r>
              <a:rPr lang="tr-TR" dirty="0"/>
              <a:t>İlişki - </a:t>
            </a:r>
            <a:r>
              <a:rPr lang="tr-TR" dirty="0" smtClean="0"/>
              <a:t>III</a:t>
            </a:r>
            <a:endParaRPr lang="en-US" dirty="0"/>
          </a:p>
        </p:txBody>
      </p:sp>
      <p:sp>
        <p:nvSpPr>
          <p:cNvPr id="3" name="İçerik Yer Tutucusu 2"/>
          <p:cNvSpPr>
            <a:spLocks noGrp="1"/>
          </p:cNvSpPr>
          <p:nvPr>
            <p:ph idx="1"/>
          </p:nvPr>
        </p:nvSpPr>
        <p:spPr/>
        <p:txBody>
          <a:bodyPr/>
          <a:lstStyle/>
          <a:p>
            <a:r>
              <a:rPr lang="tr-TR" dirty="0" smtClean="0"/>
              <a:t>Gerçek İlişkinin Özellikleri</a:t>
            </a:r>
          </a:p>
          <a:p>
            <a:pPr lvl="1"/>
            <a:r>
              <a:rPr lang="tr-TR" dirty="0" smtClean="0"/>
              <a:t>Carl </a:t>
            </a:r>
            <a:r>
              <a:rPr lang="tr-TR" dirty="0" err="1" smtClean="0"/>
              <a:t>Rogers</a:t>
            </a:r>
            <a:r>
              <a:rPr lang="tr-TR" dirty="0" smtClean="0"/>
              <a:t> (1957): </a:t>
            </a:r>
            <a:r>
              <a:rPr lang="tr-TR" dirty="0" smtClean="0">
                <a:solidFill>
                  <a:schemeClr val="tx1"/>
                </a:solidFill>
              </a:rPr>
              <a:t>Psikolojik danışma sürecinde iki kişi psikolojik temas halindedir. Danışan psikolojik bir tutarsızlık içerisinde iken, psikolojik danışman tutarlı durumdadır.</a:t>
            </a:r>
          </a:p>
          <a:p>
            <a:pPr lvl="1"/>
            <a:r>
              <a:rPr lang="tr-TR" dirty="0" err="1" smtClean="0">
                <a:solidFill>
                  <a:schemeClr val="tx1"/>
                </a:solidFill>
              </a:rPr>
              <a:t>Rogers’a</a:t>
            </a:r>
            <a:r>
              <a:rPr lang="tr-TR" dirty="0" smtClean="0">
                <a:solidFill>
                  <a:schemeClr val="tx1"/>
                </a:solidFill>
              </a:rPr>
              <a:t> göre etkili bir psikolojik danışma ilişkinin sağlanabilmesi için;</a:t>
            </a:r>
          </a:p>
          <a:p>
            <a:pPr lvl="2"/>
            <a:r>
              <a:rPr lang="tr-TR" dirty="0" smtClean="0">
                <a:solidFill>
                  <a:schemeClr val="tx1"/>
                </a:solidFill>
              </a:rPr>
              <a:t>Doğru empatiye,</a:t>
            </a:r>
          </a:p>
          <a:p>
            <a:pPr lvl="2"/>
            <a:r>
              <a:rPr lang="tr-TR" dirty="0" smtClean="0">
                <a:solidFill>
                  <a:schemeClr val="tx1"/>
                </a:solidFill>
              </a:rPr>
              <a:t>Psikolojik danışmanın saydamlığına ve</a:t>
            </a:r>
          </a:p>
          <a:p>
            <a:pPr lvl="2"/>
            <a:r>
              <a:rPr lang="tr-TR" dirty="0" smtClean="0">
                <a:solidFill>
                  <a:schemeClr val="tx1"/>
                </a:solidFill>
              </a:rPr>
              <a:t>Danışana yönelik koşulsuz kabul ve saygıya ihtiyaç vardır.  </a:t>
            </a:r>
            <a:endParaRPr lang="en-US" dirty="0"/>
          </a:p>
        </p:txBody>
      </p:sp>
    </p:spTree>
    <p:extLst>
      <p:ext uri="{BB962C8B-B14F-4D97-AF65-F5344CB8AC3E}">
        <p14:creationId xmlns:p14="http://schemas.microsoft.com/office/powerpoint/2010/main" val="4147164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Empati</a:t>
            </a:r>
            <a:endParaRPr lang="en-US" dirty="0"/>
          </a:p>
        </p:txBody>
      </p:sp>
      <p:sp>
        <p:nvSpPr>
          <p:cNvPr id="3" name="İçerik Yer Tutucusu 2"/>
          <p:cNvSpPr>
            <a:spLocks noGrp="1"/>
          </p:cNvSpPr>
          <p:nvPr>
            <p:ph idx="1"/>
          </p:nvPr>
        </p:nvSpPr>
        <p:spPr/>
        <p:txBody>
          <a:bodyPr>
            <a:normAutofit fontScale="92500" lnSpcReduction="10000"/>
          </a:bodyPr>
          <a:lstStyle/>
          <a:p>
            <a:pPr marL="109728" indent="0">
              <a:buNone/>
            </a:pPr>
            <a:r>
              <a:rPr lang="tr-TR" sz="2600" b="1" dirty="0" smtClean="0">
                <a:solidFill>
                  <a:srgbClr val="FF0000"/>
                </a:solidFill>
              </a:rPr>
              <a:t>Danışan:</a:t>
            </a:r>
            <a:r>
              <a:rPr lang="tr-TR" sz="2600" dirty="0" smtClean="0">
                <a:solidFill>
                  <a:srgbClr val="FF0000"/>
                </a:solidFill>
              </a:rPr>
              <a:t> «Evet, aynen öyle hissediyorum.»</a:t>
            </a:r>
          </a:p>
          <a:p>
            <a:pPr marL="109728" indent="0">
              <a:buNone/>
            </a:pPr>
            <a:r>
              <a:rPr lang="tr-TR" sz="2600" b="1" dirty="0" smtClean="0">
                <a:solidFill>
                  <a:srgbClr val="FF0000"/>
                </a:solidFill>
              </a:rPr>
              <a:t>Danışan: </a:t>
            </a:r>
            <a:r>
              <a:rPr lang="tr-TR" sz="2600" dirty="0" smtClean="0">
                <a:solidFill>
                  <a:srgbClr val="FF0000"/>
                </a:solidFill>
              </a:rPr>
              <a:t>«Evet, tıpkı öyle.»</a:t>
            </a:r>
          </a:p>
          <a:p>
            <a:pPr marL="109728" indent="0">
              <a:buNone/>
            </a:pPr>
            <a:endParaRPr lang="tr-TR" dirty="0" smtClean="0"/>
          </a:p>
          <a:p>
            <a:r>
              <a:rPr lang="tr-TR" dirty="0" smtClean="0"/>
              <a:t>Empatinin iki aşamalı olarak değerlendirilmesi (</a:t>
            </a:r>
            <a:r>
              <a:rPr lang="tr-TR" dirty="0" err="1" smtClean="0"/>
              <a:t>Gladding</a:t>
            </a:r>
            <a:r>
              <a:rPr lang="tr-TR" dirty="0" smtClean="0"/>
              <a:t>, 1996; </a:t>
            </a:r>
            <a:r>
              <a:rPr lang="tr-TR" dirty="0" err="1" smtClean="0"/>
              <a:t>Egan</a:t>
            </a:r>
            <a:r>
              <a:rPr lang="tr-TR" dirty="0" smtClean="0"/>
              <a:t>, 1998)</a:t>
            </a:r>
            <a:endParaRPr lang="tr-TR" dirty="0"/>
          </a:p>
          <a:p>
            <a:pPr lvl="1"/>
            <a:r>
              <a:rPr lang="tr-TR" dirty="0" smtClean="0">
                <a:solidFill>
                  <a:srgbClr val="0070C0"/>
                </a:solidFill>
              </a:rPr>
              <a:t>Temel Empati:</a:t>
            </a:r>
            <a:r>
              <a:rPr lang="tr-TR" dirty="0" smtClean="0"/>
              <a:t> Danışanın hissettikleri ile bu duyguların altında yatan yaşantılar ve davranışların temel olarak anlaşılması.</a:t>
            </a:r>
          </a:p>
          <a:p>
            <a:pPr lvl="1"/>
            <a:r>
              <a:rPr lang="tr-TR" dirty="0" smtClean="0">
                <a:solidFill>
                  <a:srgbClr val="0070C0"/>
                </a:solidFill>
              </a:rPr>
              <a:t>İleri Düzey Empati:</a:t>
            </a:r>
            <a:r>
              <a:rPr lang="tr-TR" dirty="0" smtClean="0"/>
              <a:t> Yalnızca danışanın açıkça ifade ettiklerinin değil, aynı zamanda eksik bir biçimde ima ettikleri veya belirttiklerini de yansıtan gelişmiş empati duyguları olarak adlandırılır.</a:t>
            </a:r>
          </a:p>
          <a:p>
            <a:r>
              <a:rPr lang="tr-TR" dirty="0" smtClean="0"/>
              <a:t>Robert </a:t>
            </a:r>
            <a:r>
              <a:rPr lang="tr-TR" dirty="0" err="1" smtClean="0"/>
              <a:t>Carkhuff’un</a:t>
            </a:r>
            <a:r>
              <a:rPr lang="tr-TR" dirty="0" smtClean="0"/>
              <a:t> beş düzeyli empati derecelendirmesi</a:t>
            </a:r>
          </a:p>
          <a:p>
            <a:endParaRPr lang="tr-TR" dirty="0" smtClean="0"/>
          </a:p>
          <a:p>
            <a:pPr marL="109728" indent="0">
              <a:buNone/>
            </a:pPr>
            <a:endParaRPr lang="tr-TR" dirty="0"/>
          </a:p>
        </p:txBody>
      </p:sp>
    </p:spTree>
    <p:extLst>
      <p:ext uri="{BB962C8B-B14F-4D97-AF65-F5344CB8AC3E}">
        <p14:creationId xmlns:p14="http://schemas.microsoft.com/office/powerpoint/2010/main" val="152660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Saydamlık</a:t>
            </a:r>
            <a:endParaRPr lang="en-US" dirty="0"/>
          </a:p>
        </p:txBody>
      </p:sp>
      <p:sp>
        <p:nvSpPr>
          <p:cNvPr id="3" name="İçerik Yer Tutucusu 2"/>
          <p:cNvSpPr>
            <a:spLocks noGrp="1"/>
          </p:cNvSpPr>
          <p:nvPr>
            <p:ph idx="1"/>
          </p:nvPr>
        </p:nvSpPr>
        <p:spPr/>
        <p:txBody>
          <a:bodyPr>
            <a:normAutofit fontScale="92500"/>
          </a:bodyPr>
          <a:lstStyle/>
          <a:p>
            <a:r>
              <a:rPr lang="tr-TR" dirty="0" smtClean="0"/>
              <a:t>Psikolojik danışmanın danışana yalnızca terapistin rolü bağlamında değil, tam bir insan olarak tepki vermesidir.</a:t>
            </a:r>
          </a:p>
          <a:p>
            <a:r>
              <a:rPr lang="tr-TR" dirty="0" smtClean="0"/>
              <a:t>Psikolojik danışmanın doğal olması, kendisini savunmaması, deneyime açık olması, tutarlı ve rahat olmasıdır.</a:t>
            </a:r>
          </a:p>
          <a:p>
            <a:r>
              <a:rPr lang="tr-TR" dirty="0" smtClean="0"/>
              <a:t>Söz, davranış ve duyguların tutarlı olması</a:t>
            </a:r>
          </a:p>
          <a:p>
            <a:r>
              <a:rPr lang="tr-TR" dirty="0" smtClean="0">
                <a:solidFill>
                  <a:srgbClr val="0070C0"/>
                </a:solidFill>
              </a:rPr>
              <a:t>Örneğin; </a:t>
            </a:r>
            <a:r>
              <a:rPr lang="tr-TR" dirty="0" smtClean="0">
                <a:solidFill>
                  <a:srgbClr val="C00000"/>
                </a:solidFill>
              </a:rPr>
              <a:t>psikolojik danışman bir danışanına cinsel yönelimi ile ilgili sorunlarını keşfetme konusunda ona yardımcı olmaktan memnun olacağını söylüyor, ancak konuyla ilgili olarak huzursuzluk işareti şeklinde yorumlanacak davranışlar sergiliyorsa, bu durum psikolojik danışmanın tutarsızlık içinde olduğunu gösterir.  </a:t>
            </a:r>
            <a:endParaRPr lang="en-US" dirty="0">
              <a:solidFill>
                <a:srgbClr val="C00000"/>
              </a:solidFill>
            </a:endParaRPr>
          </a:p>
        </p:txBody>
      </p:sp>
    </p:spTree>
    <p:extLst>
      <p:ext uri="{BB962C8B-B14F-4D97-AF65-F5344CB8AC3E}">
        <p14:creationId xmlns:p14="http://schemas.microsoft.com/office/powerpoint/2010/main" val="2859377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Koşulsuz Kabul ve Saygı</a:t>
            </a:r>
            <a:endParaRPr lang="en-US" dirty="0"/>
          </a:p>
        </p:txBody>
      </p:sp>
      <p:sp>
        <p:nvSpPr>
          <p:cNvPr id="3" name="İçerik Yer Tutucusu 2"/>
          <p:cNvSpPr>
            <a:spLocks noGrp="1"/>
          </p:cNvSpPr>
          <p:nvPr>
            <p:ph idx="1"/>
          </p:nvPr>
        </p:nvSpPr>
        <p:spPr/>
        <p:txBody>
          <a:bodyPr/>
          <a:lstStyle/>
          <a:p>
            <a:r>
              <a:rPr lang="tr-TR" dirty="0" smtClean="0"/>
              <a:t>Danışanın görüşleri, davranışları, görünümü, etnik ve kültürel özellikleri ne olursa olsun koşulsuz bir şekilde psikolojik danışman tarafından kabul edilmesi ve tüm bu özelliklerine saygı duyulması</a:t>
            </a:r>
            <a:endParaRPr lang="en-US" dirty="0"/>
          </a:p>
        </p:txBody>
      </p:sp>
    </p:spTree>
    <p:extLst>
      <p:ext uri="{BB962C8B-B14F-4D97-AF65-F5344CB8AC3E}">
        <p14:creationId xmlns:p14="http://schemas.microsoft.com/office/powerpoint/2010/main" val="3624257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Terapötik</a:t>
            </a:r>
            <a:r>
              <a:rPr lang="tr-TR" dirty="0" smtClean="0"/>
              <a:t> Beceri ve Koşullar</a:t>
            </a:r>
            <a:endParaRPr lang="en-US" dirty="0"/>
          </a:p>
        </p:txBody>
      </p:sp>
      <p:sp>
        <p:nvSpPr>
          <p:cNvPr id="4" name="İçerik Yer Tutucusu 3"/>
          <p:cNvSpPr>
            <a:spLocks noGrp="1"/>
          </p:cNvSpPr>
          <p:nvPr>
            <p:ph sz="half" idx="1"/>
          </p:nvPr>
        </p:nvSpPr>
        <p:spPr/>
        <p:txBody>
          <a:bodyPr>
            <a:normAutofit/>
          </a:bodyPr>
          <a:lstStyle/>
          <a:p>
            <a:r>
              <a:rPr lang="tr-TR" sz="2800" dirty="0" err="1" smtClean="0">
                <a:solidFill>
                  <a:srgbClr val="FF0000"/>
                </a:solidFill>
              </a:rPr>
              <a:t>Terapötik</a:t>
            </a:r>
            <a:r>
              <a:rPr lang="tr-TR" sz="2800" dirty="0" smtClean="0">
                <a:solidFill>
                  <a:srgbClr val="FF0000"/>
                </a:solidFill>
              </a:rPr>
              <a:t> Beceriler</a:t>
            </a:r>
          </a:p>
          <a:p>
            <a:pPr lvl="1"/>
            <a:r>
              <a:rPr lang="tr-TR" sz="2700" dirty="0" smtClean="0">
                <a:solidFill>
                  <a:schemeClr val="tx1"/>
                </a:solidFill>
              </a:rPr>
              <a:t>Etkin dinleme</a:t>
            </a:r>
          </a:p>
          <a:p>
            <a:pPr lvl="1"/>
            <a:r>
              <a:rPr lang="tr-TR" sz="2700" dirty="0" smtClean="0">
                <a:solidFill>
                  <a:schemeClr val="tx1"/>
                </a:solidFill>
              </a:rPr>
              <a:t>Yapılama</a:t>
            </a:r>
          </a:p>
          <a:p>
            <a:pPr lvl="1"/>
            <a:r>
              <a:rPr lang="tr-TR" sz="2700" dirty="0" smtClean="0">
                <a:solidFill>
                  <a:schemeClr val="tx1"/>
                </a:solidFill>
              </a:rPr>
              <a:t>Asgari düzeyde teşvik</a:t>
            </a:r>
          </a:p>
          <a:p>
            <a:pPr lvl="1"/>
            <a:r>
              <a:rPr lang="tr-TR" sz="2700" dirty="0" smtClean="0">
                <a:solidFill>
                  <a:schemeClr val="tx1"/>
                </a:solidFill>
              </a:rPr>
              <a:t>Konuşmaya teşvik etme</a:t>
            </a:r>
          </a:p>
          <a:p>
            <a:pPr lvl="1"/>
            <a:r>
              <a:rPr lang="tr-TR" sz="2700" dirty="0" smtClean="0">
                <a:solidFill>
                  <a:schemeClr val="tx1"/>
                </a:solidFill>
              </a:rPr>
              <a:t>İçerik yansıtması</a:t>
            </a:r>
          </a:p>
          <a:p>
            <a:pPr lvl="1"/>
            <a:r>
              <a:rPr lang="tr-TR" sz="2700" dirty="0" smtClean="0">
                <a:solidFill>
                  <a:schemeClr val="tx1"/>
                </a:solidFill>
              </a:rPr>
              <a:t>Duygu yansıtması</a:t>
            </a:r>
          </a:p>
          <a:p>
            <a:pPr lvl="1"/>
            <a:r>
              <a:rPr lang="tr-TR" sz="2700" dirty="0" smtClean="0">
                <a:solidFill>
                  <a:schemeClr val="tx1"/>
                </a:solidFill>
              </a:rPr>
              <a:t>Kişiselleştirme</a:t>
            </a:r>
          </a:p>
          <a:p>
            <a:pPr lvl="1"/>
            <a:r>
              <a:rPr lang="tr-TR" sz="2700" dirty="0" smtClean="0">
                <a:solidFill>
                  <a:schemeClr val="tx1"/>
                </a:solidFill>
              </a:rPr>
              <a:t>Özetleme</a:t>
            </a:r>
            <a:endParaRPr lang="en-US" sz="2700" dirty="0">
              <a:solidFill>
                <a:schemeClr val="tx1"/>
              </a:solidFill>
            </a:endParaRPr>
          </a:p>
        </p:txBody>
      </p:sp>
      <p:sp>
        <p:nvSpPr>
          <p:cNvPr id="5" name="İçerik Yer Tutucusu 4"/>
          <p:cNvSpPr>
            <a:spLocks noGrp="1"/>
          </p:cNvSpPr>
          <p:nvPr>
            <p:ph sz="half" idx="2"/>
          </p:nvPr>
        </p:nvSpPr>
        <p:spPr/>
        <p:txBody>
          <a:bodyPr>
            <a:normAutofit/>
          </a:bodyPr>
          <a:lstStyle/>
          <a:p>
            <a:r>
              <a:rPr lang="tr-TR" sz="2800" dirty="0" err="1" smtClean="0">
                <a:solidFill>
                  <a:srgbClr val="FF0000"/>
                </a:solidFill>
              </a:rPr>
              <a:t>Terapö</a:t>
            </a:r>
            <a:r>
              <a:rPr lang="tr-TR" sz="2700" dirty="0" err="1" smtClean="0">
                <a:solidFill>
                  <a:srgbClr val="FF0000"/>
                </a:solidFill>
              </a:rPr>
              <a:t>tik</a:t>
            </a:r>
            <a:r>
              <a:rPr lang="tr-TR" sz="2700" dirty="0" smtClean="0">
                <a:solidFill>
                  <a:srgbClr val="FF0000"/>
                </a:solidFill>
              </a:rPr>
              <a:t> Koşullar</a:t>
            </a:r>
          </a:p>
          <a:p>
            <a:pPr lvl="1"/>
            <a:r>
              <a:rPr lang="tr-TR" sz="2600" dirty="0" smtClean="0">
                <a:solidFill>
                  <a:schemeClr val="tx1"/>
                </a:solidFill>
              </a:rPr>
              <a:t>Koşulsuz kabul ve saygı</a:t>
            </a:r>
          </a:p>
          <a:p>
            <a:pPr lvl="1"/>
            <a:r>
              <a:rPr lang="tr-TR" sz="2600" dirty="0" smtClean="0">
                <a:solidFill>
                  <a:schemeClr val="tx1"/>
                </a:solidFill>
              </a:rPr>
              <a:t>İçtenlik/saydamlık</a:t>
            </a:r>
          </a:p>
          <a:p>
            <a:pPr lvl="1"/>
            <a:r>
              <a:rPr lang="tr-TR" sz="2600" dirty="0" smtClean="0">
                <a:solidFill>
                  <a:schemeClr val="tx1"/>
                </a:solidFill>
              </a:rPr>
              <a:t>Empati</a:t>
            </a:r>
          </a:p>
          <a:p>
            <a:pPr lvl="1"/>
            <a:r>
              <a:rPr lang="tr-TR" sz="2600" dirty="0" smtClean="0">
                <a:solidFill>
                  <a:schemeClr val="tx1"/>
                </a:solidFill>
              </a:rPr>
              <a:t>Somutluk</a:t>
            </a:r>
          </a:p>
          <a:p>
            <a:pPr lvl="1"/>
            <a:r>
              <a:rPr lang="tr-TR" sz="2600" dirty="0" smtClean="0">
                <a:solidFill>
                  <a:schemeClr val="tx1"/>
                </a:solidFill>
              </a:rPr>
              <a:t>Kendini açma</a:t>
            </a:r>
          </a:p>
          <a:p>
            <a:pPr lvl="1"/>
            <a:r>
              <a:rPr lang="tr-TR" sz="2600" dirty="0" smtClean="0">
                <a:solidFill>
                  <a:schemeClr val="tx1"/>
                </a:solidFill>
              </a:rPr>
              <a:t>Yüzleştirme</a:t>
            </a:r>
          </a:p>
          <a:p>
            <a:pPr lvl="1"/>
            <a:r>
              <a:rPr lang="tr-TR" sz="2600" dirty="0" smtClean="0">
                <a:solidFill>
                  <a:schemeClr val="tx1"/>
                </a:solidFill>
              </a:rPr>
              <a:t>İlişkinin şimdi ve </a:t>
            </a:r>
            <a:r>
              <a:rPr lang="tr-TR" sz="2600" dirty="0" err="1" smtClean="0">
                <a:solidFill>
                  <a:schemeClr val="tx1"/>
                </a:solidFill>
              </a:rPr>
              <a:t>buradalığı</a:t>
            </a:r>
            <a:endParaRPr lang="en-US" sz="2600" dirty="0">
              <a:solidFill>
                <a:schemeClr val="tx1"/>
              </a:solidFill>
            </a:endParaRPr>
          </a:p>
        </p:txBody>
      </p:sp>
    </p:spTree>
    <p:extLst>
      <p:ext uri="{BB962C8B-B14F-4D97-AF65-F5344CB8AC3E}">
        <p14:creationId xmlns:p14="http://schemas.microsoft.com/office/powerpoint/2010/main" val="21596028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entsel">
  <a:themeElements>
    <a:clrScheme name="Kentsel">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Kentsel">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sel">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tf00001171</Template>
  <TotalTime>174</TotalTime>
  <Words>487</Words>
  <Application>Microsoft Office PowerPoint</Application>
  <PresentationFormat>Geniş ekran</PresentationFormat>
  <Paragraphs>64</Paragraphs>
  <Slides>8</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Calibri</vt:lpstr>
      <vt:lpstr>Georgia</vt:lpstr>
      <vt:lpstr>Trebuchet MS</vt:lpstr>
      <vt:lpstr>Wingdings 2</vt:lpstr>
      <vt:lpstr>Kentsel</vt:lpstr>
      <vt:lpstr>Danışanla İlk İlişkinin Kurulması ve İletişim</vt:lpstr>
      <vt:lpstr>Terapötik İlişki - I</vt:lpstr>
      <vt:lpstr>Terapötik İlişki - II</vt:lpstr>
      <vt:lpstr>Terapötik İlişki - III</vt:lpstr>
      <vt:lpstr>Empati</vt:lpstr>
      <vt:lpstr>Saydamlık</vt:lpstr>
      <vt:lpstr>Koşulsuz Kabul ve Saygı</vt:lpstr>
      <vt:lpstr>Terapötik Beceri ve Koşullar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Danışanla İlk İlişkinin Kurulması ve İletişim</dc:title>
  <dc:creator>Hakem</dc:creator>
  <cp:lastModifiedBy>Hakem</cp:lastModifiedBy>
  <cp:revision>18</cp:revision>
  <dcterms:created xsi:type="dcterms:W3CDTF">2018-10-22T20:14:20Z</dcterms:created>
  <dcterms:modified xsi:type="dcterms:W3CDTF">2018-11-04T08:21:16Z</dcterms:modified>
</cp:coreProperties>
</file>