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0" r:id="rId7"/>
    <p:sldId id="262" r:id="rId8"/>
    <p:sldId id="263" r:id="rId9"/>
    <p:sldId id="264" r:id="rId10"/>
    <p:sldId id="265" r:id="rId11"/>
    <p:sldId id="266" r:id="rId12"/>
    <p:sldId id="26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Organizasyon </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Dinlenme, iş değişimi, iş öğretimi, adli ücretlendirme ile çalışanın işten etkilenmesini azaltmayı amaçlamaktadır.</a:t>
            </a:r>
            <a:endParaRPr lang="tr-TR"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İş Güvenliği</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Çalışma ortamının, her türlü araç ve donanım ile çalışanın sağlığına yönelik tehlike oluşturmayacak şekilde tasarlanmasını amaçlamaktadır.</a:t>
            </a:r>
            <a:endParaRPr lang="tr-T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p:txBody>
          <a:bodyPr>
            <a:normAutofit/>
          </a:bodyPr>
          <a:lstStyle/>
          <a:p>
            <a:pPr>
              <a:lnSpc>
                <a:spcPct val="150000"/>
              </a:lnSpc>
            </a:pPr>
            <a:r>
              <a:rPr lang="tr-TR" sz="2800" dirty="0" smtClean="0"/>
              <a:t>UĞUR, Mehtap. </a:t>
            </a:r>
            <a:r>
              <a:rPr lang="tr-TR" sz="2800" u="sng" dirty="0" smtClean="0"/>
              <a:t>Tüketicilerin Giysi Ergonomisinde Yaşadıkları Problemlerin Ergonomik Açıdan İncelenmesi</a:t>
            </a:r>
            <a:r>
              <a:rPr lang="tr-TR" sz="2800" dirty="0" smtClean="0"/>
              <a:t>, Yüksek Lisans Tezi, Ankara, 2006.</a:t>
            </a:r>
          </a:p>
          <a:p>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effectLst>
                  <a:outerShdw blurRad="38100" dist="38100" dir="2700000" algn="tl">
                    <a:srgbClr val="000000">
                      <a:alpha val="43137"/>
                    </a:srgbClr>
                  </a:outerShdw>
                </a:effectLst>
              </a:rPr>
              <a:t>Ergonomi Nedir?</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pPr>
              <a:lnSpc>
                <a:spcPct val="150000"/>
              </a:lnSpc>
            </a:pPr>
            <a:r>
              <a:rPr lang="tr-TR" sz="2000" dirty="0" smtClean="0"/>
              <a:t>İnsan ile kullandığı donanım ve çalışma ortamı arasındaki ilişkileri bilimsel olarak inceleyerek uygulama alanına aktaran disiplinler arası bir bilim dalıdır. İnsan mühendisliği veya işbilim olarak da bilinen ergonomi, insan, makine ve işin birbirleriyle en iyi şekilde uyumlaştırılması amacıyla, insanın, fizyolojik, biyolojik, anatomik ve diğer özelliklerini inceler, makine ve işin bu özelliklere uygun olarak tasarlanmasını sağlar.</a:t>
            </a:r>
            <a:endParaRPr lang="tr-T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effectLst>
                  <a:outerShdw blurRad="38100" dist="38100" dir="2700000" algn="tl">
                    <a:srgbClr val="000000">
                      <a:alpha val="43137"/>
                    </a:srgbClr>
                  </a:outerShdw>
                </a:effectLst>
              </a:rPr>
              <a:t>Ergonominin Tarihi Gelişimi</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pPr>
              <a:lnSpc>
                <a:spcPct val="150000"/>
              </a:lnSpc>
            </a:pPr>
            <a:r>
              <a:rPr lang="tr-TR" sz="2000" dirty="0" smtClean="0"/>
              <a:t>Ergonomi biliminin ilk çalışmaları F.W. Taylor’a aittir.</a:t>
            </a:r>
          </a:p>
          <a:p>
            <a:pPr>
              <a:lnSpc>
                <a:spcPct val="150000"/>
              </a:lnSpc>
              <a:buNone/>
            </a:pPr>
            <a:endParaRPr lang="tr-TR" sz="2000" dirty="0" smtClean="0"/>
          </a:p>
          <a:p>
            <a:pPr>
              <a:lnSpc>
                <a:spcPct val="150000"/>
              </a:lnSpc>
            </a:pPr>
            <a:r>
              <a:rPr lang="tr-TR" sz="2000" dirty="0" smtClean="0"/>
              <a:t>Ergonominin gelişimi 2. Dünya savaşı sırasında büyük bir hız kazanmıştır. 2. Dünya savaşı süresince askeri alandaki teknolojik rekabet, bu hızın artışının en büyük nedeni olarak gösterilmektedir. </a:t>
            </a:r>
          </a:p>
          <a:p>
            <a:pPr>
              <a:lnSpc>
                <a:spcPct val="150000"/>
              </a:lnSpc>
              <a:buNone/>
            </a:pPr>
            <a:endParaRPr lang="tr-TR" sz="2000" dirty="0" smtClean="0"/>
          </a:p>
          <a:p>
            <a:pPr>
              <a:lnSpc>
                <a:spcPct val="150000"/>
              </a:lnSpc>
            </a:pPr>
            <a:r>
              <a:rPr lang="tr-TR" sz="2000" dirty="0" smtClean="0"/>
              <a:t>1960-1980 yılları, askeri projeler ve uzay çalışmalarının da etkisiyle ergonominin hızla geliştiği bir dönem olmuştur.</a:t>
            </a:r>
            <a:endParaRPr lang="tr-T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effectLst>
                  <a:outerShdw blurRad="38100" dist="38100" dir="2700000" algn="tl">
                    <a:srgbClr val="000000">
                      <a:alpha val="43137"/>
                    </a:srgbClr>
                  </a:outerShdw>
                </a:effectLst>
              </a:rPr>
              <a:t>Ergonomi Biliminin Amaçları</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pPr marL="457200" indent="-457200">
              <a:lnSpc>
                <a:spcPct val="150000"/>
              </a:lnSpc>
              <a:buFont typeface="+mj-lt"/>
              <a:buAutoNum type="arabicPeriod"/>
            </a:pPr>
            <a:r>
              <a:rPr lang="tr-TR" sz="2000" dirty="0" smtClean="0"/>
              <a:t>Çalışanın sağlığı ve iş güvenliğinin korunmasını</a:t>
            </a:r>
          </a:p>
          <a:p>
            <a:pPr marL="457200" indent="-457200">
              <a:lnSpc>
                <a:spcPct val="150000"/>
              </a:lnSpc>
              <a:buFont typeface="+mj-lt"/>
              <a:buAutoNum type="arabicPeriod"/>
            </a:pPr>
            <a:r>
              <a:rPr lang="tr-TR" sz="2000" dirty="0" smtClean="0"/>
              <a:t>İş streslerini azaltarak fizyolojik ve psikolojik yapının korunmasını</a:t>
            </a:r>
          </a:p>
          <a:p>
            <a:pPr marL="457200" indent="-457200">
              <a:lnSpc>
                <a:spcPct val="150000"/>
              </a:lnSpc>
              <a:buFont typeface="+mj-lt"/>
              <a:buAutoNum type="arabicPeriod"/>
            </a:pPr>
            <a:r>
              <a:rPr lang="tr-TR" sz="2000" dirty="0" smtClean="0"/>
              <a:t>Makinelerin insan yeteneklerine, insanın da makineyi en etkin şekilde kullanabileceği bir ortam oluşturulmasını</a:t>
            </a:r>
          </a:p>
          <a:p>
            <a:pPr marL="457200" indent="-457200">
              <a:lnSpc>
                <a:spcPct val="150000"/>
              </a:lnSpc>
              <a:buFont typeface="+mj-lt"/>
              <a:buAutoNum type="arabicPeriod"/>
            </a:pPr>
            <a:r>
              <a:rPr lang="tr-TR" sz="2000" dirty="0" smtClean="0"/>
              <a:t>Ergonomik işyeri, yaşam ve dinlenme alanları tasarlanmasını</a:t>
            </a:r>
          </a:p>
          <a:p>
            <a:pPr marL="457200" indent="-457200">
              <a:lnSpc>
                <a:spcPct val="150000"/>
              </a:lnSpc>
              <a:buFont typeface="+mj-lt"/>
              <a:buAutoNum type="arabicPeriod"/>
            </a:pPr>
            <a:r>
              <a:rPr lang="tr-TR" sz="2000" dirty="0" smtClean="0"/>
              <a:t>Her alanda ergonomik tasarımlar yaparak çalışanın daha uzun süre sağlıklı ve dinç yaşamasını </a:t>
            </a:r>
            <a:r>
              <a:rPr lang="tr-TR" sz="2000" smtClean="0"/>
              <a:t>amaç edinir.</a:t>
            </a:r>
            <a:endParaRPr lang="tr-T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effectLst>
                  <a:outerShdw blurRad="38100" dist="38100" dir="2700000" algn="tl">
                    <a:srgbClr val="000000">
                      <a:alpha val="43137"/>
                    </a:srgbClr>
                  </a:outerShdw>
                </a:effectLst>
              </a:rPr>
              <a:t>İlgili Bilim Dalları</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Autofit/>
          </a:bodyPr>
          <a:lstStyle/>
          <a:p>
            <a:r>
              <a:rPr lang="tr-TR" sz="2800" dirty="0" smtClean="0"/>
              <a:t>Ergonomi kapsamında yer alan temel bilgi alanları aşağıda gösterilmiştir:</a:t>
            </a:r>
          </a:p>
          <a:p>
            <a:endParaRPr lang="tr-TR" sz="2800" dirty="0" smtClean="0"/>
          </a:p>
          <a:p>
            <a:pPr lvl="1">
              <a:buFont typeface="Courier New" pitchFamily="49" charset="0"/>
              <a:buChar char="o"/>
            </a:pPr>
            <a:r>
              <a:rPr lang="tr-TR" sz="2000" dirty="0" smtClean="0"/>
              <a:t>Antropometri </a:t>
            </a:r>
          </a:p>
          <a:p>
            <a:pPr lvl="1">
              <a:buFont typeface="Courier New" pitchFamily="49" charset="0"/>
              <a:buChar char="o"/>
            </a:pPr>
            <a:r>
              <a:rPr lang="tr-TR" sz="2000" dirty="0" smtClean="0"/>
              <a:t>Fizyoloji</a:t>
            </a:r>
          </a:p>
          <a:p>
            <a:pPr lvl="1">
              <a:buFont typeface="Courier New" pitchFamily="49" charset="0"/>
              <a:buChar char="o"/>
            </a:pPr>
            <a:r>
              <a:rPr lang="tr-TR" sz="2000" dirty="0" smtClean="0"/>
              <a:t>Psikoloji</a:t>
            </a:r>
          </a:p>
          <a:p>
            <a:pPr lvl="1">
              <a:buFont typeface="Courier New" pitchFamily="49" charset="0"/>
              <a:buChar char="o"/>
            </a:pPr>
            <a:r>
              <a:rPr lang="tr-TR" sz="2000" dirty="0" smtClean="0"/>
              <a:t>Enformasyon</a:t>
            </a:r>
          </a:p>
          <a:p>
            <a:pPr lvl="1">
              <a:buFont typeface="Courier New" pitchFamily="49" charset="0"/>
              <a:buChar char="o"/>
            </a:pPr>
            <a:r>
              <a:rPr lang="tr-TR" sz="2000" dirty="0" smtClean="0"/>
              <a:t>Organizasyon</a:t>
            </a:r>
          </a:p>
          <a:p>
            <a:pPr lvl="1">
              <a:buFont typeface="Courier New" pitchFamily="49" charset="0"/>
              <a:buChar char="o"/>
            </a:pPr>
            <a:r>
              <a:rPr lang="tr-TR" sz="2000" dirty="0" smtClean="0"/>
              <a:t>İş Güvenliği </a:t>
            </a:r>
            <a:endParaRPr lang="tr-T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Antropometri</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Çalışma araçları ve çalışma ortamının insan vücut ölçüleriyle uyumunun sağlanmasını amaçlamaktadır. İnsanların araç gereçleri kolaylıkla kullanabilmeleri için bu araç ve gereçlerin, insanın anatomik, fizyolojik ve psikolojik özelliklerine ve kapasitesine uygun olarak tasarlanması gerekmektedir.</a:t>
            </a:r>
            <a:endParaRPr lang="tr-TR"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Fizyoloji</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Çalışma ortamı ve çalışma metotlarının , insan bünyesi ve insan bünyesine elverişli çevre şartlarını sağlamayı amaçlamaktadır.</a:t>
            </a:r>
            <a:endParaRPr lang="tr-TR"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Psikoloji</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Çalışma ortamında renk, şekil, düzen gibi psikolojik rahatlık sağlayıcı düzenlemeler yoluyla çalışana hoş bir ortam oluşturulmasını amaçlamaktadır.</a:t>
            </a:r>
            <a:endParaRPr lang="tr-TR"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6686"/>
            <a:ext cx="8229600" cy="706090"/>
          </a:xfrm>
        </p:spPr>
        <p:txBody>
          <a:bodyPr>
            <a:normAutofit fontScale="90000"/>
          </a:bodyPr>
          <a:lstStyle/>
          <a:p>
            <a:r>
              <a:rPr lang="tr-TR" b="1" dirty="0" smtClean="0">
                <a:effectLst>
                  <a:outerShdw blurRad="38100" dist="38100" dir="2700000" algn="tl">
                    <a:srgbClr val="000000">
                      <a:alpha val="43137"/>
                    </a:srgbClr>
                  </a:outerShdw>
                </a:effectLst>
              </a:rPr>
              <a:t>İnformasyon</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244005"/>
            <a:ext cx="8229600" cy="5073427"/>
          </a:xfrm>
        </p:spPr>
        <p:txBody>
          <a:bodyPr>
            <a:normAutofit/>
          </a:bodyPr>
          <a:lstStyle/>
          <a:p>
            <a:pPr>
              <a:lnSpc>
                <a:spcPct val="150000"/>
              </a:lnSpc>
            </a:pPr>
            <a:r>
              <a:rPr lang="tr-TR" sz="2400" dirty="0" smtClean="0">
                <a:latin typeface="Times New Roman" pitchFamily="18" charset="0"/>
                <a:cs typeface="Times New Roman" pitchFamily="18" charset="0"/>
              </a:rPr>
              <a:t>Çalışan kişiye lüzumlu bilgileri, akustik, optik ve bunun gibi yollardan kolayca aktarılabilecek şekilde işyerinin şekillendirilmesi ile ilgilenmektedir.</a:t>
            </a:r>
            <a:endParaRPr lang="tr-TR"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362</Words>
  <Application>Microsoft Office PowerPoint</Application>
  <PresentationFormat>Ekran Gösterisi (4:3)</PresentationFormat>
  <Paragraphs>38</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Courier New</vt:lpstr>
      <vt:lpstr>Times New Roman</vt:lpstr>
      <vt:lpstr>Ofis Teması</vt:lpstr>
      <vt:lpstr>T.C. ANKARA ÜNİVERSİTESİ  BEYPAZARI  MESLEK YÜKSEK OKULU MODA TASARIMI     Ders   : Giysi Ergonomisi   </vt:lpstr>
      <vt:lpstr>Ergonomi Nedir?</vt:lpstr>
      <vt:lpstr>Ergonominin Tarihi Gelişimi</vt:lpstr>
      <vt:lpstr>Ergonomi Biliminin Amaçları</vt:lpstr>
      <vt:lpstr>İlgili Bilim Dalları</vt:lpstr>
      <vt:lpstr>Antropometri</vt:lpstr>
      <vt:lpstr>Fizyoloji</vt:lpstr>
      <vt:lpstr>Psikoloji</vt:lpstr>
      <vt:lpstr>İnformasyon</vt:lpstr>
      <vt:lpstr>Organizasyon </vt:lpstr>
      <vt:lpstr>İş Güvenliği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ANKARA ÜNİVERSİTESİ  BEYPAZARI MESLEK YÜKSEK OKULU MODA TASARIMI</dc:title>
  <dc:creator>Dilek ilerde</dc:creator>
  <cp:lastModifiedBy>mehtap uğur</cp:lastModifiedBy>
  <cp:revision>14</cp:revision>
  <dcterms:created xsi:type="dcterms:W3CDTF">2020-02-12T16:38:52Z</dcterms:created>
  <dcterms:modified xsi:type="dcterms:W3CDTF">2020-02-14T08:02:58Z</dcterms:modified>
</cp:coreProperties>
</file>