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03C06-2602-43D4-9D18-8A2E885FBE3E}" type="datetimeFigureOut">
              <a:rPr lang="tr-TR" smtClean="0"/>
              <a:t>11.03.2020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BE7CB-B0DD-4909-B1B5-0B70554A9B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724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73B3-10FE-4D6C-9C87-F8A84D672ABB}" type="datetimeFigureOut">
              <a:rPr lang="tr-TR" smtClean="0"/>
              <a:t>11.03.2020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45146-5B27-420E-8DDB-A133C7DFFB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66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73B3-10FE-4D6C-9C87-F8A84D672ABB}" type="datetimeFigureOut">
              <a:rPr lang="tr-TR" smtClean="0"/>
              <a:t>11.03.2020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45146-5B27-420E-8DDB-A133C7DFFB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186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73B3-10FE-4D6C-9C87-F8A84D672ABB}" type="datetimeFigureOut">
              <a:rPr lang="tr-TR" smtClean="0"/>
              <a:t>11.03.2020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45146-5B27-420E-8DDB-A133C7DFFB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9917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73B3-10FE-4D6C-9C87-F8A84D672ABB}" type="datetimeFigureOut">
              <a:rPr lang="tr-TR" smtClean="0"/>
              <a:t>11.03.2020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45146-5B27-420E-8DDB-A133C7DFFB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107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73B3-10FE-4D6C-9C87-F8A84D672ABB}" type="datetimeFigureOut">
              <a:rPr lang="tr-TR" smtClean="0"/>
              <a:t>11.03.2020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45146-5B27-420E-8DDB-A133C7DFFB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097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73B3-10FE-4D6C-9C87-F8A84D672ABB}" type="datetimeFigureOut">
              <a:rPr lang="tr-TR" smtClean="0"/>
              <a:t>11.03.2020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45146-5B27-420E-8DDB-A133C7DFFB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5194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73B3-10FE-4D6C-9C87-F8A84D672ABB}" type="datetimeFigureOut">
              <a:rPr lang="tr-TR" smtClean="0"/>
              <a:t>11.03.2020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45146-5B27-420E-8DDB-A133C7DFFB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9988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73B3-10FE-4D6C-9C87-F8A84D672ABB}" type="datetimeFigureOut">
              <a:rPr lang="tr-TR" smtClean="0"/>
              <a:t>11.03.2020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45146-5B27-420E-8DDB-A133C7DFFB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1750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73B3-10FE-4D6C-9C87-F8A84D672ABB}" type="datetimeFigureOut">
              <a:rPr lang="tr-TR" smtClean="0"/>
              <a:t>11.03.2020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45146-5B27-420E-8DDB-A133C7DFFB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5753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73B3-10FE-4D6C-9C87-F8A84D672ABB}" type="datetimeFigureOut">
              <a:rPr lang="tr-TR" smtClean="0"/>
              <a:t>11.03.2020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45146-5B27-420E-8DDB-A133C7DFFB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129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73B3-10FE-4D6C-9C87-F8A84D672ABB}" type="datetimeFigureOut">
              <a:rPr lang="tr-TR" smtClean="0"/>
              <a:t>11.03.2020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45146-5B27-420E-8DDB-A133C7DFFB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4577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F73B3-10FE-4D6C-9C87-F8A84D672ABB}" type="datetimeFigureOut">
              <a:rPr lang="tr-TR" smtClean="0"/>
              <a:t>11.03.2020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45146-5B27-420E-8DDB-A133C7DFFB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549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703512" y="4365104"/>
            <a:ext cx="8964488" cy="2304256"/>
          </a:xfrm>
        </p:spPr>
        <p:txBody>
          <a:bodyPr>
            <a:normAutofit/>
          </a:bodyPr>
          <a:lstStyle/>
          <a:p>
            <a:pPr algn="just"/>
            <a:r>
              <a:rPr lang="tr-TR" sz="3600" dirty="0">
                <a:latin typeface="Gabriola" pitchFamily="82" charset="0"/>
              </a:rPr>
              <a:t>Moleküler gastronomi, yemek pişirmenin sosyal, sanatsal ve teknik bileşenlerinin yanında hammaddelerin değişimlerinin arkasındaki fiziksel ve kimyasal nedenleri araştırır ve açıklar. </a:t>
            </a:r>
          </a:p>
          <a:p>
            <a:endParaRPr lang="tr-TR" dirty="0"/>
          </a:p>
        </p:txBody>
      </p:sp>
      <p:pic>
        <p:nvPicPr>
          <p:cNvPr id="44033" name="Picture 1" descr="C:\Users\DOKTORA\Desktop\GASTRONOMİ BİLİM SANAT VE FELSEFE\resimler\thumbnail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7768" y="620688"/>
            <a:ext cx="4752528" cy="31044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009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latin typeface="Gabriola" pitchFamily="82" charset="0"/>
              </a:rPr>
              <a:t>MOLEKÜLER GASTRONOMİ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200" dirty="0" err="1">
                <a:latin typeface="Gabriola" pitchFamily="82" charset="0"/>
              </a:rPr>
              <a:t>Herve</a:t>
            </a:r>
            <a:r>
              <a:rPr lang="tr-TR" sz="3200" dirty="0">
                <a:latin typeface="Gabriola" pitchFamily="82" charset="0"/>
              </a:rPr>
              <a:t> </a:t>
            </a:r>
            <a:r>
              <a:rPr lang="tr-TR" sz="3200" dirty="0" err="1">
                <a:latin typeface="Gabriola" pitchFamily="82" charset="0"/>
              </a:rPr>
              <a:t>This</a:t>
            </a:r>
            <a:r>
              <a:rPr lang="tr-TR" sz="3200" dirty="0">
                <a:latin typeface="Gabriola" pitchFamily="82" charset="0"/>
              </a:rPr>
              <a:t> doktora tezini Moleküler ve Fiziksel Gastronomi üzerine yapmaya karar </a:t>
            </a:r>
            <a:r>
              <a:rPr lang="tr-TR" sz="3200" dirty="0">
                <a:latin typeface="Gabriola" pitchFamily="82" charset="0"/>
              </a:rPr>
              <a:t>vermiş ve tezini beş </a:t>
            </a:r>
            <a:r>
              <a:rPr lang="tr-TR" sz="3200" dirty="0">
                <a:latin typeface="Gabriola" pitchFamily="82" charset="0"/>
              </a:rPr>
              <a:t>temel hedeften yola </a:t>
            </a:r>
            <a:r>
              <a:rPr lang="tr-TR" sz="3200" dirty="0">
                <a:latin typeface="Gabriola" pitchFamily="82" charset="0"/>
              </a:rPr>
              <a:t>çıkarak hazırlamıştır.</a:t>
            </a:r>
            <a:endParaRPr lang="tr-TR" sz="3200" dirty="0">
              <a:latin typeface="Gabriola" pitchFamily="82" charset="0"/>
            </a:endParaRPr>
          </a:p>
          <a:p>
            <a:pPr algn="just">
              <a:buNone/>
            </a:pPr>
            <a:r>
              <a:rPr lang="tr-TR" sz="3200" dirty="0">
                <a:latin typeface="Gabriola" pitchFamily="82" charset="0"/>
              </a:rPr>
              <a:t>	1) Yiyecekler </a:t>
            </a:r>
            <a:r>
              <a:rPr lang="tr-TR" sz="3200" dirty="0">
                <a:latin typeface="Gabriola" pitchFamily="82" charset="0"/>
              </a:rPr>
              <a:t>ve yemek pişirme esnasında meydana gelen değişimler </a:t>
            </a:r>
            <a:r>
              <a:rPr lang="tr-TR" sz="3200" dirty="0">
                <a:latin typeface="Gabriola" pitchFamily="82" charset="0"/>
              </a:rPr>
              <a:t>hakkındaki </a:t>
            </a:r>
            <a:r>
              <a:rPr lang="tr-TR" sz="3200" dirty="0">
                <a:latin typeface="Gabriola" pitchFamily="82" charset="0"/>
              </a:rPr>
              <a:t>şehir efsanelerinin doğruluğunun </a:t>
            </a:r>
            <a:r>
              <a:rPr lang="tr-TR" sz="3200" dirty="0">
                <a:latin typeface="Gabriola" pitchFamily="82" charset="0"/>
              </a:rPr>
              <a:t>araştırılması,</a:t>
            </a:r>
            <a:endParaRPr lang="tr-TR" sz="3200" dirty="0">
              <a:latin typeface="Gabriola" pitchFamily="82" charset="0"/>
            </a:endParaRPr>
          </a:p>
          <a:p>
            <a:pPr algn="just">
              <a:buNone/>
            </a:pPr>
            <a:r>
              <a:rPr lang="tr-TR" sz="3200" dirty="0">
                <a:latin typeface="Gabriola" pitchFamily="82" charset="0"/>
              </a:rPr>
              <a:t>	2) Var </a:t>
            </a:r>
            <a:r>
              <a:rPr lang="tr-TR" sz="3200" dirty="0">
                <a:latin typeface="Gabriola" pitchFamily="82" charset="0"/>
              </a:rPr>
              <a:t>olan yemek reçetelerinin gıdaların kimyasal</a:t>
            </a:r>
            <a:r>
              <a:rPr lang="tr-TR" sz="3200" dirty="0">
                <a:latin typeface="Gabriola" pitchFamily="82" charset="0"/>
              </a:rPr>
              <a:t>, fiziksel </a:t>
            </a:r>
            <a:r>
              <a:rPr lang="tr-TR" sz="3200" dirty="0">
                <a:latin typeface="Gabriola" pitchFamily="82" charset="0"/>
              </a:rPr>
              <a:t>özellikleri ve yeni bilgiler doğrultusunda </a:t>
            </a:r>
            <a:r>
              <a:rPr lang="tr-TR" sz="3200" dirty="0">
                <a:latin typeface="Gabriola" pitchFamily="82" charset="0"/>
              </a:rPr>
              <a:t>incelenip geliştirilmesi,</a:t>
            </a:r>
            <a:endParaRPr lang="tr-TR" sz="3200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92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latin typeface="Gabriola" pitchFamily="82" charset="0"/>
              </a:rPr>
              <a:t>MOLEKÜLER GASTRONOMİ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438400" y="2420888"/>
            <a:ext cx="7772400" cy="35989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tr-TR" sz="3200" dirty="0">
                <a:latin typeface="Gabriola" pitchFamily="82" charset="0"/>
              </a:rPr>
              <a:t>	3) Yemek pişirmeye yeni yöntem ve teknikler eklenmesi,</a:t>
            </a:r>
          </a:p>
          <a:p>
            <a:pPr algn="just"/>
            <a:endParaRPr lang="tr-TR" sz="3200" dirty="0">
              <a:latin typeface="Gabriola" pitchFamily="82" charset="0"/>
            </a:endParaRPr>
          </a:p>
          <a:p>
            <a:pPr algn="just">
              <a:buNone/>
            </a:pPr>
            <a:r>
              <a:rPr lang="tr-TR" sz="3200" dirty="0">
                <a:latin typeface="Gabriola" pitchFamily="82" charset="0"/>
              </a:rPr>
              <a:t>	4) Yukarıda sıralanan hedeflerden elde edilen verileri kullanarak yeni yemek reçeteleri oluşturulması,</a:t>
            </a:r>
          </a:p>
          <a:p>
            <a:pPr algn="just"/>
            <a:endParaRPr lang="tr-TR" sz="3200" dirty="0">
              <a:latin typeface="Gabriola" pitchFamily="82" charset="0"/>
            </a:endParaRPr>
          </a:p>
          <a:p>
            <a:pPr lvl="1" algn="just">
              <a:buNone/>
            </a:pPr>
            <a:r>
              <a:rPr lang="tr-TR" sz="3000" dirty="0">
                <a:latin typeface="Gabriola" pitchFamily="82" charset="0"/>
              </a:rPr>
              <a:t>5)Yiyecekleri cazip kılan özelliklerini kullanarak gıda biliminin öneminin vurgulanması.</a:t>
            </a:r>
          </a:p>
          <a:p>
            <a:pPr algn="just"/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23488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35560" y="274638"/>
            <a:ext cx="8075240" cy="1143000"/>
          </a:xfrm>
        </p:spPr>
        <p:txBody>
          <a:bodyPr>
            <a:normAutofit/>
          </a:bodyPr>
          <a:lstStyle/>
          <a:p>
            <a:pPr algn="ctr"/>
            <a:r>
              <a:rPr lang="tr-TR" sz="3200" dirty="0">
                <a:latin typeface="Gabriola" pitchFamily="82" charset="0"/>
              </a:rPr>
              <a:t>MOLEKÜLER GASTRONOMİNİN BAŞLICA  ARAŞTIRMA  ALANLARI</a:t>
            </a:r>
            <a:endParaRPr lang="tr-TR" sz="3200" dirty="0">
              <a:latin typeface="Gabriola" pitchFamily="82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919536" y="1600200"/>
            <a:ext cx="8064896" cy="470912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tr-TR" dirty="0" smtClean="0"/>
              <a:t>· </a:t>
            </a:r>
          </a:p>
          <a:p>
            <a:pPr algn="just"/>
            <a:r>
              <a:rPr lang="tr-TR" sz="4000" dirty="0">
                <a:latin typeface="Gabriola" pitchFamily="82" charset="0"/>
              </a:rPr>
              <a:t>Farklı pişirme metotları ile hammaddeler nasıl değişim gösterir? </a:t>
            </a:r>
          </a:p>
          <a:p>
            <a:pPr algn="just"/>
            <a:r>
              <a:rPr lang="tr-TR" sz="4000" dirty="0">
                <a:latin typeface="Gabriola" pitchFamily="82" charset="0"/>
              </a:rPr>
              <a:t> Gıda beğenimizde tüm duyularımızın aldığı rol nedir?  </a:t>
            </a:r>
          </a:p>
          <a:p>
            <a:pPr algn="just"/>
            <a:r>
              <a:rPr lang="tr-TR" sz="4000" dirty="0">
                <a:latin typeface="Gabriola" pitchFamily="82" charset="0"/>
              </a:rPr>
              <a:t>Lezzet ve kokunun oluşma mekanizması  nasıldır?</a:t>
            </a:r>
          </a:p>
          <a:p>
            <a:pPr algn="just"/>
            <a:r>
              <a:rPr lang="tr-TR" sz="4000" dirty="0">
                <a:latin typeface="Gabriola" pitchFamily="82" charset="0"/>
              </a:rPr>
              <a:t> Tat ile ilgili duyu organlarımızın  beğeni veya beğenmememe mekanizmaları nasıl çalışır?</a:t>
            </a:r>
          </a:p>
          <a:p>
            <a:pPr algn="just">
              <a:buNone/>
            </a:pPr>
            <a:endParaRPr lang="tr-TR" sz="3200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18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 smtClean="0">
                <a:latin typeface="Gabriola" pitchFamily="82" charset="0"/>
              </a:rPr>
              <a:t>MOLEKÜLER GASTRONOMİNİN BAŞLICA  ARAŞTIRMA  ALANLARI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991544" y="1484784"/>
            <a:ext cx="8204448" cy="5373216"/>
          </a:xfrm>
        </p:spPr>
        <p:txBody>
          <a:bodyPr>
            <a:normAutofit/>
          </a:bodyPr>
          <a:lstStyle/>
          <a:p>
            <a:pPr algn="just"/>
            <a:r>
              <a:rPr lang="tr-TR" sz="3600" dirty="0">
                <a:latin typeface="Gabriola" pitchFamily="82" charset="0"/>
              </a:rPr>
              <a:t>Gıdanın tadını bize söyleyen duyularımızdan gelen sinyalleri beynimiz nasıl yorumlar? </a:t>
            </a:r>
          </a:p>
          <a:p>
            <a:pPr algn="just"/>
            <a:r>
              <a:rPr lang="tr-TR" sz="3600" dirty="0">
                <a:latin typeface="Gabriola" pitchFamily="82" charset="0"/>
              </a:rPr>
              <a:t> Gıda beğenimiz psikolojimiz, gıdanın sunumu, dış etmenler, yemeği kimin hazırladığı gibi değişkenlerden neden ve  nasıl etkilenir?</a:t>
            </a:r>
          </a:p>
          <a:p>
            <a:pPr algn="just"/>
            <a:r>
              <a:rPr lang="tr-TR" sz="3600" dirty="0">
                <a:latin typeface="Gabriola" pitchFamily="82" charset="0"/>
              </a:rPr>
              <a:t>Pişirme teknikleri gıdaların nihai tat ve yapısını nasıl etkiler? </a:t>
            </a:r>
          </a:p>
          <a:p>
            <a:pPr algn="just"/>
            <a:r>
              <a:rPr lang="tr-TR" sz="3600" dirty="0">
                <a:latin typeface="Gabriola" pitchFamily="82" charset="0"/>
              </a:rPr>
              <a:t> Yeni pişirme teknikleri gıdaların tat ve yapılarını nasıl geliştirebilir? </a:t>
            </a:r>
          </a:p>
          <a:p>
            <a:pPr algn="just"/>
            <a:endParaRPr lang="tr-TR" sz="3200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3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latin typeface="Gabriola" pitchFamily="82" charset="0"/>
              </a:rPr>
              <a:t>MOLEKÜLER MUTFAK</a:t>
            </a:r>
            <a:endParaRPr lang="tr-TR" dirty="0">
              <a:latin typeface="Gabriola" pitchFamily="82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559496" y="5085184"/>
            <a:ext cx="8964488" cy="177281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tr-TR" sz="3500" dirty="0">
                <a:latin typeface="Gabriola" pitchFamily="82" charset="0"/>
              </a:rPr>
              <a:t>Moleküler mutfak (uygulamaları)/moleküler pişirme yöntemleri, kısaca moleküler gastronomi araştırmaları sonucu elde edilen bilgileri kullanarak yeni pişirme teknikleri, yeni malzemeler ve yeni reçeteler (yemekler) oluşturmaktır. </a:t>
            </a:r>
            <a:endParaRPr lang="tr-TR" sz="3500" dirty="0">
              <a:latin typeface="Gabriola" pitchFamily="82" charset="0"/>
            </a:endParaRPr>
          </a:p>
        </p:txBody>
      </p:sp>
      <p:pic>
        <p:nvPicPr>
          <p:cNvPr id="40961" name="Picture 1" descr="C:\Users\DOKTORA\Desktop\GASTRONOMİ BİLİM SANAT VE FELSEFE\resimler\Molecule-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8368" y="1340768"/>
            <a:ext cx="6350000" cy="3721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648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 smtClean="0">
                <a:latin typeface="Gabriola" pitchFamily="82" charset="0"/>
              </a:rPr>
              <a:t>BAŞLICA MOLEKÜLER MUTFAK UYGULAMALARI</a:t>
            </a:r>
            <a:endParaRPr lang="tr-TR" dirty="0">
              <a:latin typeface="Gabriola" pitchFamily="82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847528" y="1447800"/>
            <a:ext cx="8640960" cy="5410200"/>
          </a:xfrm>
        </p:spPr>
        <p:txBody>
          <a:bodyPr/>
          <a:lstStyle/>
          <a:p>
            <a:pPr algn="just"/>
            <a:r>
              <a:rPr lang="tr-TR" sz="3200" dirty="0">
                <a:latin typeface="Gabriola" pitchFamily="82" charset="0"/>
              </a:rPr>
              <a:t>Yiyeceklerde bulunan ve lezzeti yaratan maddelerin ayrıştırılıp yoğunlaştırılması. </a:t>
            </a:r>
          </a:p>
          <a:p>
            <a:pPr algn="just"/>
            <a:r>
              <a:rPr lang="tr-TR" sz="3200" dirty="0">
                <a:latin typeface="Gabriola" pitchFamily="82" charset="0"/>
              </a:rPr>
              <a:t>Yiyeceklerin doğal formlarının (katı, sıvı, gaz) değiştirilerek sunulması.</a:t>
            </a:r>
          </a:p>
          <a:p>
            <a:pPr algn="just"/>
            <a:r>
              <a:rPr lang="tr-TR" sz="3200" dirty="0">
                <a:latin typeface="Gabriola" pitchFamily="82" charset="0"/>
              </a:rPr>
              <a:t>Yiyeceklerin alışılmışın dışında ısılarda pişirilmesi ve sunulması</a:t>
            </a:r>
          </a:p>
          <a:p>
            <a:pPr algn="just"/>
            <a:r>
              <a:rPr lang="tr-TR" sz="3200" dirty="0">
                <a:latin typeface="Gabriola" pitchFamily="82" charset="0"/>
              </a:rPr>
              <a:t>Yiyeceklerin köpük haline getirilerek sunulması.</a:t>
            </a:r>
          </a:p>
          <a:p>
            <a:pPr algn="just"/>
            <a:r>
              <a:rPr lang="tr-TR" sz="3200" dirty="0">
                <a:latin typeface="Gabriola" pitchFamily="82" charset="0"/>
              </a:rPr>
              <a:t>Yiyeceklerin “</a:t>
            </a:r>
            <a:r>
              <a:rPr lang="tr-TR" sz="3200" dirty="0" err="1">
                <a:latin typeface="Gabriola" pitchFamily="82" charset="0"/>
              </a:rPr>
              <a:t>Sous</a:t>
            </a:r>
            <a:r>
              <a:rPr lang="tr-TR" sz="3200" dirty="0">
                <a:latin typeface="Gabriola" pitchFamily="82" charset="0"/>
              </a:rPr>
              <a:t>-</a:t>
            </a:r>
            <a:r>
              <a:rPr lang="tr-TR" sz="3200" dirty="0" err="1">
                <a:latin typeface="Gabriola" pitchFamily="82" charset="0"/>
              </a:rPr>
              <a:t>vide</a:t>
            </a:r>
            <a:r>
              <a:rPr lang="tr-TR" sz="3200" dirty="0">
                <a:latin typeface="Gabriola" pitchFamily="82" charset="0"/>
              </a:rPr>
              <a:t>” tekniği (vakumlanarak düşük ısılarda çok uzun sürede pişirme) ile pişirilmesi.</a:t>
            </a:r>
          </a:p>
          <a:p>
            <a:pPr algn="just"/>
            <a:r>
              <a:rPr lang="tr-TR" sz="3200" dirty="0">
                <a:latin typeface="Gabriola" pitchFamily="82" charset="0"/>
              </a:rPr>
              <a:t>Küreleşen sıvılar tekniği (sıvı hale getirilen yiyeceklerin küreler haline getirilerek sunulması)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125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559496" y="4726632"/>
            <a:ext cx="8964488" cy="2014736"/>
          </a:xfrm>
        </p:spPr>
        <p:txBody>
          <a:bodyPr>
            <a:normAutofit/>
          </a:bodyPr>
          <a:lstStyle/>
          <a:p>
            <a:pPr algn="just"/>
            <a:r>
              <a:rPr lang="tr-TR" sz="3200" dirty="0">
                <a:latin typeface="Gabriola" pitchFamily="82" charset="0"/>
              </a:rPr>
              <a:t>Moleküler gastronomi bilimsel yöntemler kullanarak yeni pişirme teknikleri, yeni malzemeler dolayısıyla yeni reçeteler ve sunum şekilleri üretme  imkanı sunar bu nedenle gastronominin sanatsal boyutuyla doğrudan ilişkilidir.  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27649" name="Picture 1" descr="C:\Users\DOKTORA\Desktop\GASTRONOMİ BİLİM SANAT VE FELSEFE\resimler\AlineaDesse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-459432"/>
            <a:ext cx="9144000" cy="4914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839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281</Words>
  <Application>Microsoft Office PowerPoint</Application>
  <PresentationFormat>Geniş ekran</PresentationFormat>
  <Paragraphs>33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Gabriola</vt:lpstr>
      <vt:lpstr>Office Teması</vt:lpstr>
      <vt:lpstr>PowerPoint Sunusu</vt:lpstr>
      <vt:lpstr>MOLEKÜLER GASTRONOMİ</vt:lpstr>
      <vt:lpstr>MOLEKÜLER GASTRONOMİ</vt:lpstr>
      <vt:lpstr>MOLEKÜLER GASTRONOMİNİN BAŞLICA  ARAŞTIRMA  ALANLARI</vt:lpstr>
      <vt:lpstr>MOLEKÜLER GASTRONOMİNİN BAŞLICA  ARAŞTIRMA  ALANLARI</vt:lpstr>
      <vt:lpstr>MOLEKÜLER MUTFAK</vt:lpstr>
      <vt:lpstr>BAŞLICA MOLEKÜLER MUTFAK UYGULAMALARI</vt:lpstr>
      <vt:lpstr>PowerPoint Sunusu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Moleküler Gastronomi</dc:title>
  <dc:creator>emir</dc:creator>
  <cp:lastModifiedBy>emir</cp:lastModifiedBy>
  <cp:revision>3</cp:revision>
  <dcterms:created xsi:type="dcterms:W3CDTF">2020-03-11T13:59:45Z</dcterms:created>
  <dcterms:modified xsi:type="dcterms:W3CDTF">2020-03-11T14:02:45Z</dcterms:modified>
</cp:coreProperties>
</file>