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5" r:id="rId3"/>
    <p:sldId id="274" r:id="rId4"/>
    <p:sldId id="317" r:id="rId5"/>
    <p:sldId id="285" r:id="rId6"/>
    <p:sldId id="302" r:id="rId7"/>
    <p:sldId id="267" r:id="rId8"/>
    <p:sldId id="286" r:id="rId9"/>
    <p:sldId id="318" r:id="rId10"/>
    <p:sldId id="319" r:id="rId11"/>
    <p:sldId id="270" r:id="rId12"/>
    <p:sldId id="308" r:id="rId13"/>
    <p:sldId id="300" r:id="rId14"/>
    <p:sldId id="305" r:id="rId15"/>
    <p:sldId id="271" r:id="rId16"/>
    <p:sldId id="288" r:id="rId17"/>
    <p:sldId id="320" r:id="rId18"/>
    <p:sldId id="303" r:id="rId19"/>
    <p:sldId id="290" r:id="rId20"/>
    <p:sldId id="321" r:id="rId21"/>
    <p:sldId id="299" r:id="rId22"/>
    <p:sldId id="306" r:id="rId23"/>
    <p:sldId id="307" r:id="rId24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21" autoAdjust="0"/>
  </p:normalViewPr>
  <p:slideViewPr>
    <p:cSldViewPr>
      <p:cViewPr varScale="1">
        <p:scale>
          <a:sx n="62" d="100"/>
          <a:sy n="62" d="100"/>
        </p:scale>
        <p:origin x="140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F2DBCC0-8B04-4D27-94D2-63B9DC30F4EF}" type="datetimeFigureOut">
              <a:rPr lang="tr-TR"/>
              <a:pPr>
                <a:defRPr/>
              </a:pPr>
              <a:t>17.05.2020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180179F-244F-4E0F-B9FF-1CB2C9FFE17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  <p:sp>
        <p:nvSpPr>
          <p:cNvPr id="3891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B2FD3C-0758-44E5-A4E0-4BC15318F0D3}" type="slidenum">
              <a:rPr lang="tr-TR" altLang="tr-TR" smtClean="0"/>
              <a:pPr/>
              <a:t>8</a:t>
            </a:fld>
            <a:endParaRPr lang="tr-TR" alt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tr-TR" alt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altLang="tr-TR" smtClean="0"/>
              <a:t>Mesane, üreter ve uterus gibi…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C50AF-606F-4839-B0FF-C64673E61BF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371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21C60-B814-4D96-9147-0FB161274D5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9833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7861F-011A-4288-89DF-E385763DCE9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26005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FB71A-EDC3-48FF-86F5-EDADB52D8AB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6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13923-D1C0-4235-B708-9BD642A3842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23945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F7436-D146-4840-9144-F2C32FAE5F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24542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88688-EA7C-42C0-9CAB-BCE29EC77F8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0815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8C2A7-8AF2-4410-B8CB-2CD05BFEA1B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6791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6E20A-CA89-4C29-802B-C8F49D8D570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94923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728B3-86A2-424B-8BE6-77881AB7B08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2418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16188-B336-4DD8-A2CD-3446837A82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5907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B6206-7B53-47A2-AA54-40B39D92C11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4010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99FEFE3-B138-4D21-A0DC-F9BE069A6BE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Düz kaslar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Gevşemesi</a:t>
            </a:r>
          </a:p>
          <a:p>
            <a:pPr eaLnBrk="1" hangingPunct="1"/>
            <a:r>
              <a:rPr lang="tr-TR" altLang="tr-TR" dirty="0" smtClean="0"/>
              <a:t>Elektriksel potansiyeller</a:t>
            </a:r>
            <a:endParaRPr lang="tr-TR" altLang="tr-TR" dirty="0" smtClean="0"/>
          </a:p>
        </p:txBody>
      </p:sp>
      <p:sp>
        <p:nvSpPr>
          <p:cNvPr id="3076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28143CE-3534-4B8C-897C-FC6CCCDC23BD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tr-TR" altLang="tr-TR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indent="-171450">
              <a:buFontTx/>
              <a:buChar char="-"/>
              <a:defRPr/>
            </a:pPr>
            <a:r>
              <a:rPr lang="fr-FR" dirty="0" err="1"/>
              <a:t>Endotel</a:t>
            </a:r>
            <a:r>
              <a:rPr lang="fr-FR" dirty="0"/>
              <a:t> </a:t>
            </a:r>
            <a:r>
              <a:rPr lang="fr-FR" dirty="0" err="1"/>
              <a:t>hücreleri</a:t>
            </a:r>
            <a:r>
              <a:rPr lang="fr-FR" dirty="0"/>
              <a:t> </a:t>
            </a:r>
            <a:r>
              <a:rPr lang="fr-FR" dirty="0" err="1"/>
              <a:t>nitrik</a:t>
            </a:r>
            <a:r>
              <a:rPr lang="fr-FR" dirty="0"/>
              <a:t> </a:t>
            </a:r>
            <a:r>
              <a:rPr lang="fr-FR" dirty="0" err="1"/>
              <a:t>oksit</a:t>
            </a:r>
            <a:r>
              <a:rPr lang="fr-FR" dirty="0"/>
              <a:t> </a:t>
            </a:r>
            <a:r>
              <a:rPr lang="tr-TR" dirty="0"/>
              <a:t>salgılar, </a:t>
            </a:r>
            <a:r>
              <a:rPr lang="fr-FR" dirty="0" err="1"/>
              <a:t>düz</a:t>
            </a:r>
            <a:r>
              <a:rPr lang="fr-FR" dirty="0"/>
              <a:t> kas </a:t>
            </a:r>
            <a:r>
              <a:rPr lang="fr-FR" dirty="0" err="1"/>
              <a:t>hücrelerine</a:t>
            </a:r>
            <a:r>
              <a:rPr lang="fr-FR" dirty="0"/>
              <a:t> </a:t>
            </a:r>
            <a:r>
              <a:rPr lang="fr-FR" dirty="0" err="1"/>
              <a:t>difüze</a:t>
            </a:r>
            <a:r>
              <a:rPr lang="fr-FR" dirty="0"/>
              <a:t> </a:t>
            </a:r>
            <a:r>
              <a:rPr lang="fr-FR" dirty="0" err="1"/>
              <a:t>olur</a:t>
            </a:r>
            <a:r>
              <a:rPr lang="tr-TR" dirty="0"/>
              <a:t>, </a:t>
            </a:r>
            <a:r>
              <a:rPr lang="fr-FR" dirty="0" err="1"/>
              <a:t>guanil</a:t>
            </a:r>
            <a:r>
              <a:rPr lang="fr-FR" dirty="0"/>
              <a:t> </a:t>
            </a:r>
            <a:r>
              <a:rPr lang="fr-FR" dirty="0" err="1"/>
              <a:t>siklazı</a:t>
            </a:r>
            <a:r>
              <a:rPr lang="fr-FR" dirty="0"/>
              <a:t> </a:t>
            </a:r>
            <a:r>
              <a:rPr lang="fr-FR" dirty="0" err="1"/>
              <a:t>aktive</a:t>
            </a:r>
            <a:r>
              <a:rPr lang="fr-FR" dirty="0"/>
              <a:t> </a:t>
            </a:r>
            <a:r>
              <a:rPr lang="fr-FR" dirty="0" err="1"/>
              <a:t>eder</a:t>
            </a:r>
            <a:r>
              <a:rPr lang="fr-FR" dirty="0"/>
              <a:t>, </a:t>
            </a:r>
            <a:r>
              <a:rPr lang="fr-FR" dirty="0" err="1"/>
              <a:t>cGMP</a:t>
            </a:r>
            <a:r>
              <a:rPr lang="fr-FR" dirty="0"/>
              <a:t> </a:t>
            </a:r>
            <a:r>
              <a:rPr lang="fr-FR" dirty="0" err="1"/>
              <a:t>oluşur</a:t>
            </a:r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</a:t>
            </a:r>
            <a:r>
              <a:rPr lang="fr-FR" dirty="0" err="1"/>
              <a:t>cGMP</a:t>
            </a:r>
            <a:r>
              <a:rPr lang="fr-FR" dirty="0"/>
              <a:t> </a:t>
            </a:r>
            <a:r>
              <a:rPr lang="fr-FR" dirty="0" err="1"/>
              <a:t>bağımlı</a:t>
            </a:r>
            <a:r>
              <a:rPr lang="fr-FR" dirty="0"/>
              <a:t> </a:t>
            </a:r>
            <a:r>
              <a:rPr lang="fr-FR" dirty="0" err="1"/>
              <a:t>protein</a:t>
            </a:r>
            <a:r>
              <a:rPr lang="fr-FR" dirty="0"/>
              <a:t> </a:t>
            </a:r>
            <a:r>
              <a:rPr lang="fr-FR" dirty="0" err="1"/>
              <a:t>kinaz</a:t>
            </a:r>
            <a:r>
              <a:rPr lang="fr-FR" dirty="0"/>
              <a:t> </a:t>
            </a:r>
            <a:r>
              <a:rPr lang="fr-FR" dirty="0" err="1"/>
              <a:t>aktivasyonu</a:t>
            </a:r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</a:t>
            </a:r>
            <a:r>
              <a:rPr lang="fr-FR" dirty="0" err="1"/>
              <a:t>iyon</a:t>
            </a:r>
            <a:r>
              <a:rPr lang="fr-FR" dirty="0"/>
              <a:t> </a:t>
            </a:r>
            <a:r>
              <a:rPr lang="fr-FR" dirty="0" err="1"/>
              <a:t>kanalları</a:t>
            </a:r>
            <a:r>
              <a:rPr lang="fr-FR" dirty="0"/>
              <a:t>, </a:t>
            </a:r>
            <a:r>
              <a:rPr lang="fr-FR" dirty="0" err="1"/>
              <a:t>kalsiyum</a:t>
            </a:r>
            <a:r>
              <a:rPr lang="fr-FR" dirty="0"/>
              <a:t> </a:t>
            </a:r>
            <a:r>
              <a:rPr lang="fr-FR" dirty="0" err="1"/>
              <a:t>homeostazisi</a:t>
            </a:r>
            <a:r>
              <a:rPr lang="fr-FR" dirty="0"/>
              <a:t> </a:t>
            </a:r>
            <a:r>
              <a:rPr lang="fr-FR" dirty="0" err="1"/>
              <a:t>veya</a:t>
            </a:r>
            <a:r>
              <a:rPr lang="fr-FR" dirty="0"/>
              <a:t> </a:t>
            </a:r>
            <a:r>
              <a:rPr lang="fr-FR" dirty="0" err="1"/>
              <a:t>fosfotazları</a:t>
            </a:r>
            <a:r>
              <a:rPr lang="fr-FR" dirty="0"/>
              <a:t> </a:t>
            </a:r>
            <a:r>
              <a:rPr lang="fr-FR" dirty="0" err="1"/>
              <a:t>ya</a:t>
            </a:r>
            <a:r>
              <a:rPr lang="fr-FR" dirty="0"/>
              <a:t> da </a:t>
            </a:r>
            <a:r>
              <a:rPr lang="fr-FR" dirty="0" err="1"/>
              <a:t>düz</a:t>
            </a:r>
            <a:r>
              <a:rPr lang="fr-FR" dirty="0"/>
              <a:t> kas </a:t>
            </a:r>
            <a:r>
              <a:rPr lang="fr-FR" dirty="0" err="1"/>
              <a:t>gevşemesine</a:t>
            </a:r>
            <a:r>
              <a:rPr lang="fr-FR" dirty="0"/>
              <a:t> </a:t>
            </a:r>
            <a:r>
              <a:rPr lang="fr-FR" dirty="0" err="1"/>
              <a:t>götüren</a:t>
            </a:r>
            <a:r>
              <a:rPr lang="fr-FR" dirty="0"/>
              <a:t> </a:t>
            </a:r>
            <a:r>
              <a:rPr lang="fr-FR" dirty="0" err="1"/>
              <a:t>süreçler</a:t>
            </a:r>
            <a:r>
              <a:rPr lang="fr-FR" dirty="0"/>
              <a:t> </a:t>
            </a:r>
            <a:endParaRPr lang="tr-TR" dirty="0"/>
          </a:p>
          <a:p>
            <a:pPr>
              <a:defRPr/>
            </a:pPr>
            <a:r>
              <a:rPr lang="tr-TR" dirty="0"/>
              <a:t>Hormonlar: Çoğunu NE, </a:t>
            </a:r>
            <a:r>
              <a:rPr lang="fr-FR" dirty="0"/>
              <a:t>E, </a:t>
            </a:r>
            <a:r>
              <a:rPr lang="fr-FR" dirty="0" err="1"/>
              <a:t>Anjiotensin</a:t>
            </a:r>
            <a:r>
              <a:rPr lang="fr-FR" dirty="0"/>
              <a:t>, </a:t>
            </a:r>
            <a:r>
              <a:rPr lang="fr-FR" dirty="0" err="1"/>
              <a:t>endotelin</a:t>
            </a:r>
            <a:r>
              <a:rPr lang="fr-FR" dirty="0"/>
              <a:t>, </a:t>
            </a:r>
            <a:r>
              <a:rPr lang="fr-FR" dirty="0" err="1"/>
              <a:t>vazopresin</a:t>
            </a:r>
            <a:r>
              <a:rPr lang="fr-FR" dirty="0"/>
              <a:t>, </a:t>
            </a:r>
            <a:r>
              <a:rPr lang="fr-FR" dirty="0" err="1"/>
              <a:t>oksitosin</a:t>
            </a:r>
            <a:r>
              <a:rPr lang="fr-FR" dirty="0"/>
              <a:t>, </a:t>
            </a:r>
            <a:r>
              <a:rPr lang="fr-FR" dirty="0" err="1"/>
              <a:t>serotonin</a:t>
            </a:r>
            <a:r>
              <a:rPr lang="fr-FR" dirty="0"/>
              <a:t> </a:t>
            </a:r>
            <a:r>
              <a:rPr lang="fr-FR" dirty="0" err="1"/>
              <a:t>ve</a:t>
            </a:r>
            <a:r>
              <a:rPr lang="fr-FR" dirty="0"/>
              <a:t> </a:t>
            </a:r>
            <a:r>
              <a:rPr lang="fr-FR" dirty="0" err="1"/>
              <a:t>histamin</a:t>
            </a:r>
            <a:r>
              <a:rPr lang="tr-TR" dirty="0"/>
              <a:t> oluşturur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23-D1C0-4235-B708-9BD642A38425}" type="slidenum">
              <a:rPr lang="tr-TR" altLang="tr-TR" smtClean="0"/>
              <a:pPr>
                <a:defRPr/>
              </a:pPr>
              <a:t>10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28257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Zarın elektriksel aktivitesi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3400" dirty="0" err="1" smtClean="0"/>
              <a:t>V</a:t>
            </a:r>
            <a:r>
              <a:rPr lang="tr-TR" altLang="tr-TR" sz="3400" baseline="-25000" dirty="0" err="1" smtClean="0"/>
              <a:t>din</a:t>
            </a:r>
            <a:r>
              <a:rPr lang="tr-TR" altLang="tr-TR" sz="3400" dirty="0" smtClean="0"/>
              <a:t> iskelet kasına göre daha pozitif ve sabit değil. </a:t>
            </a:r>
          </a:p>
          <a:p>
            <a:pPr eaLnBrk="1" hangingPunct="1"/>
            <a:r>
              <a:rPr lang="tr-TR" altLang="tr-TR" sz="3400" dirty="0" smtClean="0"/>
              <a:t>Zarda </a:t>
            </a:r>
            <a:r>
              <a:rPr lang="tr-TR" altLang="tr-TR" sz="3400" dirty="0" err="1" smtClean="0"/>
              <a:t>isk</a:t>
            </a:r>
            <a:r>
              <a:rPr lang="tr-TR" altLang="tr-TR" sz="3400" dirty="0" smtClean="0"/>
              <a:t>. kasına göre </a:t>
            </a:r>
            <a:r>
              <a:rPr lang="tr-TR" altLang="tr-TR" sz="3400" dirty="0" err="1" smtClean="0"/>
              <a:t>V</a:t>
            </a:r>
            <a:r>
              <a:rPr lang="tr-TR" altLang="tr-TR" sz="3400" baseline="-25000" dirty="0" err="1" smtClean="0"/>
              <a:t>Na</a:t>
            </a:r>
            <a:r>
              <a:rPr lang="tr-TR" altLang="tr-TR" sz="3400" dirty="0" smtClean="0"/>
              <a:t> az, </a:t>
            </a:r>
            <a:r>
              <a:rPr lang="tr-TR" altLang="tr-TR" sz="3400" dirty="0" err="1" smtClean="0"/>
              <a:t>V</a:t>
            </a:r>
            <a:r>
              <a:rPr lang="tr-TR" altLang="tr-TR" sz="3400" baseline="-25000" dirty="0" err="1" smtClean="0"/>
              <a:t>Ca</a:t>
            </a:r>
            <a:r>
              <a:rPr lang="tr-TR" altLang="tr-TR" sz="3400" dirty="0" smtClean="0"/>
              <a:t> çok</a:t>
            </a:r>
          </a:p>
          <a:p>
            <a:pPr eaLnBrk="1" hangingPunct="1"/>
            <a:r>
              <a:rPr lang="tr-TR" altLang="tr-TR" sz="3400" dirty="0" smtClean="0"/>
              <a:t>Bazı düz kaslarda AP var (tek üniteli). Bazı düz kaslarda (çok üniteli) dereceli potansiyeller kasılmayı başlatmaya yeterlidir, AP </a:t>
            </a:r>
            <a:r>
              <a:rPr lang="tr-TR" altLang="tr-TR" sz="3400" dirty="0"/>
              <a:t>oluşmaz </a:t>
            </a:r>
            <a:endParaRPr lang="tr-TR" altLang="tr-TR" sz="3400" dirty="0" smtClean="0"/>
          </a:p>
        </p:txBody>
      </p:sp>
      <p:sp>
        <p:nvSpPr>
          <p:cNvPr id="39940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BD9C8F9-FBB8-4CA8-A578-B80986C68C5A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tr-TR" altLang="tr-TR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548680"/>
            <a:ext cx="8507288" cy="5577483"/>
          </a:xfrm>
        </p:spPr>
        <p:txBody>
          <a:bodyPr/>
          <a:lstStyle/>
          <a:p>
            <a:r>
              <a:rPr lang="tr-TR" altLang="tr-TR" sz="3600" dirty="0" smtClean="0"/>
              <a:t>Bazı düz kaslar zar potansiyeli değişmeden kasılır (</a:t>
            </a:r>
            <a:r>
              <a:rPr lang="tr-TR" altLang="tr-TR" sz="3600" dirty="0" err="1" smtClean="0"/>
              <a:t>farmakomekanik</a:t>
            </a:r>
            <a:r>
              <a:rPr lang="tr-TR" altLang="tr-TR" sz="3600" dirty="0" smtClean="0"/>
              <a:t> eşleşme): </a:t>
            </a:r>
            <a:r>
              <a:rPr lang="tr-TR" altLang="tr-TR" dirty="0" smtClean="0"/>
              <a:t>1. </a:t>
            </a:r>
            <a:r>
              <a:rPr lang="tr-TR" altLang="tr-TR" sz="3600" dirty="0" smtClean="0"/>
              <a:t>haberci-</a:t>
            </a:r>
            <a:r>
              <a:rPr lang="tr-TR" altLang="tr-TR" sz="3600" dirty="0" err="1" smtClean="0"/>
              <a:t>res</a:t>
            </a:r>
            <a:r>
              <a:rPr lang="tr-TR" altLang="tr-TR" sz="3600" dirty="0" smtClean="0"/>
              <a:t> bağlanır, G proteinler üzerinden: </a:t>
            </a:r>
            <a:endParaRPr lang="tr-TR" altLang="tr-TR" dirty="0" smtClean="0"/>
          </a:p>
          <a:p>
            <a:pPr lvl="1">
              <a:buFont typeface="Wingdings" panose="05000000000000000000" pitchFamily="2" charset="2"/>
              <a:buChar char="à"/>
            </a:pPr>
            <a:endParaRPr lang="tr-TR" altLang="tr-TR" sz="3200" dirty="0" smtClean="0"/>
          </a:p>
          <a:p>
            <a:pPr lvl="1">
              <a:buFont typeface="Wingdings" panose="05000000000000000000" pitchFamily="2" charset="2"/>
              <a:buChar char="à"/>
            </a:pPr>
            <a:r>
              <a:rPr lang="tr-TR" altLang="tr-TR" sz="3200" dirty="0" smtClean="0"/>
              <a:t>IP3 oluşur</a:t>
            </a:r>
            <a:r>
              <a:rPr lang="tr-TR" altLang="tr-TR" sz="3200" dirty="0" smtClean="0">
                <a:sym typeface="Wingdings" panose="05000000000000000000" pitchFamily="2" charset="2"/>
              </a:rPr>
              <a:t> </a:t>
            </a:r>
            <a:r>
              <a:rPr lang="tr-TR" altLang="tr-TR" sz="3200" dirty="0" smtClean="0"/>
              <a:t>Ca</a:t>
            </a:r>
            <a:r>
              <a:rPr lang="tr-TR" altLang="tr-TR" sz="3200" b="1" baseline="30000" dirty="0" smtClean="0"/>
              <a:t>2+</a:t>
            </a:r>
            <a:r>
              <a:rPr lang="tr-TR" altLang="tr-TR" sz="3200" dirty="0" smtClean="0"/>
              <a:t> artar, kasılma olur 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tr-TR" altLang="tr-TR" sz="3200" dirty="0" smtClean="0">
                <a:sym typeface="Wingdings" panose="05000000000000000000" pitchFamily="2" charset="2"/>
              </a:rPr>
              <a:t>PLC (</a:t>
            </a:r>
            <a:r>
              <a:rPr lang="tr-TR" altLang="tr-TR" sz="3200" dirty="0" err="1" smtClean="0">
                <a:sym typeface="Wingdings" panose="05000000000000000000" pitchFamily="2" charset="2"/>
              </a:rPr>
              <a:t>fosfolipaz</a:t>
            </a:r>
            <a:r>
              <a:rPr lang="tr-TR" altLang="tr-TR" sz="3200" dirty="0" smtClean="0">
                <a:sym typeface="Wingdings" panose="05000000000000000000" pitchFamily="2" charset="2"/>
              </a:rPr>
              <a:t> C) aktive </a:t>
            </a:r>
            <a:r>
              <a:rPr lang="tr-TR" altLang="tr-TR" sz="3200" dirty="0" err="1" smtClean="0">
                <a:sym typeface="Wingdings" panose="05000000000000000000" pitchFamily="2" charset="2"/>
              </a:rPr>
              <a:t>olurMiyozin</a:t>
            </a:r>
            <a:r>
              <a:rPr lang="tr-TR" altLang="tr-TR" sz="3200" dirty="0" smtClean="0">
                <a:sym typeface="Wingdings" panose="05000000000000000000" pitchFamily="2" charset="2"/>
              </a:rPr>
              <a:t> </a:t>
            </a:r>
            <a:r>
              <a:rPr lang="tr-TR" altLang="tr-TR" sz="3200" dirty="0" err="1" smtClean="0">
                <a:sym typeface="Wingdings" panose="05000000000000000000" pitchFamily="2" charset="2"/>
              </a:rPr>
              <a:t>fosfotaz</a:t>
            </a:r>
            <a:r>
              <a:rPr lang="tr-TR" altLang="tr-TR" sz="3200" dirty="0" smtClean="0">
                <a:sym typeface="Wingdings" panose="05000000000000000000" pitchFamily="2" charset="2"/>
              </a:rPr>
              <a:t> </a:t>
            </a:r>
            <a:r>
              <a:rPr lang="tr-TR" altLang="tr-TR" sz="3200" dirty="0" err="1" smtClean="0">
                <a:sym typeface="Wingdings" panose="05000000000000000000" pitchFamily="2" charset="2"/>
              </a:rPr>
              <a:t>inh</a:t>
            </a:r>
            <a:r>
              <a:rPr lang="tr-TR" altLang="tr-TR" sz="3200" dirty="0" smtClean="0">
                <a:sym typeface="Wingdings" panose="05000000000000000000" pitchFamily="2" charset="2"/>
              </a:rPr>
              <a:t> olur, kasılma olur</a:t>
            </a:r>
          </a:p>
          <a:p>
            <a:pPr lvl="1"/>
            <a:endParaRPr lang="tr-TR" altLang="tr-TR" sz="3200" dirty="0" smtClean="0"/>
          </a:p>
          <a:p>
            <a:endParaRPr lang="tr-TR" altLang="tr-TR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Dereceli yanıtlar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smtClean="0"/>
              <a:t>Bazı düz kaslarda nörotransmiterler, dolaşımla gelen haberciler, bölgesel haberciler, mekanik uyarılma (gerilme gibi) V</a:t>
            </a:r>
            <a:r>
              <a:rPr lang="tr-TR" altLang="tr-TR" baseline="-25000" smtClean="0"/>
              <a:t>zar</a:t>
            </a:r>
            <a:r>
              <a:rPr lang="tr-TR" altLang="tr-TR" smtClean="0"/>
              <a:t>’ı değiştirir</a:t>
            </a:r>
          </a:p>
          <a:p>
            <a:r>
              <a:rPr lang="tr-TR" altLang="tr-TR" smtClean="0"/>
              <a:t>Hiperpolarizasyon-depolarizasyon oluşur.</a:t>
            </a:r>
          </a:p>
          <a:p>
            <a:r>
              <a:rPr lang="tr-TR" altLang="tr-TR" smtClean="0"/>
              <a:t>Eğer düz kas AP çıkartabiliyorsa depolarizasyon eşiğe ulaştırırsa AP oluşur.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Yavaş dalga potansiyelleri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3500" dirty="0" err="1" smtClean="0"/>
              <a:t>Visseral</a:t>
            </a:r>
            <a:r>
              <a:rPr lang="tr-TR" altLang="tr-TR" sz="3500" dirty="0" smtClean="0"/>
              <a:t> kasın lokal potansiyeli, </a:t>
            </a:r>
            <a:r>
              <a:rPr lang="tr-TR" altLang="tr-TR" sz="3500" dirty="0" err="1" smtClean="0"/>
              <a:t>spontan</a:t>
            </a:r>
            <a:r>
              <a:rPr lang="tr-TR" altLang="tr-TR" sz="3500" dirty="0" smtClean="0"/>
              <a:t> olabilir. </a:t>
            </a:r>
          </a:p>
          <a:p>
            <a:pPr>
              <a:lnSpc>
                <a:spcPct val="90000"/>
              </a:lnSpc>
            </a:pPr>
            <a:r>
              <a:rPr lang="tr-TR" altLang="tr-TR" sz="3500" dirty="0" smtClean="0"/>
              <a:t>Nedeni? İyon kanal geçirgenliğinde (Ca</a:t>
            </a:r>
            <a:r>
              <a:rPr lang="tr-TR" altLang="tr-TR" sz="3500" b="1" baseline="30000" dirty="0" smtClean="0"/>
              <a:t>2+</a:t>
            </a:r>
            <a:r>
              <a:rPr lang="tr-TR" altLang="tr-TR" sz="3500" dirty="0" smtClean="0"/>
              <a:t>, K</a:t>
            </a:r>
            <a:r>
              <a:rPr lang="tr-TR" altLang="tr-TR" sz="3500" b="1" baseline="30000" dirty="0" smtClean="0"/>
              <a:t>+</a:t>
            </a:r>
            <a:r>
              <a:rPr lang="tr-TR" altLang="tr-TR" sz="3500" dirty="0" smtClean="0"/>
              <a:t>) ritmik değişiklik? Başka iyonik akımlar </a:t>
            </a:r>
            <a:r>
              <a:rPr lang="tr-TR" altLang="tr-TR" sz="3500" dirty="0" smtClean="0"/>
              <a:t>??</a:t>
            </a:r>
            <a:endParaRPr lang="tr-TR" altLang="tr-TR" sz="35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endParaRPr lang="tr-TR" altLang="tr-TR" sz="3200" dirty="0" smtClean="0"/>
          </a:p>
        </p:txBody>
      </p:sp>
      <p:sp>
        <p:nvSpPr>
          <p:cNvPr id="45060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EAECF7-57A5-494F-94DA-E7C3D2374FAB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tr-TR" altLang="tr-TR" sz="1400" smtClean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Yavaş dalga eşiğe getirir, dalga tepesinde tek-çoklu AP </a:t>
            </a:r>
            <a:r>
              <a:rPr lang="tr-TR" altLang="tr-TR" dirty="0">
                <a:sym typeface="Wingdings" panose="05000000000000000000" pitchFamily="2" charset="2"/>
              </a:rPr>
              <a:t> </a:t>
            </a:r>
            <a:r>
              <a:rPr lang="tr-TR" altLang="tr-TR" dirty="0"/>
              <a:t>kasılma olur (</a:t>
            </a:r>
            <a:r>
              <a:rPr lang="tr-TR" altLang="tr-TR" dirty="0" err="1"/>
              <a:t>pace-maker</a:t>
            </a:r>
            <a:r>
              <a:rPr lang="tr-TR" altLang="tr-TR" dirty="0"/>
              <a:t> dalgaları) </a:t>
            </a:r>
          </a:p>
          <a:p>
            <a:r>
              <a:rPr lang="tr-TR" altLang="tr-TR" dirty="0" err="1"/>
              <a:t>Pace</a:t>
            </a:r>
            <a:r>
              <a:rPr lang="tr-TR" altLang="tr-TR" dirty="0"/>
              <a:t> </a:t>
            </a:r>
            <a:r>
              <a:rPr lang="tr-TR" altLang="tr-TR" dirty="0" err="1"/>
              <a:t>maker</a:t>
            </a:r>
            <a:r>
              <a:rPr lang="tr-TR" altLang="tr-TR" dirty="0"/>
              <a:t> (önder odak) dalgaları, genellikle tek üniteli düz kaslarda izlenir.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7" y="620688"/>
            <a:ext cx="8229600" cy="706437"/>
          </a:xfrm>
        </p:spPr>
        <p:txBody>
          <a:bodyPr/>
          <a:lstStyle/>
          <a:p>
            <a:r>
              <a:rPr lang="tr-TR" altLang="tr-TR" sz="4000" dirty="0" smtClean="0"/>
              <a:t>Kavşak potansiyelleri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5425" y="1916832"/>
            <a:ext cx="8569325" cy="3678957"/>
          </a:xfrm>
        </p:spPr>
        <p:txBody>
          <a:bodyPr/>
          <a:lstStyle/>
          <a:p>
            <a:r>
              <a:rPr lang="tr-TR" altLang="tr-TR" dirty="0" smtClean="0"/>
              <a:t>Çok üniteli düz kasta sinirsel uyarı ile oluşur </a:t>
            </a:r>
          </a:p>
          <a:p>
            <a:r>
              <a:rPr lang="tr-TR" altLang="tr-TR" dirty="0" smtClean="0"/>
              <a:t>Motor sinir aksonundan </a:t>
            </a:r>
            <a:r>
              <a:rPr lang="tr-TR" altLang="tr-TR" dirty="0" err="1" smtClean="0"/>
              <a:t>sinaptik</a:t>
            </a:r>
            <a:r>
              <a:rPr lang="tr-TR" altLang="tr-TR" dirty="0" smtClean="0"/>
              <a:t> bölgeye  </a:t>
            </a:r>
            <a:r>
              <a:rPr lang="tr-TR" altLang="tr-TR" dirty="0" err="1" smtClean="0"/>
              <a:t>Ach</a:t>
            </a:r>
            <a:r>
              <a:rPr lang="tr-TR" altLang="tr-TR" dirty="0" smtClean="0"/>
              <a:t> veya NE salgılanır</a:t>
            </a:r>
          </a:p>
          <a:p>
            <a:r>
              <a:rPr lang="tr-TR" altLang="tr-TR" dirty="0" smtClean="0"/>
              <a:t>Kasta genellikle AP değil yerel potansiyel oluşur, kavşak potansiyeli (</a:t>
            </a:r>
            <a:r>
              <a:rPr lang="tr-TR" altLang="tr-TR" dirty="0" err="1" smtClean="0"/>
              <a:t>eksitatör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junction</a:t>
            </a:r>
            <a:r>
              <a:rPr lang="tr-TR" altLang="tr-TR" dirty="0" smtClean="0"/>
              <a:t> potansiyeller –EJP</a:t>
            </a:r>
            <a:r>
              <a:rPr lang="tr-TR" altLang="tr-TR" dirty="0" smtClean="0"/>
              <a:t>)</a:t>
            </a:r>
            <a:endParaRPr lang="tr-TR" altLang="tr-TR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EJP, </a:t>
            </a:r>
            <a:r>
              <a:rPr lang="tr-TR" altLang="tr-TR" dirty="0" err="1"/>
              <a:t>elektrotonik</a:t>
            </a:r>
            <a:r>
              <a:rPr lang="tr-TR" altLang="tr-TR" dirty="0"/>
              <a:t> olarak hücreye yayılır (lif çok küçük), L-tip </a:t>
            </a:r>
            <a:r>
              <a:rPr lang="tr-TR" altLang="tr-TR" dirty="0" err="1"/>
              <a:t>Ca</a:t>
            </a:r>
            <a:r>
              <a:rPr lang="tr-TR" altLang="tr-TR" dirty="0"/>
              <a:t> kanalı açılır</a:t>
            </a:r>
            <a:r>
              <a:rPr lang="tr-TR" altLang="tr-TR" dirty="0">
                <a:sym typeface="Wingdings" panose="05000000000000000000" pitchFamily="2" charset="2"/>
              </a:rPr>
              <a:t></a:t>
            </a:r>
            <a:r>
              <a:rPr lang="tr-TR" altLang="tr-TR" dirty="0"/>
              <a:t> kasılma  </a:t>
            </a:r>
          </a:p>
          <a:p>
            <a:r>
              <a:rPr lang="tr-TR" altLang="tr-TR" dirty="0"/>
              <a:t>JP, </a:t>
            </a:r>
            <a:r>
              <a:rPr lang="tr-TR" altLang="tr-TR" dirty="0" err="1"/>
              <a:t>hiperpolarize</a:t>
            </a:r>
            <a:r>
              <a:rPr lang="tr-TR" altLang="tr-TR" dirty="0"/>
              <a:t> edici olabilir, IJP denir 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23-D1C0-4235-B708-9BD642A38425}" type="slidenum">
              <a:rPr lang="tr-TR" altLang="tr-TR" smtClean="0"/>
              <a:pPr>
                <a:defRPr/>
              </a:pPr>
              <a:t>17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77426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tr-TR" altLang="tr-TR" sz="4000" smtClean="0"/>
              <a:t>Aksiyon potansiyelleri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507413" cy="4967287"/>
          </a:xfrm>
        </p:spPr>
        <p:txBody>
          <a:bodyPr/>
          <a:lstStyle/>
          <a:p>
            <a:pPr>
              <a:spcBef>
                <a:spcPct val="40000"/>
              </a:spcBef>
            </a:pPr>
            <a:r>
              <a:rPr lang="tr-TR" altLang="tr-TR" dirty="0" smtClean="0"/>
              <a:t>Genellikle tek üniteli düz kaslarda gözlenir</a:t>
            </a:r>
          </a:p>
          <a:p>
            <a:pPr>
              <a:spcBef>
                <a:spcPct val="40000"/>
              </a:spcBef>
            </a:pPr>
            <a:r>
              <a:rPr lang="tr-TR" altLang="tr-TR" dirty="0" smtClean="0"/>
              <a:t>İskelet kasına göre daha uzun sürer </a:t>
            </a:r>
          </a:p>
          <a:p>
            <a:pPr>
              <a:spcBef>
                <a:spcPct val="40000"/>
              </a:spcBef>
            </a:pPr>
            <a:r>
              <a:rPr lang="tr-TR" altLang="tr-TR" dirty="0" err="1" smtClean="0"/>
              <a:t>Depolarizasyonda</a:t>
            </a:r>
            <a:r>
              <a:rPr lang="tr-TR" altLang="tr-TR" dirty="0" smtClean="0"/>
              <a:t> L-tip </a:t>
            </a:r>
            <a:r>
              <a:rPr lang="tr-TR" altLang="tr-TR" dirty="0" err="1" smtClean="0"/>
              <a:t>V</a:t>
            </a:r>
            <a:r>
              <a:rPr lang="tr-TR" altLang="tr-TR" baseline="-25000" dirty="0" err="1" smtClean="0"/>
              <a:t>Ca</a:t>
            </a:r>
            <a:r>
              <a:rPr lang="tr-TR" altLang="tr-TR" dirty="0" smtClean="0"/>
              <a:t> rol alır (+</a:t>
            </a:r>
            <a:r>
              <a:rPr lang="tr-TR" altLang="tr-TR" dirty="0" err="1" smtClean="0"/>
              <a:t>feedback</a:t>
            </a:r>
            <a:r>
              <a:rPr lang="tr-TR" altLang="tr-TR" dirty="0" smtClean="0"/>
              <a:t>). Giren Ca</a:t>
            </a:r>
            <a:r>
              <a:rPr lang="tr-TR" altLang="tr-TR" baseline="30000" dirty="0" smtClean="0"/>
              <a:t>2+</a:t>
            </a:r>
            <a:r>
              <a:rPr lang="tr-TR" altLang="tr-TR" dirty="0" smtClean="0"/>
              <a:t> kasılmada da rol alır. </a:t>
            </a:r>
            <a:r>
              <a:rPr lang="tr-TR" altLang="tr-TR" dirty="0" err="1" smtClean="0"/>
              <a:t>Depolarizasyon</a:t>
            </a:r>
            <a:r>
              <a:rPr lang="tr-TR" altLang="tr-TR" dirty="0" smtClean="0"/>
              <a:t> dönemi uzun (Ca</a:t>
            </a:r>
            <a:r>
              <a:rPr lang="tr-TR" altLang="tr-TR" baseline="30000" dirty="0" smtClean="0"/>
              <a:t>2+</a:t>
            </a:r>
            <a:r>
              <a:rPr lang="tr-TR" altLang="tr-TR" dirty="0" smtClean="0"/>
              <a:t> girişi </a:t>
            </a:r>
            <a:r>
              <a:rPr lang="tr-TR" altLang="tr-TR" dirty="0" err="1" smtClean="0"/>
              <a:t>Na</a:t>
            </a:r>
            <a:r>
              <a:rPr lang="tr-TR" altLang="tr-TR" baseline="30000" dirty="0" smtClean="0"/>
              <a:t>+</a:t>
            </a:r>
            <a:r>
              <a:rPr lang="tr-TR" altLang="tr-TR" dirty="0" smtClean="0"/>
              <a:t>’a göre yavaş) </a:t>
            </a:r>
          </a:p>
          <a:p>
            <a:pPr>
              <a:spcBef>
                <a:spcPct val="40000"/>
              </a:spcBef>
            </a:pPr>
            <a:r>
              <a:rPr lang="tr-TR" altLang="tr-TR" dirty="0" smtClean="0"/>
              <a:t>AP </a:t>
            </a:r>
            <a:r>
              <a:rPr lang="tr-TR" altLang="tr-TR" dirty="0" err="1" smtClean="0"/>
              <a:t>repolarizasyonu</a:t>
            </a:r>
            <a:r>
              <a:rPr lang="tr-TR" altLang="tr-TR" dirty="0" smtClean="0"/>
              <a:t> da yavaş (</a:t>
            </a:r>
            <a:r>
              <a:rPr lang="tr-TR" altLang="tr-TR" dirty="0" err="1" smtClean="0"/>
              <a:t>V</a:t>
            </a:r>
            <a:r>
              <a:rPr lang="tr-TR" altLang="tr-TR" baseline="-25000" dirty="0" err="1" smtClean="0"/>
              <a:t>Ca</a:t>
            </a:r>
            <a:r>
              <a:rPr lang="tr-TR" altLang="tr-TR" dirty="0" smtClean="0"/>
              <a:t>  </a:t>
            </a:r>
            <a:r>
              <a:rPr lang="tr-TR" altLang="tr-TR" dirty="0" err="1" smtClean="0"/>
              <a:t>inaktivasyonu</a:t>
            </a:r>
            <a:r>
              <a:rPr lang="tr-TR" altLang="tr-TR" dirty="0" smtClean="0"/>
              <a:t> yavaş, V</a:t>
            </a:r>
            <a:r>
              <a:rPr lang="tr-TR" altLang="tr-TR" baseline="-25000" dirty="0" smtClean="0"/>
              <a:t>K</a:t>
            </a:r>
            <a:r>
              <a:rPr lang="tr-TR" altLang="tr-TR" dirty="0" smtClean="0"/>
              <a:t> aktivasyonu geç)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tr-TR" altLang="tr-TR" sz="4000" smtClean="0"/>
              <a:t>Aksiyon potansiyelleri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616575"/>
          </a:xfrm>
        </p:spPr>
        <p:txBody>
          <a:bodyPr/>
          <a:lstStyle/>
          <a:p>
            <a:pPr>
              <a:spcBef>
                <a:spcPct val="40000"/>
              </a:spcBef>
            </a:pPr>
            <a:r>
              <a:rPr lang="tr-TR" altLang="tr-TR" dirty="0" smtClean="0"/>
              <a:t>Bazı düz kaslarda iskelet kasına benzer tek bir AP görülür (genellikle </a:t>
            </a:r>
            <a:r>
              <a:rPr lang="tr-TR" altLang="tr-TR" dirty="0" err="1" smtClean="0"/>
              <a:t>visseral</a:t>
            </a:r>
            <a:r>
              <a:rPr lang="tr-TR" altLang="tr-TR" dirty="0" smtClean="0"/>
              <a:t> düz kas). </a:t>
            </a:r>
          </a:p>
          <a:p>
            <a:pPr>
              <a:spcBef>
                <a:spcPct val="40000"/>
              </a:spcBef>
            </a:pPr>
            <a:r>
              <a:rPr lang="tr-TR" altLang="tr-TR" dirty="0" smtClean="0"/>
              <a:t>Bazı düz kaslarda (</a:t>
            </a:r>
            <a:r>
              <a:rPr lang="tr-TR" altLang="tr-TR" dirty="0" err="1" smtClean="0"/>
              <a:t>genitouriner</a:t>
            </a:r>
            <a:r>
              <a:rPr lang="tr-TR" altLang="tr-TR" dirty="0" smtClean="0"/>
              <a:t> sistem, bazı damar düz kasları) kalp kası benzeri </a:t>
            </a:r>
            <a:r>
              <a:rPr lang="tr-TR" altLang="tr-TR" dirty="0" err="1" smtClean="0"/>
              <a:t>platolu</a:t>
            </a:r>
            <a:r>
              <a:rPr lang="tr-TR" altLang="tr-TR" dirty="0" smtClean="0"/>
              <a:t> AP gözlenir. Ca</a:t>
            </a:r>
            <a:r>
              <a:rPr lang="tr-TR" altLang="tr-TR" baseline="30000" dirty="0" smtClean="0"/>
              <a:t>+2</a:t>
            </a:r>
            <a:r>
              <a:rPr lang="tr-TR" altLang="tr-TR" dirty="0" smtClean="0"/>
              <a:t> girişi daha uzun sürdüğü ve daha fazla Ca</a:t>
            </a:r>
            <a:r>
              <a:rPr lang="tr-TR" altLang="tr-TR" baseline="30000" dirty="0" smtClean="0"/>
              <a:t>+2</a:t>
            </a:r>
            <a:r>
              <a:rPr lang="tr-TR" altLang="tr-TR" dirty="0" smtClean="0"/>
              <a:t> girdiği için kasılma uzun sürer.</a:t>
            </a:r>
          </a:p>
          <a:p>
            <a:pPr>
              <a:spcBef>
                <a:spcPct val="40000"/>
              </a:spcBef>
            </a:pPr>
            <a:r>
              <a:rPr lang="tr-TR" altLang="tr-TR" dirty="0" smtClean="0"/>
              <a:t>Bazı düz kaslarda yavaş dalgalar üzerinde seri halinde AP’leri gözlenir.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tr-TR" altLang="tr-TR" smtClean="0"/>
              <a:t>Gevşeme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435975" cy="5040313"/>
          </a:xfrm>
        </p:spPr>
        <p:txBody>
          <a:bodyPr/>
          <a:lstStyle/>
          <a:p>
            <a:pPr eaLnBrk="1" hangingPunct="1"/>
            <a:r>
              <a:rPr lang="tr-TR" altLang="tr-TR" smtClean="0"/>
              <a:t>Gevşeme için hücre içi Ca</a:t>
            </a:r>
            <a:r>
              <a:rPr lang="tr-TR" altLang="tr-TR" b="1" baseline="30000" smtClean="0"/>
              <a:t>2+</a:t>
            </a:r>
            <a:r>
              <a:rPr lang="tr-TR" altLang="tr-TR" smtClean="0"/>
              <a:t>, Ca-kalmodulin oluşmayacak kadar az olmalı</a:t>
            </a:r>
          </a:p>
          <a:p>
            <a:pPr lvl="1" eaLnBrk="1" hangingPunct="1"/>
            <a:r>
              <a:rPr lang="tr-TR" altLang="tr-TR" sz="3200" smtClean="0"/>
              <a:t>Hiperpolarizasyon (V</a:t>
            </a:r>
            <a:r>
              <a:rPr lang="tr-TR" altLang="tr-TR" sz="3200" baseline="-25000" smtClean="0"/>
              <a:t>Ca</a:t>
            </a:r>
            <a:r>
              <a:rPr lang="tr-TR" altLang="tr-TR" sz="3200" smtClean="0"/>
              <a:t> kapanır)</a:t>
            </a:r>
          </a:p>
          <a:p>
            <a:pPr lvl="1" eaLnBrk="1" hangingPunct="1"/>
            <a:r>
              <a:rPr lang="tr-TR" altLang="tr-TR" sz="3200" smtClean="0"/>
              <a:t>Zarda ligand kapılı Ca</a:t>
            </a:r>
            <a:r>
              <a:rPr lang="tr-TR" altLang="tr-TR" sz="3200" b="1" baseline="30000" smtClean="0"/>
              <a:t>2+</a:t>
            </a:r>
            <a:r>
              <a:rPr lang="tr-TR" altLang="tr-TR" sz="3200" smtClean="0"/>
              <a:t> kanalı inh. (cAMP, cGMP)</a:t>
            </a:r>
          </a:p>
          <a:p>
            <a:pPr lvl="1" eaLnBrk="1" hangingPunct="1"/>
            <a:r>
              <a:rPr lang="tr-TR" altLang="tr-TR" sz="3200" smtClean="0"/>
              <a:t>IP3 oluşumu inhibisyonu</a:t>
            </a:r>
          </a:p>
          <a:p>
            <a:pPr lvl="1" eaLnBrk="1" hangingPunct="1"/>
            <a:r>
              <a:rPr lang="tr-TR" altLang="tr-TR" sz="3200" smtClean="0"/>
              <a:t>SR’den Ca</a:t>
            </a:r>
            <a:r>
              <a:rPr lang="tr-TR" altLang="tr-TR" sz="3200" b="1" baseline="30000" smtClean="0"/>
              <a:t>2+</a:t>
            </a:r>
            <a:r>
              <a:rPr lang="tr-TR" altLang="tr-TR" sz="3200" smtClean="0"/>
              <a:t> çıkışı azaltılması</a:t>
            </a:r>
          </a:p>
          <a:p>
            <a:pPr lvl="1" eaLnBrk="1" hangingPunct="1"/>
            <a:r>
              <a:rPr lang="tr-TR" altLang="tr-TR" sz="3200" smtClean="0"/>
              <a:t>SERCA aktivitesi artışı</a:t>
            </a:r>
          </a:p>
        </p:txBody>
      </p:sp>
      <p:sp>
        <p:nvSpPr>
          <p:cNvPr id="30724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56082C7-92AB-43E8-9899-C99455889C79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tr-TR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altLang="tr-TR" dirty="0"/>
              <a:t>İyon kanal geçirgenliğinde (Ca</a:t>
            </a:r>
            <a:r>
              <a:rPr lang="tr-TR" altLang="tr-TR" b="1" baseline="30000" dirty="0"/>
              <a:t>2+</a:t>
            </a:r>
            <a:r>
              <a:rPr lang="tr-TR" altLang="tr-TR" dirty="0"/>
              <a:t>, K</a:t>
            </a:r>
            <a:r>
              <a:rPr lang="tr-TR" altLang="tr-TR" b="1" baseline="30000" dirty="0"/>
              <a:t>+</a:t>
            </a:r>
            <a:r>
              <a:rPr lang="tr-TR" altLang="tr-TR" dirty="0"/>
              <a:t>) ritmik </a:t>
            </a:r>
            <a:r>
              <a:rPr lang="tr-TR" altLang="tr-TR" dirty="0" smtClean="0"/>
              <a:t>değişiklik:</a:t>
            </a:r>
            <a:endParaRPr lang="tr-TR" dirty="0" smtClean="0"/>
          </a:p>
          <a:p>
            <a:r>
              <a:rPr lang="tr-TR" altLang="tr-TR" dirty="0" err="1" smtClean="0"/>
              <a:t>V</a:t>
            </a:r>
            <a:r>
              <a:rPr lang="tr-TR" altLang="tr-TR" baseline="-25000" dirty="0" err="1" smtClean="0"/>
              <a:t>Ca</a:t>
            </a:r>
            <a:r>
              <a:rPr lang="tr-TR" altLang="tr-TR" dirty="0" smtClean="0"/>
              <a:t> </a:t>
            </a:r>
            <a:r>
              <a:rPr lang="tr-TR" altLang="tr-TR" dirty="0"/>
              <a:t>açılır</a:t>
            </a:r>
            <a:r>
              <a:rPr lang="tr-TR" altLang="tr-TR" dirty="0" smtClean="0"/>
              <a:t>; AP dikeni oluşur; Ca</a:t>
            </a:r>
            <a:r>
              <a:rPr lang="tr-TR" altLang="tr-TR" baseline="30000" dirty="0" smtClean="0"/>
              <a:t>2</a:t>
            </a:r>
            <a:r>
              <a:rPr lang="tr-TR" altLang="tr-TR" baseline="30000" dirty="0"/>
              <a:t>+</a:t>
            </a:r>
            <a:r>
              <a:rPr lang="tr-TR" altLang="tr-TR" dirty="0"/>
              <a:t> </a:t>
            </a:r>
            <a:r>
              <a:rPr lang="tr-TR" altLang="tr-TR" dirty="0" smtClean="0"/>
              <a:t>girişi ile kasılma olur</a:t>
            </a:r>
          </a:p>
          <a:p>
            <a:r>
              <a:rPr lang="tr-TR" altLang="tr-TR" dirty="0" smtClean="0"/>
              <a:t>Ca</a:t>
            </a:r>
            <a:r>
              <a:rPr lang="tr-TR" altLang="tr-TR" baseline="30000" dirty="0" smtClean="0"/>
              <a:t>2</a:t>
            </a:r>
            <a:r>
              <a:rPr lang="tr-TR" altLang="tr-TR" baseline="30000" dirty="0"/>
              <a:t>+</a:t>
            </a:r>
            <a:r>
              <a:rPr lang="tr-TR" altLang="tr-TR" dirty="0"/>
              <a:t> bağımlı K</a:t>
            </a:r>
            <a:r>
              <a:rPr lang="tr-TR" altLang="tr-TR" baseline="30000" dirty="0"/>
              <a:t>+</a:t>
            </a:r>
            <a:r>
              <a:rPr lang="tr-TR" altLang="tr-TR" dirty="0"/>
              <a:t> kanalları açılır; </a:t>
            </a:r>
            <a:r>
              <a:rPr lang="tr-TR" altLang="tr-TR" dirty="0" smtClean="0"/>
              <a:t>yavaş </a:t>
            </a:r>
            <a:r>
              <a:rPr lang="tr-TR" altLang="tr-TR" dirty="0" err="1" smtClean="0"/>
              <a:t>hiperpolarizasyon</a:t>
            </a:r>
            <a:r>
              <a:rPr lang="tr-TR" altLang="tr-TR" dirty="0" smtClean="0"/>
              <a:t> olur.</a:t>
            </a:r>
          </a:p>
          <a:p>
            <a:r>
              <a:rPr lang="tr-TR" altLang="tr-TR" dirty="0" err="1" smtClean="0"/>
              <a:t>V</a:t>
            </a:r>
            <a:r>
              <a:rPr lang="tr-TR" altLang="tr-TR" baseline="-25000" dirty="0" err="1" smtClean="0"/>
              <a:t>Ca</a:t>
            </a:r>
            <a:r>
              <a:rPr lang="tr-TR" altLang="tr-TR" baseline="-25000" dirty="0" smtClean="0"/>
              <a:t> </a:t>
            </a:r>
            <a:r>
              <a:rPr lang="tr-TR" altLang="tr-TR" dirty="0"/>
              <a:t>kapanır, </a:t>
            </a:r>
            <a:r>
              <a:rPr lang="tr-TR" altLang="tr-TR" dirty="0" err="1"/>
              <a:t>h.içi</a:t>
            </a:r>
            <a:r>
              <a:rPr lang="tr-TR" altLang="tr-TR" dirty="0"/>
              <a:t> Ca</a:t>
            </a:r>
            <a:r>
              <a:rPr lang="tr-TR" altLang="tr-TR" baseline="30000" dirty="0"/>
              <a:t>2+</a:t>
            </a:r>
            <a:r>
              <a:rPr lang="tr-TR" altLang="tr-TR" dirty="0"/>
              <a:t> </a:t>
            </a:r>
            <a:r>
              <a:rPr lang="tr-TR" altLang="tr-TR" dirty="0" smtClean="0"/>
              <a:t>düşer</a:t>
            </a:r>
          </a:p>
          <a:p>
            <a:r>
              <a:rPr lang="tr-TR" altLang="tr-TR" dirty="0" smtClean="0"/>
              <a:t>Ca</a:t>
            </a:r>
            <a:r>
              <a:rPr lang="tr-TR" altLang="tr-TR" baseline="30000" dirty="0" smtClean="0"/>
              <a:t>2</a:t>
            </a:r>
            <a:r>
              <a:rPr lang="tr-TR" altLang="tr-TR" baseline="30000" dirty="0"/>
              <a:t>+</a:t>
            </a:r>
            <a:r>
              <a:rPr lang="tr-TR" altLang="tr-TR" dirty="0"/>
              <a:t> bağımlı K</a:t>
            </a:r>
            <a:r>
              <a:rPr lang="tr-TR" altLang="tr-TR" baseline="30000" dirty="0"/>
              <a:t>+</a:t>
            </a:r>
            <a:r>
              <a:rPr lang="tr-TR" altLang="tr-TR" dirty="0"/>
              <a:t> kanalları kapanır</a:t>
            </a:r>
            <a:r>
              <a:rPr lang="tr-TR" altLang="tr-TR" dirty="0" smtClean="0"/>
              <a:t>. </a:t>
            </a:r>
            <a:r>
              <a:rPr lang="tr-TR" altLang="tr-TR" dirty="0" err="1" smtClean="0"/>
              <a:t>Depolarizasyon</a:t>
            </a:r>
            <a:r>
              <a:rPr lang="tr-TR" altLang="tr-TR" dirty="0" smtClean="0"/>
              <a:t> olur</a:t>
            </a:r>
            <a:endParaRPr lang="tr-TR" altLang="tr-TR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23-D1C0-4235-B708-9BD642A38425}" type="slidenum">
              <a:rPr lang="tr-TR" altLang="tr-TR" smtClean="0"/>
              <a:pPr>
                <a:defRPr/>
              </a:pPr>
              <a:t>20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09219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smtClean="0"/>
              <a:t>Visseral kaslar gerilirse spontan AP’leri oluşabilir. Yavaş dalga + gerilme birlikte oluşturur</a:t>
            </a:r>
          </a:p>
          <a:p>
            <a:r>
              <a:rPr lang="tr-TR" altLang="tr-TR" smtClean="0"/>
              <a:t>Örn. barsak içerikle gerilirse, yerel otomatik kasılmalar içeriği anüse doğru iten peristaltik kasılmaları başlatır.</a:t>
            </a:r>
          </a:p>
          <a:p>
            <a:endParaRPr lang="tr-TR" altLang="tr-TR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706437"/>
          </a:xfrm>
        </p:spPr>
        <p:txBody>
          <a:bodyPr/>
          <a:lstStyle/>
          <a:p>
            <a:r>
              <a:rPr lang="tr-TR" altLang="tr-TR" sz="4000" smtClean="0"/>
              <a:t>			İskelet kası  	Düz kas</a:t>
            </a:r>
          </a:p>
        </p:txBody>
      </p:sp>
      <p:graphicFrame>
        <p:nvGraphicFramePr>
          <p:cNvPr id="81979" name="Group 59"/>
          <p:cNvGraphicFramePr>
            <a:graphicFrameLocks noGrp="1"/>
          </p:cNvGraphicFramePr>
          <p:nvPr>
            <p:ph idx="1"/>
          </p:nvPr>
        </p:nvGraphicFramePr>
        <p:xfrm>
          <a:off x="179388" y="1052513"/>
          <a:ext cx="8964612" cy="5586411"/>
        </p:xfrm>
        <a:graphic>
          <a:graphicData uri="http://schemas.openxmlformats.org/drawingml/2006/table">
            <a:tbl>
              <a:tblPr/>
              <a:tblGrid>
                <a:gridCol w="298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7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9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837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Uyarılma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Sinir-kas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kavş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Sinaptik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iletim,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hormon, lokal faktörler, gerilme,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pace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maker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Elektriksel aktivite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 (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platolu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AP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vb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), dereceli pot.(yavaş dalga,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kavş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pot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vb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7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 sensörü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Troponin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Kalmodulin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94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Eks.-kont. Eşleş.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Dihidropiridin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riyanodin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res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Çeşitli şekilde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girişi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21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Gevşeme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ACh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yıkımı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MLC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fosfataz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706437"/>
          </a:xfrm>
        </p:spPr>
        <p:txBody>
          <a:bodyPr/>
          <a:lstStyle/>
          <a:p>
            <a:r>
              <a:rPr lang="tr-TR" altLang="tr-TR" sz="4000" smtClean="0"/>
              <a:t>		İskelet kası    Düz kas</a:t>
            </a:r>
          </a:p>
        </p:txBody>
      </p:sp>
      <p:graphicFrame>
        <p:nvGraphicFramePr>
          <p:cNvPr id="84002" name="Group 34"/>
          <p:cNvGraphicFramePr>
            <a:graphicFrameLocks noGrp="1"/>
          </p:cNvGraphicFramePr>
          <p:nvPr>
            <p:ph idx="1"/>
          </p:nvPr>
        </p:nvGraphicFramePr>
        <p:xfrm>
          <a:off x="179388" y="1052513"/>
          <a:ext cx="8964612" cy="2578100"/>
        </p:xfrm>
        <a:graphic>
          <a:graphicData uri="http://schemas.openxmlformats.org/drawingml/2006/table">
            <a:tbl>
              <a:tblPr/>
              <a:tblGrid>
                <a:gridCol w="298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9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7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392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Sarsı süresi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20-200ms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200 ms ve üstü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41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Kuvvetin kontrolü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Uzaysal-zamansal sumasyon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MLC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fosforilasyonu-defosforilasyonu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Mandal durumu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>
          <a:xfrm>
            <a:off x="457200" y="404813"/>
            <a:ext cx="8075613" cy="572135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 smtClean="0"/>
              <a:t>Hücre içi Ca</a:t>
            </a:r>
            <a:r>
              <a:rPr lang="tr-TR" altLang="tr-TR" b="1" baseline="30000" dirty="0" smtClean="0"/>
              <a:t>2+</a:t>
            </a:r>
            <a:r>
              <a:rPr lang="tr-TR" altLang="tr-TR" dirty="0" smtClean="0"/>
              <a:t> azalması gevşemeyi tek başına sağlayamaz. Çünkü gevşeme için MLC </a:t>
            </a:r>
            <a:r>
              <a:rPr lang="tr-TR" altLang="tr-TR" dirty="0" err="1" smtClean="0"/>
              <a:t>defosforile</a:t>
            </a:r>
            <a:r>
              <a:rPr lang="tr-TR" altLang="tr-TR" dirty="0" smtClean="0"/>
              <a:t> olmalı</a:t>
            </a:r>
          </a:p>
          <a:p>
            <a:pPr eaLnBrk="1" hangingPunct="1">
              <a:defRPr/>
            </a:pPr>
            <a:r>
              <a:rPr lang="tr-TR" altLang="tr-TR" dirty="0" smtClean="0"/>
              <a:t>MLC,  MLC-</a:t>
            </a:r>
            <a:r>
              <a:rPr lang="tr-TR" altLang="tr-TR" b="1" dirty="0" err="1" smtClean="0"/>
              <a:t>fosfataz</a:t>
            </a:r>
            <a:r>
              <a:rPr lang="tr-TR" altLang="tr-TR" dirty="0" smtClean="0"/>
              <a:t> ile </a:t>
            </a:r>
            <a:r>
              <a:rPr lang="tr-TR" altLang="tr-TR" dirty="0" err="1" smtClean="0"/>
              <a:t>defosforile</a:t>
            </a:r>
            <a:r>
              <a:rPr lang="tr-TR" altLang="tr-TR" dirty="0" smtClean="0"/>
              <a:t> edilir, böylece </a:t>
            </a:r>
            <a:r>
              <a:rPr lang="tr-TR" altLang="tr-TR" dirty="0" err="1" smtClean="0"/>
              <a:t>miyozin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ATPaz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inhibe</a:t>
            </a:r>
            <a:r>
              <a:rPr lang="tr-TR" altLang="tr-TR" dirty="0" smtClean="0"/>
              <a:t> olur. </a:t>
            </a:r>
          </a:p>
          <a:p>
            <a:pPr eaLnBrk="1" hangingPunct="1">
              <a:defRPr/>
            </a:pPr>
            <a:r>
              <a:rPr lang="tr-TR" dirty="0" smtClean="0"/>
              <a:t>Sonuçta düz kaslarda kasılma</a:t>
            </a:r>
          </a:p>
          <a:p>
            <a:pPr lvl="1" eaLnBrk="1" hangingPunct="1">
              <a:defRPr/>
            </a:pPr>
            <a:r>
              <a:rPr lang="tr-TR" dirty="0" smtClean="0"/>
              <a:t>MLC </a:t>
            </a:r>
            <a:r>
              <a:rPr lang="tr-TR" dirty="0" err="1" smtClean="0"/>
              <a:t>fosforilasyonu</a:t>
            </a:r>
            <a:r>
              <a:rPr lang="tr-TR" dirty="0" smtClean="0"/>
              <a:t> (</a:t>
            </a:r>
            <a:r>
              <a:rPr lang="tr-TR" altLang="tr-TR" dirty="0" smtClean="0"/>
              <a:t>Ca</a:t>
            </a:r>
            <a:r>
              <a:rPr lang="tr-TR" altLang="tr-TR" b="1" baseline="30000" dirty="0" smtClean="0"/>
              <a:t>2+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Ca-Kalmodulin</a:t>
            </a:r>
            <a:r>
              <a:rPr lang="tr-TR" dirty="0" smtClean="0">
                <a:sym typeface="Wingdings" panose="05000000000000000000" pitchFamily="2" charset="2"/>
              </a:rPr>
              <a:t> MLC </a:t>
            </a:r>
            <a:r>
              <a:rPr lang="tr-TR" dirty="0" err="1" smtClean="0">
                <a:sym typeface="Wingdings" panose="05000000000000000000" pitchFamily="2" charset="2"/>
              </a:rPr>
              <a:t>kinaz</a:t>
            </a:r>
            <a:r>
              <a:rPr lang="tr-TR" dirty="0" smtClean="0">
                <a:sym typeface="Wingdings" panose="05000000000000000000" pitchFamily="2" charset="2"/>
              </a:rPr>
              <a:t>) </a:t>
            </a:r>
          </a:p>
          <a:p>
            <a:pPr lvl="1" eaLnBrk="1" hangingPunct="1">
              <a:defRPr/>
            </a:pPr>
            <a:r>
              <a:rPr lang="tr-TR" dirty="0" smtClean="0">
                <a:sym typeface="Wingdings" panose="05000000000000000000" pitchFamily="2" charset="2"/>
              </a:rPr>
              <a:t>MLC </a:t>
            </a:r>
            <a:r>
              <a:rPr lang="tr-TR" dirty="0" err="1" smtClean="0">
                <a:sym typeface="Wingdings" panose="05000000000000000000" pitchFamily="2" charset="2"/>
              </a:rPr>
              <a:t>defosforilasyonu</a:t>
            </a:r>
            <a:r>
              <a:rPr lang="tr-TR" dirty="0" smtClean="0">
                <a:sym typeface="Wingdings" panose="05000000000000000000" pitchFamily="2" charset="2"/>
              </a:rPr>
              <a:t> (</a:t>
            </a:r>
            <a:r>
              <a:rPr lang="tr-TR" dirty="0" err="1" smtClean="0">
                <a:sym typeface="Wingdings" panose="05000000000000000000" pitchFamily="2" charset="2"/>
              </a:rPr>
              <a:t>miyozin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fosfataz</a:t>
            </a:r>
            <a:r>
              <a:rPr lang="tr-TR" dirty="0" smtClean="0">
                <a:sym typeface="Wingdings" panose="05000000000000000000" pitchFamily="2" charset="2"/>
              </a:rPr>
              <a:t>) </a:t>
            </a:r>
          </a:p>
          <a:p>
            <a:pPr marL="457200" lvl="1" indent="0" eaLnBrk="1" hangingPunct="1">
              <a:buFontTx/>
              <a:buNone/>
              <a:defRPr/>
            </a:pPr>
            <a:endParaRPr lang="tr-TR" sz="3200" dirty="0">
              <a:sym typeface="Wingdings" panose="05000000000000000000" pitchFamily="2" charset="2"/>
            </a:endParaRPr>
          </a:p>
          <a:p>
            <a:pPr marL="457200" lvl="1" indent="0" eaLnBrk="1" hangingPunct="1">
              <a:buFontTx/>
              <a:buNone/>
              <a:defRPr/>
            </a:pPr>
            <a:r>
              <a:rPr lang="tr-TR" sz="3200" dirty="0" smtClean="0">
                <a:sym typeface="Wingdings" panose="05000000000000000000" pitchFamily="2" charset="2"/>
              </a:rPr>
              <a:t>üzerinden kontrol ediliyor.</a:t>
            </a:r>
          </a:p>
        </p:txBody>
      </p:sp>
      <p:sp>
        <p:nvSpPr>
          <p:cNvPr id="31747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C38E43-DF41-4578-A813-F5C7985BCAD5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tr-TR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Düz kaslarda </a:t>
            </a:r>
            <a:r>
              <a:rPr lang="tr-TR" altLang="tr-TR" dirty="0" err="1"/>
              <a:t>miyozin</a:t>
            </a:r>
            <a:r>
              <a:rPr lang="tr-TR" altLang="tr-TR" dirty="0"/>
              <a:t> hafif zincirin </a:t>
            </a:r>
            <a:r>
              <a:rPr lang="tr-TR" altLang="tr-TR" dirty="0" err="1"/>
              <a:t>fosforilasyonu-defosforilasyonu</a:t>
            </a:r>
            <a:r>
              <a:rPr lang="tr-TR" altLang="tr-TR" dirty="0"/>
              <a:t> üzerinden kasılma gücü düzenlenebilir. </a:t>
            </a:r>
          </a:p>
          <a:p>
            <a:pPr eaLnBrk="1" hangingPunct="1"/>
            <a:r>
              <a:rPr lang="tr-TR" altLang="tr-TR" dirty="0">
                <a:sym typeface="Wingdings" panose="05000000000000000000" pitchFamily="2" charset="2"/>
              </a:rPr>
              <a:t> </a:t>
            </a:r>
            <a:r>
              <a:rPr lang="tr-TR" altLang="tr-TR" dirty="0" err="1">
                <a:sym typeface="Wingdings" panose="05000000000000000000" pitchFamily="2" charset="2"/>
              </a:rPr>
              <a:t>fosforilasyon</a:t>
            </a:r>
            <a:r>
              <a:rPr lang="tr-TR" altLang="tr-TR" dirty="0">
                <a:sym typeface="Wingdings" panose="05000000000000000000" pitchFamily="2" charset="2"/>
              </a:rPr>
              <a:t> </a:t>
            </a:r>
            <a:r>
              <a:rPr lang="tr-TR" altLang="tr-TR" dirty="0" err="1">
                <a:sym typeface="Wingdings" panose="05000000000000000000" pitchFamily="2" charset="2"/>
              </a:rPr>
              <a:t>Ca-CaM</a:t>
            </a:r>
            <a:r>
              <a:rPr lang="tr-TR" altLang="tr-TR" dirty="0">
                <a:sym typeface="Wingdings" panose="05000000000000000000" pitchFamily="2" charset="2"/>
              </a:rPr>
              <a:t> üzerinden oluyor, bu da kalsiyum gerektiriyor. </a:t>
            </a:r>
            <a:r>
              <a:rPr lang="tr-TR" altLang="tr-TR" dirty="0" err="1">
                <a:sym typeface="Wingdings" panose="05000000000000000000" pitchFamily="2" charset="2"/>
              </a:rPr>
              <a:t>Ca</a:t>
            </a:r>
            <a:r>
              <a:rPr lang="tr-TR" altLang="tr-TR" dirty="0">
                <a:sym typeface="Wingdings" panose="05000000000000000000" pitchFamily="2" charset="2"/>
              </a:rPr>
              <a:t> arttıkça kasılma gücü artar. </a:t>
            </a:r>
          </a:p>
          <a:p>
            <a:pPr eaLnBrk="1" hangingPunct="1"/>
            <a:r>
              <a:rPr lang="tr-TR" altLang="tr-TR" dirty="0">
                <a:sym typeface="Wingdings" panose="05000000000000000000" pitchFamily="2" charset="2"/>
              </a:rPr>
              <a:t> </a:t>
            </a:r>
            <a:r>
              <a:rPr lang="tr-TR" altLang="tr-TR" dirty="0" err="1">
                <a:sym typeface="Wingdings" panose="05000000000000000000" pitchFamily="2" charset="2"/>
              </a:rPr>
              <a:t>defosforilasyon</a:t>
            </a:r>
            <a:r>
              <a:rPr lang="tr-TR" altLang="tr-TR" dirty="0">
                <a:sym typeface="Wingdings" panose="05000000000000000000" pitchFamily="2" charset="2"/>
              </a:rPr>
              <a:t>, </a:t>
            </a:r>
            <a:r>
              <a:rPr lang="tr-TR" altLang="tr-TR" dirty="0" err="1">
                <a:sym typeface="Wingdings" panose="05000000000000000000" pitchFamily="2" charset="2"/>
              </a:rPr>
              <a:t>Miyozin</a:t>
            </a:r>
            <a:r>
              <a:rPr lang="tr-TR" altLang="tr-TR" dirty="0">
                <a:sym typeface="Wingdings" panose="05000000000000000000" pitchFamily="2" charset="2"/>
              </a:rPr>
              <a:t> </a:t>
            </a:r>
            <a:r>
              <a:rPr lang="tr-TR" altLang="tr-TR" dirty="0" err="1">
                <a:sym typeface="Wingdings" panose="05000000000000000000" pitchFamily="2" charset="2"/>
              </a:rPr>
              <a:t>fosfataz</a:t>
            </a:r>
            <a:r>
              <a:rPr lang="tr-TR" altLang="tr-TR" dirty="0">
                <a:sym typeface="Wingdings" panose="05000000000000000000" pitchFamily="2" charset="2"/>
              </a:rPr>
              <a:t> ile olur, bu enzim </a:t>
            </a:r>
            <a:r>
              <a:rPr lang="tr-TR" altLang="tr-TR" dirty="0" err="1">
                <a:sym typeface="Wingdings" panose="05000000000000000000" pitchFamily="2" charset="2"/>
              </a:rPr>
              <a:t>inhibe</a:t>
            </a:r>
            <a:r>
              <a:rPr lang="tr-TR" altLang="tr-TR" dirty="0">
                <a:sym typeface="Wingdings" panose="05000000000000000000" pitchFamily="2" charset="2"/>
              </a:rPr>
              <a:t> edilir (kasılma gücü artar)-</a:t>
            </a:r>
            <a:r>
              <a:rPr lang="tr-TR" altLang="tr-TR" dirty="0" err="1">
                <a:sym typeface="Wingdings" panose="05000000000000000000" pitchFamily="2" charset="2"/>
              </a:rPr>
              <a:t>eksite</a:t>
            </a:r>
            <a:r>
              <a:rPr lang="tr-TR" altLang="tr-TR" dirty="0">
                <a:sym typeface="Wingdings" panose="05000000000000000000" pitchFamily="2" charset="2"/>
              </a:rPr>
              <a:t> edilir (kasılma gücü azalır) </a:t>
            </a:r>
            <a:endParaRPr lang="tr-TR" altLang="tr-TR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23-D1C0-4235-B708-9BD642A38425}" type="slidenum">
              <a:rPr lang="tr-TR" altLang="tr-TR" smtClean="0"/>
              <a:pPr>
                <a:defRPr/>
              </a:pPr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20250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2 İçerik Yer Tutucusu"/>
          <p:cNvSpPr>
            <a:spLocks noGrp="1"/>
          </p:cNvSpPr>
          <p:nvPr>
            <p:ph idx="4294967295"/>
          </p:nvPr>
        </p:nvSpPr>
        <p:spPr>
          <a:xfrm>
            <a:off x="468313" y="333375"/>
            <a:ext cx="8229600" cy="5911850"/>
          </a:xfrm>
        </p:spPr>
        <p:txBody>
          <a:bodyPr/>
          <a:lstStyle/>
          <a:p>
            <a:pPr>
              <a:defRPr/>
            </a:pPr>
            <a:r>
              <a:rPr lang="tr-TR" altLang="tr-TR" dirty="0" smtClean="0"/>
              <a:t>Yani düz kasta gerim artışı hücre içi Ca</a:t>
            </a:r>
            <a:r>
              <a:rPr lang="tr-TR" altLang="tr-TR" b="1" baseline="30000" dirty="0" smtClean="0"/>
              <a:t>2+</a:t>
            </a:r>
            <a:r>
              <a:rPr lang="tr-TR" altLang="tr-TR" dirty="0" smtClean="0"/>
              <a:t> ile orantılıdır: </a:t>
            </a:r>
            <a:r>
              <a:rPr lang="tr-TR" dirty="0" err="1" smtClean="0"/>
              <a:t>H.içi</a:t>
            </a:r>
            <a:r>
              <a:rPr lang="tr-TR" dirty="0" smtClean="0"/>
              <a:t> </a:t>
            </a:r>
            <a:r>
              <a:rPr lang="tr-TR" altLang="tr-TR" dirty="0" smtClean="0"/>
              <a:t>Ca</a:t>
            </a:r>
            <a:r>
              <a:rPr lang="tr-TR" altLang="tr-TR" b="1" baseline="30000" dirty="0" smtClean="0"/>
              <a:t>2+</a:t>
            </a:r>
            <a:r>
              <a:rPr lang="tr-TR" dirty="0" smtClean="0"/>
              <a:t> yüksek, </a:t>
            </a:r>
            <a:r>
              <a:rPr lang="tr-TR" dirty="0" err="1" smtClean="0"/>
              <a:t>miyozin</a:t>
            </a:r>
            <a:r>
              <a:rPr lang="tr-TR" dirty="0" smtClean="0"/>
              <a:t> hafif zincir </a:t>
            </a:r>
            <a:r>
              <a:rPr lang="tr-TR" b="1" dirty="0" err="1" smtClean="0"/>
              <a:t>kinaz</a:t>
            </a:r>
            <a:r>
              <a:rPr lang="tr-TR" dirty="0" smtClean="0"/>
              <a:t> aktivitesi de yüksekse kasılma giderek artar, gerim artar. (Ca</a:t>
            </a:r>
            <a:r>
              <a:rPr lang="tr-TR" altLang="tr-TR" b="1" baseline="30000" dirty="0" smtClean="0"/>
              <a:t>2+</a:t>
            </a:r>
            <a:r>
              <a:rPr lang="tr-TR" dirty="0" smtClean="0"/>
              <a:t> </a:t>
            </a:r>
            <a:r>
              <a:rPr lang="tr-TR" dirty="0" err="1" smtClean="0"/>
              <a:t>sensitizasyon</a:t>
            </a:r>
            <a:r>
              <a:rPr lang="tr-TR" dirty="0" smtClean="0"/>
              <a:t>)</a:t>
            </a:r>
          </a:p>
          <a:p>
            <a:pPr>
              <a:defRPr/>
            </a:pPr>
            <a:r>
              <a:rPr lang="tr-TR" dirty="0" smtClean="0"/>
              <a:t>Ama: </a:t>
            </a:r>
          </a:p>
          <a:p>
            <a:pPr marL="0" indent="0">
              <a:buFontTx/>
              <a:buNone/>
              <a:defRPr/>
            </a:pPr>
            <a:r>
              <a:rPr lang="tr-TR" dirty="0" err="1" smtClean="0"/>
              <a:t>H.içi</a:t>
            </a:r>
            <a:r>
              <a:rPr lang="tr-TR" dirty="0" smtClean="0"/>
              <a:t> </a:t>
            </a:r>
            <a:r>
              <a:rPr lang="tr-TR" altLang="tr-TR" dirty="0" smtClean="0"/>
              <a:t>Ca</a:t>
            </a:r>
            <a:r>
              <a:rPr lang="tr-TR" altLang="tr-TR" b="1" baseline="30000" dirty="0" smtClean="0"/>
              <a:t>2+</a:t>
            </a:r>
            <a:r>
              <a:rPr lang="tr-TR" dirty="0" smtClean="0"/>
              <a:t> yüksek olsa bile, MLC </a:t>
            </a:r>
            <a:r>
              <a:rPr lang="tr-TR" b="1" dirty="0" err="1" smtClean="0"/>
              <a:t>fosfataz</a:t>
            </a:r>
            <a:r>
              <a:rPr lang="tr-TR" dirty="0" smtClean="0"/>
              <a:t> aktivitesi yüksekse, çapraz köprü oluşumu azalır, gerim azalır. (</a:t>
            </a:r>
            <a:r>
              <a:rPr lang="tr-TR" dirty="0" err="1" smtClean="0"/>
              <a:t>Ca-desensitizasyon</a:t>
            </a:r>
            <a:r>
              <a:rPr lang="tr-TR" dirty="0" smtClean="0"/>
              <a:t>)</a:t>
            </a:r>
          </a:p>
        </p:txBody>
      </p:sp>
      <p:sp>
        <p:nvSpPr>
          <p:cNvPr id="33795" name="3 Slayt Numarası Yer Tutucusu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AA741A9E-1A8D-47F3-9152-BEE27FB15CF6}" type="slidenum">
              <a:rPr lang="tr-TR" altLang="tr-TR" sz="1400"/>
              <a:pPr algn="r"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tr-TR" altLang="tr-TR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smtClean="0"/>
              <a:t>P</a:t>
            </a:r>
            <a:r>
              <a:rPr lang="fr-FR" altLang="tr-TR" smtClean="0"/>
              <a:t>rotein kinaz C, MLC fosfataz aktivitesini azaltarak kasılma gücünü artırır</a:t>
            </a:r>
            <a:endParaRPr lang="tr-TR" altLang="tr-TR" smtClean="0"/>
          </a:p>
          <a:p>
            <a:r>
              <a:rPr lang="fr-FR" altLang="tr-TR" smtClean="0"/>
              <a:t>G proteinler üzerinden PKC artıran dış uyaranlar,</a:t>
            </a:r>
            <a:r>
              <a:rPr lang="tr-TR" altLang="tr-TR" smtClean="0"/>
              <a:t> zar potansiyeli değişmeden gerimi artırır, </a:t>
            </a:r>
            <a:r>
              <a:rPr lang="fr-FR" altLang="tr-TR" b="1" smtClean="0"/>
              <a:t>farmakomekanik eşleşme</a:t>
            </a:r>
            <a:r>
              <a:rPr lang="tr-TR" altLang="tr-TR" b="1" smtClean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46392" y="188640"/>
            <a:ext cx="8229600" cy="850106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Mandal mekanizması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Tonik düz kaslarda (</a:t>
            </a:r>
            <a:r>
              <a:rPr lang="tr-TR" altLang="tr-TR" dirty="0" err="1" smtClean="0"/>
              <a:t>örn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vasküler</a:t>
            </a:r>
            <a:r>
              <a:rPr lang="tr-TR" altLang="tr-TR" dirty="0" smtClean="0"/>
              <a:t> kaslar) MLC, MLC </a:t>
            </a:r>
            <a:r>
              <a:rPr lang="tr-TR" altLang="tr-TR" dirty="0" err="1" smtClean="0"/>
              <a:t>fosfataz</a:t>
            </a:r>
            <a:r>
              <a:rPr lang="tr-TR" altLang="tr-TR" dirty="0" smtClean="0"/>
              <a:t> ile </a:t>
            </a:r>
            <a:r>
              <a:rPr lang="tr-TR" altLang="tr-TR" dirty="0" err="1" smtClean="0"/>
              <a:t>defosforile</a:t>
            </a:r>
            <a:r>
              <a:rPr lang="tr-TR" altLang="tr-TR" dirty="0" smtClean="0"/>
              <a:t> olunca kas hemen gevşemez, </a:t>
            </a:r>
            <a:r>
              <a:rPr lang="tr-TR" altLang="tr-TR" dirty="0" err="1" smtClean="0"/>
              <a:t>miyozin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aktine</a:t>
            </a:r>
            <a:r>
              <a:rPr lang="tr-TR" altLang="tr-TR" dirty="0" smtClean="0"/>
              <a:t> bağlı kalır.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Çapraz köprü döngüsü </a:t>
            </a:r>
            <a:r>
              <a:rPr lang="tr-TR" altLang="tr-TR" dirty="0" err="1" smtClean="0"/>
              <a:t>miyozin-aktin</a:t>
            </a:r>
            <a:r>
              <a:rPr lang="tr-TR" altLang="tr-TR" dirty="0" smtClean="0"/>
              <a:t> bağlı durumda yavaşlamıştır, </a:t>
            </a:r>
            <a:r>
              <a:rPr lang="tr-TR" altLang="tr-TR" dirty="0" err="1" smtClean="0"/>
              <a:t>aktine</a:t>
            </a:r>
            <a:r>
              <a:rPr lang="tr-TR" altLang="tr-TR" dirty="0" smtClean="0"/>
              <a:t> bağlı </a:t>
            </a:r>
            <a:r>
              <a:rPr lang="tr-TR" altLang="tr-TR" dirty="0" err="1" smtClean="0"/>
              <a:t>miyozin</a:t>
            </a:r>
            <a:r>
              <a:rPr lang="tr-TR" altLang="tr-TR" dirty="0" smtClean="0"/>
              <a:t> baş sayısı çok, gerim korunur.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Mandal mekanizması denir, ATP çok az harcanır (300 kat daha az), kasılma </a:t>
            </a:r>
            <a:r>
              <a:rPr lang="tr-TR" altLang="tr-TR" dirty="0" smtClean="0">
                <a:sym typeface="Wingdings" panose="05000000000000000000" pitchFamily="2" charset="2"/>
              </a:rPr>
              <a:t>düşük enerji ile sürer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>
                <a:sym typeface="Wingdings" panose="05000000000000000000" pitchFamily="2" charset="2"/>
              </a:rPr>
              <a:t>Nedeni ?? iskelet kası </a:t>
            </a:r>
            <a:r>
              <a:rPr lang="tr-TR" altLang="tr-TR" dirty="0" err="1" smtClean="0">
                <a:sym typeface="Wingdings" panose="05000000000000000000" pitchFamily="2" charset="2"/>
              </a:rPr>
              <a:t>rigor</a:t>
            </a:r>
            <a:r>
              <a:rPr lang="tr-TR" altLang="tr-TR" dirty="0" smtClean="0">
                <a:sym typeface="Wingdings" panose="05000000000000000000" pitchFamily="2" charset="2"/>
              </a:rPr>
              <a:t> </a:t>
            </a:r>
            <a:r>
              <a:rPr lang="tr-TR" altLang="tr-TR" dirty="0" err="1" smtClean="0">
                <a:sym typeface="Wingdings" panose="05000000000000000000" pitchFamily="2" charset="2"/>
              </a:rPr>
              <a:t>mortise</a:t>
            </a:r>
            <a:r>
              <a:rPr lang="tr-TR" altLang="tr-TR" dirty="0" smtClean="0">
                <a:sym typeface="Wingdings" panose="05000000000000000000" pitchFamily="2" charset="2"/>
              </a:rPr>
              <a:t> benzer</a:t>
            </a:r>
          </a:p>
        </p:txBody>
      </p:sp>
      <p:sp>
        <p:nvSpPr>
          <p:cNvPr id="35844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6172D2-7FC5-4549-8062-ACD4D9C51DAB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tr-TR" altLang="tr-TR" sz="14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Kontrol sistemleri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362950" cy="4525963"/>
          </a:xfrm>
        </p:spPr>
        <p:txBody>
          <a:bodyPr/>
          <a:lstStyle/>
          <a:p>
            <a:r>
              <a:rPr lang="tr-TR" altLang="tr-TR" smtClean="0"/>
              <a:t>Sinirsel (NT): Otonom sinir sistemi-NE, ACh (sinir-kas kavşağı gibi değil) (varikositler, bir lifte birden fazla temas, örn NE nöronda 20bin adet)</a:t>
            </a:r>
          </a:p>
          <a:p>
            <a:r>
              <a:rPr lang="tr-TR" altLang="tr-TR" smtClean="0"/>
              <a:t>Bölgesel veya dolaşımla gelen maddeler (hormonlar, lokal doku faktörleri)</a:t>
            </a:r>
          </a:p>
          <a:p>
            <a:r>
              <a:rPr lang="tr-TR" altLang="tr-TR" smtClean="0"/>
              <a:t>Pace maker hücreler</a:t>
            </a:r>
          </a:p>
          <a:p>
            <a:r>
              <a:rPr lang="tr-TR" altLang="tr-TR" smtClean="0"/>
              <a:t>Mekanik uyarılar (gerilme)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D</a:t>
            </a:r>
            <a:r>
              <a:rPr lang="fr-FR" dirty="0" err="1"/>
              <a:t>üz</a:t>
            </a:r>
            <a:r>
              <a:rPr lang="fr-FR" dirty="0"/>
              <a:t> kas </a:t>
            </a:r>
            <a:r>
              <a:rPr lang="fr-FR" dirty="0" err="1"/>
              <a:t>kasılmasının</a:t>
            </a:r>
            <a:r>
              <a:rPr lang="fr-FR" dirty="0"/>
              <a:t> </a:t>
            </a:r>
            <a:r>
              <a:rPr lang="fr-FR" dirty="0" err="1"/>
              <a:t>yaklaşık</a:t>
            </a:r>
            <a:r>
              <a:rPr lang="fr-FR" dirty="0"/>
              <a:t> </a:t>
            </a:r>
            <a:r>
              <a:rPr lang="fr-FR" dirty="0" err="1"/>
              <a:t>yarısı</a:t>
            </a:r>
            <a:r>
              <a:rPr lang="fr-FR" dirty="0"/>
              <a:t> </a:t>
            </a:r>
            <a:r>
              <a:rPr lang="fr-FR" dirty="0" err="1"/>
              <a:t>AP’lerle</a:t>
            </a:r>
            <a:r>
              <a:rPr lang="fr-FR" dirty="0"/>
              <a:t> </a:t>
            </a:r>
            <a:r>
              <a:rPr lang="fr-FR" dirty="0" err="1"/>
              <a:t>değil</a:t>
            </a:r>
            <a:r>
              <a:rPr lang="fr-FR" dirty="0"/>
              <a:t>, </a:t>
            </a:r>
            <a:r>
              <a:rPr lang="fr-FR" dirty="0" err="1"/>
              <a:t>lokal</a:t>
            </a:r>
            <a:r>
              <a:rPr lang="fr-FR" dirty="0"/>
              <a:t> </a:t>
            </a:r>
            <a:r>
              <a:rPr lang="fr-FR" dirty="0" err="1"/>
              <a:t>faktörlerle</a:t>
            </a:r>
            <a:r>
              <a:rPr lang="fr-FR" dirty="0"/>
              <a:t> </a:t>
            </a:r>
            <a:r>
              <a:rPr lang="fr-FR" dirty="0" err="1"/>
              <a:t>başlatılır</a:t>
            </a:r>
            <a:r>
              <a:rPr lang="fr-FR" dirty="0"/>
              <a:t>. </a:t>
            </a:r>
            <a:r>
              <a:rPr lang="tr-TR" dirty="0" err="1"/>
              <a:t>Örn</a:t>
            </a:r>
            <a:r>
              <a:rPr lang="tr-TR" dirty="0"/>
              <a:t>:</a:t>
            </a:r>
          </a:p>
          <a:p>
            <a:pPr>
              <a:defRPr/>
            </a:pPr>
            <a:r>
              <a:rPr lang="tr-TR" dirty="0"/>
              <a:t>-</a:t>
            </a:r>
            <a:r>
              <a:rPr lang="fr-FR" dirty="0" err="1"/>
              <a:t>Doku</a:t>
            </a:r>
            <a:r>
              <a:rPr lang="fr-FR" dirty="0"/>
              <a:t> kan </a:t>
            </a:r>
            <a:r>
              <a:rPr lang="fr-FR" dirty="0" err="1"/>
              <a:t>akımı</a:t>
            </a:r>
            <a:r>
              <a:rPr lang="fr-FR" dirty="0"/>
              <a:t> </a:t>
            </a:r>
            <a:r>
              <a:rPr lang="fr-FR" dirty="0" err="1"/>
              <a:t>gereksinimi</a:t>
            </a:r>
            <a:r>
              <a:rPr lang="fr-FR" dirty="0"/>
              <a:t> </a:t>
            </a:r>
            <a:r>
              <a:rPr lang="fr-FR" dirty="0" err="1"/>
              <a:t>artışı</a:t>
            </a:r>
            <a:r>
              <a:rPr lang="fr-FR" dirty="0"/>
              <a:t> (O</a:t>
            </a:r>
            <a:r>
              <a:rPr lang="fr-FR" baseline="-25000" dirty="0"/>
              <a:t>2</a:t>
            </a:r>
            <a:r>
              <a:rPr lang="fr-FR" dirty="0"/>
              <a:t> </a:t>
            </a:r>
            <a:r>
              <a:rPr lang="fr-FR" dirty="0" err="1"/>
              <a:t>ve</a:t>
            </a:r>
            <a:r>
              <a:rPr lang="fr-FR" dirty="0"/>
              <a:t> Ca</a:t>
            </a:r>
            <a:r>
              <a:rPr lang="fr-FR" baseline="30000" dirty="0"/>
              <a:t>2+</a:t>
            </a:r>
            <a:r>
              <a:rPr lang="fr-FR" dirty="0"/>
              <a:t> </a:t>
            </a:r>
            <a:r>
              <a:rPr lang="fr-FR" dirty="0" err="1"/>
              <a:t>azlığı</a:t>
            </a:r>
            <a:r>
              <a:rPr lang="fr-FR" dirty="0"/>
              <a:t>, CO</a:t>
            </a:r>
            <a:r>
              <a:rPr lang="fr-FR" baseline="-25000" dirty="0"/>
              <a:t>2</a:t>
            </a:r>
            <a:r>
              <a:rPr lang="fr-FR" dirty="0"/>
              <a:t>, H</a:t>
            </a:r>
            <a:r>
              <a:rPr lang="fr-FR" baseline="30000" dirty="0"/>
              <a:t>+</a:t>
            </a:r>
            <a:r>
              <a:rPr lang="fr-FR" dirty="0"/>
              <a:t>, K</a:t>
            </a:r>
            <a:r>
              <a:rPr lang="fr-FR" baseline="30000" dirty="0"/>
              <a:t>+</a:t>
            </a:r>
            <a:r>
              <a:rPr lang="fr-FR" dirty="0"/>
              <a:t>, </a:t>
            </a:r>
            <a:r>
              <a:rPr lang="fr-FR" dirty="0" err="1"/>
              <a:t>adenozin</a:t>
            </a:r>
            <a:r>
              <a:rPr lang="fr-FR" dirty="0"/>
              <a:t>, </a:t>
            </a:r>
            <a:r>
              <a:rPr lang="fr-FR" dirty="0" err="1"/>
              <a:t>laktik</a:t>
            </a:r>
            <a:r>
              <a:rPr lang="fr-FR" dirty="0"/>
              <a:t> </a:t>
            </a:r>
            <a:r>
              <a:rPr lang="fr-FR" dirty="0" err="1"/>
              <a:t>asit</a:t>
            </a:r>
            <a:r>
              <a:rPr lang="fr-FR" dirty="0"/>
              <a:t> </a:t>
            </a:r>
            <a:r>
              <a:rPr lang="fr-FR" dirty="0" err="1"/>
              <a:t>artışı</a:t>
            </a:r>
            <a:r>
              <a:rPr lang="fr-FR" dirty="0"/>
              <a:t>), </a:t>
            </a:r>
            <a:r>
              <a:rPr lang="fr-FR" dirty="0" err="1"/>
              <a:t>vücut</a:t>
            </a:r>
            <a:r>
              <a:rPr lang="fr-FR" dirty="0"/>
              <a:t> </a:t>
            </a:r>
            <a:r>
              <a:rPr lang="fr-FR" dirty="0" err="1"/>
              <a:t>sıcaklığının</a:t>
            </a:r>
            <a:r>
              <a:rPr lang="fr-FR" dirty="0"/>
              <a:t> </a:t>
            </a:r>
            <a:r>
              <a:rPr lang="fr-FR" dirty="0" err="1"/>
              <a:t>artışı</a:t>
            </a:r>
            <a:r>
              <a:rPr lang="fr-FR" dirty="0"/>
              <a:t> </a:t>
            </a:r>
            <a:r>
              <a:rPr lang="fr-FR" dirty="0" err="1"/>
              <a:t>vazodilatasyon</a:t>
            </a:r>
            <a:r>
              <a:rPr lang="fr-FR" dirty="0"/>
              <a:t> </a:t>
            </a:r>
            <a:r>
              <a:rPr lang="fr-FR" dirty="0" err="1"/>
              <a:t>yapar</a:t>
            </a:r>
            <a:r>
              <a:rPr lang="fr-FR" dirty="0"/>
              <a:t> </a:t>
            </a:r>
            <a:endParaRPr lang="tr-TR" dirty="0"/>
          </a:p>
          <a:p>
            <a:endParaRPr lang="en-GB" u="sng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23-D1C0-4235-B708-9BD642A38425}" type="slidenum">
              <a:rPr lang="tr-TR" altLang="tr-TR" smtClean="0"/>
              <a:pPr>
                <a:defRPr/>
              </a:pPr>
              <a:t>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32225572"/>
      </p:ext>
    </p:extLst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1475</TotalTime>
  <Words>1023</Words>
  <Application>Microsoft Office PowerPoint</Application>
  <PresentationFormat>Ekran Gösterisi (4:3)</PresentationFormat>
  <Paragraphs>117</Paragraphs>
  <Slides>23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Varsayılan Tasarım</vt:lpstr>
      <vt:lpstr>Düz kaslar</vt:lpstr>
      <vt:lpstr>Gevşeme</vt:lpstr>
      <vt:lpstr>PowerPoint Sunusu</vt:lpstr>
      <vt:lpstr>PowerPoint Sunusu</vt:lpstr>
      <vt:lpstr>PowerPoint Sunusu</vt:lpstr>
      <vt:lpstr>PowerPoint Sunusu</vt:lpstr>
      <vt:lpstr>Mandal mekanizması</vt:lpstr>
      <vt:lpstr>Kontrol sistemleri</vt:lpstr>
      <vt:lpstr>PowerPoint Sunusu</vt:lpstr>
      <vt:lpstr>PowerPoint Sunusu</vt:lpstr>
      <vt:lpstr>Zarın elektriksel aktivitesi</vt:lpstr>
      <vt:lpstr>PowerPoint Sunusu</vt:lpstr>
      <vt:lpstr>Dereceli yanıtlar</vt:lpstr>
      <vt:lpstr>Yavaş dalga potansiyelleri</vt:lpstr>
      <vt:lpstr>PowerPoint Sunusu</vt:lpstr>
      <vt:lpstr>Kavşak potansiyelleri</vt:lpstr>
      <vt:lpstr>PowerPoint Sunusu</vt:lpstr>
      <vt:lpstr>Aksiyon potansiyelleri</vt:lpstr>
      <vt:lpstr>Aksiyon potansiyelleri </vt:lpstr>
      <vt:lpstr>PowerPoint Sunusu</vt:lpstr>
      <vt:lpstr>PowerPoint Sunusu</vt:lpstr>
      <vt:lpstr>   İskelet kası   Düz kas</vt:lpstr>
      <vt:lpstr>  İskelet kası    Düz kas</vt:lpstr>
    </vt:vector>
  </TitlesOfParts>
  <Company>ankara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Düz kaslar</dc:title>
  <dc:creator>ersoz</dc:creator>
  <cp:lastModifiedBy>user</cp:lastModifiedBy>
  <cp:revision>135</cp:revision>
  <dcterms:created xsi:type="dcterms:W3CDTF">2015-10-15T23:25:03Z</dcterms:created>
  <dcterms:modified xsi:type="dcterms:W3CDTF">2020-05-17T11:02:53Z</dcterms:modified>
</cp:coreProperties>
</file>