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63" r:id="rId5"/>
    <p:sldId id="260" r:id="rId6"/>
    <p:sldId id="264" r:id="rId7"/>
    <p:sldId id="259"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91" d="100"/>
          <a:sy n="91" d="100"/>
        </p:scale>
        <p:origin x="-534"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8BB6C37-0DE3-4F42-8D1F-4A941FC29E9C}"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0663490-EFFF-4CBF-BD14-328C7AE31DFE}" type="slidenum">
              <a:rPr lang="tr-TR" smtClean="0"/>
              <a:pPr/>
              <a:t>‹#›</a:t>
            </a:fld>
            <a:endParaRPr lang="tr-TR"/>
          </a:p>
        </p:txBody>
      </p:sp>
    </p:spTree>
    <p:extLst>
      <p:ext uri="{BB962C8B-B14F-4D97-AF65-F5344CB8AC3E}">
        <p14:creationId xmlns:p14="http://schemas.microsoft.com/office/powerpoint/2010/main" xmlns="" val="3035621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8BB6C37-0DE3-4F42-8D1F-4A941FC29E9C}"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0663490-EFFF-4CBF-BD14-328C7AE31DFE}" type="slidenum">
              <a:rPr lang="tr-TR" smtClean="0"/>
              <a:pPr/>
              <a:t>‹#›</a:t>
            </a:fld>
            <a:endParaRPr lang="tr-TR"/>
          </a:p>
        </p:txBody>
      </p:sp>
    </p:spTree>
    <p:extLst>
      <p:ext uri="{BB962C8B-B14F-4D97-AF65-F5344CB8AC3E}">
        <p14:creationId xmlns:p14="http://schemas.microsoft.com/office/powerpoint/2010/main" xmlns="" val="431789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8BB6C37-0DE3-4F42-8D1F-4A941FC29E9C}"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0663490-EFFF-4CBF-BD14-328C7AE31DFE}" type="slidenum">
              <a:rPr lang="tr-TR" smtClean="0"/>
              <a:pPr/>
              <a:t>‹#›</a:t>
            </a:fld>
            <a:endParaRPr lang="tr-TR"/>
          </a:p>
        </p:txBody>
      </p:sp>
    </p:spTree>
    <p:extLst>
      <p:ext uri="{BB962C8B-B14F-4D97-AF65-F5344CB8AC3E}">
        <p14:creationId xmlns:p14="http://schemas.microsoft.com/office/powerpoint/2010/main" xmlns="" val="1208468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8BB6C37-0DE3-4F42-8D1F-4A941FC29E9C}"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0663490-EFFF-4CBF-BD14-328C7AE31DFE}" type="slidenum">
              <a:rPr lang="tr-TR" smtClean="0"/>
              <a:pPr/>
              <a:t>‹#›</a:t>
            </a:fld>
            <a:endParaRPr lang="tr-TR"/>
          </a:p>
        </p:txBody>
      </p:sp>
    </p:spTree>
    <p:extLst>
      <p:ext uri="{BB962C8B-B14F-4D97-AF65-F5344CB8AC3E}">
        <p14:creationId xmlns:p14="http://schemas.microsoft.com/office/powerpoint/2010/main" xmlns="" val="2858259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8BB6C37-0DE3-4F42-8D1F-4A941FC29E9C}"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0663490-EFFF-4CBF-BD14-328C7AE31DFE}" type="slidenum">
              <a:rPr lang="tr-TR" smtClean="0"/>
              <a:pPr/>
              <a:t>‹#›</a:t>
            </a:fld>
            <a:endParaRPr lang="tr-TR"/>
          </a:p>
        </p:txBody>
      </p:sp>
    </p:spTree>
    <p:extLst>
      <p:ext uri="{BB962C8B-B14F-4D97-AF65-F5344CB8AC3E}">
        <p14:creationId xmlns:p14="http://schemas.microsoft.com/office/powerpoint/2010/main" xmlns="" val="880816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8BB6C37-0DE3-4F42-8D1F-4A941FC29E9C}"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0663490-EFFF-4CBF-BD14-328C7AE31DFE}" type="slidenum">
              <a:rPr lang="tr-TR" smtClean="0"/>
              <a:pPr/>
              <a:t>‹#›</a:t>
            </a:fld>
            <a:endParaRPr lang="tr-TR"/>
          </a:p>
        </p:txBody>
      </p:sp>
    </p:spTree>
    <p:extLst>
      <p:ext uri="{BB962C8B-B14F-4D97-AF65-F5344CB8AC3E}">
        <p14:creationId xmlns:p14="http://schemas.microsoft.com/office/powerpoint/2010/main" xmlns="" val="125980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8BB6C37-0DE3-4F42-8D1F-4A941FC29E9C}" type="datetimeFigureOut">
              <a:rPr lang="tr-TR" smtClean="0"/>
              <a:pPr/>
              <a:t>28.12.2020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0663490-EFFF-4CBF-BD14-328C7AE31DFE}" type="slidenum">
              <a:rPr lang="tr-TR" smtClean="0"/>
              <a:pPr/>
              <a:t>‹#›</a:t>
            </a:fld>
            <a:endParaRPr lang="tr-TR"/>
          </a:p>
        </p:txBody>
      </p:sp>
    </p:spTree>
    <p:extLst>
      <p:ext uri="{BB962C8B-B14F-4D97-AF65-F5344CB8AC3E}">
        <p14:creationId xmlns:p14="http://schemas.microsoft.com/office/powerpoint/2010/main" xmlns="" val="4134700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8BB6C37-0DE3-4F42-8D1F-4A941FC29E9C}" type="datetimeFigureOut">
              <a:rPr lang="tr-TR" smtClean="0"/>
              <a:pPr/>
              <a:t>28.12.2020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0663490-EFFF-4CBF-BD14-328C7AE31DFE}" type="slidenum">
              <a:rPr lang="tr-TR" smtClean="0"/>
              <a:pPr/>
              <a:t>‹#›</a:t>
            </a:fld>
            <a:endParaRPr lang="tr-TR"/>
          </a:p>
        </p:txBody>
      </p:sp>
    </p:spTree>
    <p:extLst>
      <p:ext uri="{BB962C8B-B14F-4D97-AF65-F5344CB8AC3E}">
        <p14:creationId xmlns:p14="http://schemas.microsoft.com/office/powerpoint/2010/main" xmlns="" val="337310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8BB6C37-0DE3-4F42-8D1F-4A941FC29E9C}" type="datetimeFigureOut">
              <a:rPr lang="tr-TR" smtClean="0"/>
              <a:pPr/>
              <a:t>28.12.2020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0663490-EFFF-4CBF-BD14-328C7AE31DFE}" type="slidenum">
              <a:rPr lang="tr-TR" smtClean="0"/>
              <a:pPr/>
              <a:t>‹#›</a:t>
            </a:fld>
            <a:endParaRPr lang="tr-TR"/>
          </a:p>
        </p:txBody>
      </p:sp>
    </p:spTree>
    <p:extLst>
      <p:ext uri="{BB962C8B-B14F-4D97-AF65-F5344CB8AC3E}">
        <p14:creationId xmlns:p14="http://schemas.microsoft.com/office/powerpoint/2010/main" xmlns="" val="2691573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8BB6C37-0DE3-4F42-8D1F-4A941FC29E9C}"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0663490-EFFF-4CBF-BD14-328C7AE31DFE}" type="slidenum">
              <a:rPr lang="tr-TR" smtClean="0"/>
              <a:pPr/>
              <a:t>‹#›</a:t>
            </a:fld>
            <a:endParaRPr lang="tr-TR"/>
          </a:p>
        </p:txBody>
      </p:sp>
    </p:spTree>
    <p:extLst>
      <p:ext uri="{BB962C8B-B14F-4D97-AF65-F5344CB8AC3E}">
        <p14:creationId xmlns:p14="http://schemas.microsoft.com/office/powerpoint/2010/main" xmlns="" val="1584419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8BB6C37-0DE3-4F42-8D1F-4A941FC29E9C}"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0663490-EFFF-4CBF-BD14-328C7AE31DFE}" type="slidenum">
              <a:rPr lang="tr-TR" smtClean="0"/>
              <a:pPr/>
              <a:t>‹#›</a:t>
            </a:fld>
            <a:endParaRPr lang="tr-TR"/>
          </a:p>
        </p:txBody>
      </p:sp>
    </p:spTree>
    <p:extLst>
      <p:ext uri="{BB962C8B-B14F-4D97-AF65-F5344CB8AC3E}">
        <p14:creationId xmlns:p14="http://schemas.microsoft.com/office/powerpoint/2010/main" xmlns="" val="205413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BB6C37-0DE3-4F42-8D1F-4A941FC29E9C}" type="datetimeFigureOut">
              <a:rPr lang="tr-TR" smtClean="0"/>
              <a:pPr/>
              <a:t>28.12.2020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663490-EFFF-4CBF-BD14-328C7AE31DFE}" type="slidenum">
              <a:rPr lang="tr-TR" smtClean="0"/>
              <a:pPr/>
              <a:t>‹#›</a:t>
            </a:fld>
            <a:endParaRPr lang="tr-TR"/>
          </a:p>
        </p:txBody>
      </p:sp>
    </p:spTree>
    <p:extLst>
      <p:ext uri="{BB962C8B-B14F-4D97-AF65-F5344CB8AC3E}">
        <p14:creationId xmlns:p14="http://schemas.microsoft.com/office/powerpoint/2010/main" xmlns="" val="3306997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afad.gov.tr/afad-hakkind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smtClean="0"/>
              <a:t>SHB335 Afetlerde </a:t>
            </a:r>
            <a:r>
              <a:rPr lang="tr-TR" b="1" dirty="0" err="1" smtClean="0"/>
              <a:t>Psikososyal</a:t>
            </a:r>
            <a:r>
              <a:rPr lang="tr-TR" b="1" smtClean="0"/>
              <a:t> Destek Hizmetleri</a:t>
            </a:r>
            <a:r>
              <a:rPr lang="tr-TR" dirty="0" smtClean="0"/>
              <a:t/>
            </a:r>
            <a:br>
              <a:rPr lang="tr-TR" dirty="0" smtClean="0"/>
            </a:br>
            <a:r>
              <a:rPr lang="tr-TR" dirty="0" smtClean="0"/>
              <a:t>Afet Politikaları</a:t>
            </a:r>
            <a:endParaRPr lang="tr-TR" dirty="0"/>
          </a:p>
        </p:txBody>
      </p:sp>
      <p:sp>
        <p:nvSpPr>
          <p:cNvPr id="3" name="Alt Başlık 2"/>
          <p:cNvSpPr>
            <a:spLocks noGrp="1"/>
          </p:cNvSpPr>
          <p:nvPr>
            <p:ph type="subTitle" idx="1"/>
          </p:nvPr>
        </p:nvSpPr>
        <p:spPr/>
        <p:txBody>
          <a:bodyPr>
            <a:normAutofit lnSpcReduction="10000"/>
          </a:bodyPr>
          <a:lstStyle/>
          <a:p>
            <a:r>
              <a:rPr lang="tr-TR" dirty="0" smtClean="0"/>
              <a:t>Doç. Dr. Melahat DEMİRBİLEK</a:t>
            </a:r>
          </a:p>
          <a:p>
            <a:r>
              <a:rPr lang="tr-TR" dirty="0" smtClean="0"/>
              <a:t>Ankara Üniversitesi </a:t>
            </a:r>
          </a:p>
          <a:p>
            <a:r>
              <a:rPr lang="tr-TR" dirty="0" smtClean="0"/>
              <a:t>Sağlık Bilimleri Fakültesi</a:t>
            </a:r>
          </a:p>
          <a:p>
            <a:r>
              <a:rPr lang="tr-TR" dirty="0" smtClean="0"/>
              <a:t>Sosyal Hizmet Bölümü</a:t>
            </a:r>
          </a:p>
          <a:p>
            <a:endParaRPr lang="tr-TR" dirty="0"/>
          </a:p>
        </p:txBody>
      </p:sp>
    </p:spTree>
    <p:extLst>
      <p:ext uri="{BB962C8B-B14F-4D97-AF65-F5344CB8AC3E}">
        <p14:creationId xmlns:p14="http://schemas.microsoft.com/office/powerpoint/2010/main" xmlns="" val="1767449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Uluslararası kuruluşlarca afetlerden sonra yapılan yardımlara olan gereksinimlerin aşırı büyümesi, yardım geri dönüşlerinin sınırlı kalması, tehlikelere karşı risk alma eğilimlerinin giderek artması 1980’lerde «yara sarma» politikalarının sorgulanmasına yol açmıştır (Balamir,2007, s. 33).</a:t>
            </a:r>
            <a:endParaRPr lang="tr-TR" dirty="0"/>
          </a:p>
        </p:txBody>
      </p:sp>
    </p:spTree>
    <p:extLst>
      <p:ext uri="{BB962C8B-B14F-4D97-AF65-F5344CB8AC3E}">
        <p14:creationId xmlns:p14="http://schemas.microsoft.com/office/powerpoint/2010/main" xmlns="" val="1272243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Birleşmiş Milletler Genel Kurul kararıyla açılan yolda bir dizi etkinlik afet politikalarının yeni bir yörüngeye oturtulmasını sağlamıştır </a:t>
            </a:r>
            <a:r>
              <a:rPr lang="tr-TR" dirty="0"/>
              <a:t>(Balamir,2007, s. 33).</a:t>
            </a:r>
          </a:p>
          <a:p>
            <a:endParaRPr lang="tr-TR" dirty="0" smtClean="0"/>
          </a:p>
          <a:p>
            <a:endParaRPr lang="tr-TR" dirty="0"/>
          </a:p>
        </p:txBody>
      </p:sp>
    </p:spTree>
    <p:extLst>
      <p:ext uri="{BB962C8B-B14F-4D97-AF65-F5344CB8AC3E}">
        <p14:creationId xmlns:p14="http://schemas.microsoft.com/office/powerpoint/2010/main" xmlns="" val="32895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Yeni politikanın temel hedefi ilgiyi afet sonrasından afet öncesine çekmek, önceden alınacak önlemlerle riskleri azaltmak, bu yolla afet sonrasında karşılaşılacak yıkım bilançosunu uzun dönemde küçültmektir (Balamir,2007, s. 33).</a:t>
            </a:r>
          </a:p>
          <a:p>
            <a:endParaRPr lang="tr-TR" dirty="0"/>
          </a:p>
        </p:txBody>
      </p:sp>
    </p:spTree>
    <p:extLst>
      <p:ext uri="{BB962C8B-B14F-4D97-AF65-F5344CB8AC3E}">
        <p14:creationId xmlns:p14="http://schemas.microsoft.com/office/powerpoint/2010/main" xmlns="" val="470272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ülkemizde yeni bir afet yönetim modeli uygulamaya konulmuş olup, getirilen bu model ile öncelik ‘‘</a:t>
            </a:r>
            <a:r>
              <a:rPr lang="tr-TR" b="1" dirty="0"/>
              <a:t>Kriz Yönetimi</a:t>
            </a:r>
            <a:r>
              <a:rPr lang="tr-TR" dirty="0"/>
              <a:t>’’</a:t>
            </a:r>
            <a:r>
              <a:rPr lang="tr-TR" dirty="0" err="1"/>
              <a:t>nden</a:t>
            </a:r>
            <a:r>
              <a:rPr lang="tr-TR" dirty="0"/>
              <a:t> ‘‘</a:t>
            </a:r>
            <a:r>
              <a:rPr lang="tr-TR" b="1" dirty="0"/>
              <a:t>Risk </a:t>
            </a:r>
            <a:r>
              <a:rPr lang="tr-TR" b="1" dirty="0" err="1"/>
              <a:t>Yönetimi</a:t>
            </a:r>
            <a:r>
              <a:rPr lang="tr-TR" dirty="0" err="1"/>
              <a:t>’’ne</a:t>
            </a:r>
            <a:r>
              <a:rPr lang="tr-TR" dirty="0"/>
              <a:t> </a:t>
            </a:r>
            <a:r>
              <a:rPr lang="tr-TR" dirty="0" smtClean="0"/>
              <a:t>verilmiştir (AFAD).</a:t>
            </a:r>
            <a:endParaRPr lang="tr-TR" dirty="0"/>
          </a:p>
          <a:p>
            <a:endParaRPr lang="tr-TR" dirty="0"/>
          </a:p>
        </p:txBody>
      </p:sp>
    </p:spTree>
    <p:extLst>
      <p:ext uri="{BB962C8B-B14F-4D97-AF65-F5344CB8AC3E}">
        <p14:creationId xmlns:p14="http://schemas.microsoft.com/office/powerpoint/2010/main" xmlns="" val="964347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Günümüzde ‘‘</a:t>
            </a:r>
            <a:r>
              <a:rPr lang="tr-TR" b="1" dirty="0"/>
              <a:t>Bütünleşik Afet Yönetimi Sistemi</a:t>
            </a:r>
            <a:r>
              <a:rPr lang="tr-TR" dirty="0"/>
              <a:t>’’ olarak adlandırılan bu model, afet ve acil durumların sebep olduğu zararların önlenmesi için tehlike ve risklerin önceden tespitini, afet olmadan önce meydana gelebilecek zararları önleyecek veya en aza indirecek önlemlerin alınmasını, etkin müdahale ve koordinasyonun sağlanmasını ve afet sonrasında iyileştirme çalışmalarının bir bütünlük içerisinde yürütülmesini öngörmektedir (AFAD).</a:t>
            </a:r>
          </a:p>
          <a:p>
            <a:endParaRPr lang="tr-TR" dirty="0"/>
          </a:p>
        </p:txBody>
      </p:sp>
    </p:spTree>
    <p:extLst>
      <p:ext uri="{BB962C8B-B14F-4D97-AF65-F5344CB8AC3E}">
        <p14:creationId xmlns:p14="http://schemas.microsoft.com/office/powerpoint/2010/main" xmlns="" val="2948871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tr-TR" dirty="0" smtClean="0"/>
              <a:t>AFAD. </a:t>
            </a:r>
            <a:r>
              <a:rPr lang="tr-TR" dirty="0">
                <a:hlinkClick r:id="rId2"/>
              </a:rPr>
              <a:t>https://</a:t>
            </a:r>
            <a:r>
              <a:rPr lang="tr-TR" dirty="0" smtClean="0">
                <a:hlinkClick r:id="rId2"/>
              </a:rPr>
              <a:t>www.afad.gov.tr/afad-hakkinda</a:t>
            </a:r>
            <a:r>
              <a:rPr lang="tr-TR" dirty="0" smtClean="0"/>
              <a:t> (Erişim: 06.12.2019).</a:t>
            </a:r>
          </a:p>
          <a:p>
            <a:r>
              <a:rPr lang="tr-TR" dirty="0" smtClean="0"/>
              <a:t>Balamir, Murat ( 2007 ). Afet Politikası, Risk ve Planlama. TMMOB Afet sempozyumu Bildiriler Kitabı (s. 33-42) İçinde.  05-07 Aralık 2007. İMO Kongre ve Kültür Merkezi, Ankara.</a:t>
            </a:r>
            <a:endParaRPr lang="tr-TR" dirty="0"/>
          </a:p>
        </p:txBody>
      </p:sp>
    </p:spTree>
    <p:extLst>
      <p:ext uri="{BB962C8B-B14F-4D97-AF65-F5344CB8AC3E}">
        <p14:creationId xmlns:p14="http://schemas.microsoft.com/office/powerpoint/2010/main" xmlns="" val="408613003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TotalTime>
  <Words>253</Words>
  <Application>Microsoft Office PowerPoint</Application>
  <PresentationFormat>Özel</PresentationFormat>
  <Paragraphs>13</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Office Teması</vt:lpstr>
      <vt:lpstr>SHB335 Afetlerde Psikososyal Destek Hizmetleri Afet Politikaları</vt:lpstr>
      <vt:lpstr>Slayt 2</vt:lpstr>
      <vt:lpstr>Slayt 3</vt:lpstr>
      <vt:lpstr>Slayt 4</vt:lpstr>
      <vt:lpstr>Slayt 5</vt:lpstr>
      <vt:lpstr>Slayt 6</vt:lpstr>
      <vt:lpstr>Kaynak</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 313 AFETLERDE SOSYAL HİZMET Afetin Etkileri</dc:title>
  <dc:creator>Melahat</dc:creator>
  <cp:lastModifiedBy>Author</cp:lastModifiedBy>
  <cp:revision>17</cp:revision>
  <dcterms:created xsi:type="dcterms:W3CDTF">2019-12-05T14:40:58Z</dcterms:created>
  <dcterms:modified xsi:type="dcterms:W3CDTF">2020-12-28T10:43:32Z</dcterms:modified>
</cp:coreProperties>
</file>