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63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Kullanıcısı" initials="MOK" lastIdx="1" clrIdx="0">
    <p:extLst>
      <p:ext uri="{19B8F6BF-5375-455C-9EA6-DF929625EA0E}">
        <p15:presenceInfo xmlns:p15="http://schemas.microsoft.com/office/powerpoint/2012/main" userId="Microsoft Office Kullanıcısı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/>
    <p:restoredTop sz="94674"/>
  </p:normalViewPr>
  <p:slideViewPr>
    <p:cSldViewPr snapToGrid="0" snapToObjects="1">
      <p:cViewPr varScale="1">
        <p:scale>
          <a:sx n="71" d="100"/>
          <a:sy n="71" d="100"/>
        </p:scale>
        <p:origin x="1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C8D09-444F-414A-BA15-DA92577B3E56}" type="datetimeFigureOut">
              <a:rPr lang="tr-TR" smtClean="0"/>
              <a:t>9.01.2019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DA059-CD9A-5042-91FB-D142FCBF7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89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B485D-9BFA-A24D-92A9-406F8FD917FE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733A7-1A01-8E4A-B59C-CA97EEF945A7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DB1E3-E7C1-9E47-B37C-1ED069E79A1F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4FE5-3C59-A446-BBAA-DB3EA469408D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6E54-000E-CB4B-BE86-4C1067D9D274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75219-D282-9C48-A091-B5729DFB6C61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02C4A-772B-B741-BF15-8D09C94EC9AE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92ACB-E074-0C46-8C78-8B96EB940461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1065-12D8-E144-ABA9-DA47A29E12F0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0AE6-C5AC-F24F-A437-FDD265DE9CA9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FB57-FEF3-8D40-9E85-94273BAF38D4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DDA5-96E4-6346-8F58-15BBAC6D3591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52DD7-192A-6B48-9973-5169B6685384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5E14-1852-4E41-BA41-B9CC07A02315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A27C-59C2-6F44-BF52-CCF9C5243DC4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116A-18EA-4644-AB63-615B312A39CF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0CB22-8D8E-534F-A53A-96CC01A74129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3D8673-50CD-284D-87B6-E054E015E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6226" y="1817575"/>
            <a:ext cx="6338046" cy="2262781"/>
          </a:xfrm>
        </p:spPr>
        <p:txBody>
          <a:bodyPr>
            <a:normAutofit/>
          </a:bodyPr>
          <a:lstStyle/>
          <a:p>
            <a:r>
              <a:rPr lang="tr-TR" dirty="0" smtClean="0"/>
              <a:t>Genel Sosyoloji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41AEF47-ACB2-3D41-8935-831F470F7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5893" y="3617895"/>
            <a:ext cx="5526741" cy="1908846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/>
              <a:t>SOS </a:t>
            </a:r>
            <a:r>
              <a:rPr lang="tr-TR" sz="2400" b="1" dirty="0" smtClean="0"/>
              <a:t>107</a:t>
            </a:r>
            <a:endParaRPr lang="tr-TR" sz="2400" b="1" dirty="0"/>
          </a:p>
          <a:p>
            <a:pPr algn="ctr"/>
            <a:r>
              <a:rPr lang="tr-TR" sz="2400" b="1" dirty="0"/>
              <a:t>Toplum</a:t>
            </a:r>
          </a:p>
        </p:txBody>
      </p:sp>
    </p:spTree>
    <p:extLst>
      <p:ext uri="{BB962C8B-B14F-4D97-AF65-F5344CB8AC3E}">
        <p14:creationId xmlns:p14="http://schemas.microsoft.com/office/powerpoint/2010/main" val="226872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id="{202ADAE0-3900-5048-8E54-1C45D3543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6800" y="431801"/>
            <a:ext cx="9167812" cy="54794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800" b="1" dirty="0"/>
              <a:t>Gruplar</a:t>
            </a:r>
          </a:p>
          <a:p>
            <a:pPr lvl="1"/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az</a:t>
            </a:r>
            <a:r>
              <a:rPr lang="en-US" sz="2400" dirty="0"/>
              <a:t> </a:t>
            </a:r>
            <a:r>
              <a:rPr lang="en-US" sz="2400" dirty="0" err="1"/>
              <a:t>iki</a:t>
            </a:r>
            <a:r>
              <a:rPr lang="en-US" sz="2400" dirty="0"/>
              <a:t> </a:t>
            </a:r>
            <a:r>
              <a:rPr lang="en-US" sz="2400" dirty="0" err="1"/>
              <a:t>kişiden</a:t>
            </a:r>
            <a:r>
              <a:rPr lang="en-US" sz="2400" dirty="0"/>
              <a:t> </a:t>
            </a:r>
            <a:r>
              <a:rPr lang="en-US" sz="2400" dirty="0" err="1"/>
              <a:t>meydana</a:t>
            </a:r>
            <a:r>
              <a:rPr lang="en-US" sz="2400" dirty="0"/>
              <a:t> </a:t>
            </a:r>
            <a:r>
              <a:rPr lang="en-US" sz="2400" dirty="0" err="1"/>
              <a:t>gelen</a:t>
            </a:r>
            <a:r>
              <a:rPr lang="en-US" sz="2400" dirty="0"/>
              <a:t>, </a:t>
            </a:r>
            <a:r>
              <a:rPr lang="en-US" sz="2400" dirty="0" err="1"/>
              <a:t>benzer</a:t>
            </a:r>
            <a:r>
              <a:rPr lang="en-US" sz="2400" dirty="0"/>
              <a:t> </a:t>
            </a:r>
            <a:r>
              <a:rPr lang="en-US" sz="2400" dirty="0" err="1"/>
              <a:t>değer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beklentilere</a:t>
            </a:r>
            <a:r>
              <a:rPr lang="en-US" sz="2400" dirty="0"/>
              <a:t> </a:t>
            </a:r>
            <a:r>
              <a:rPr lang="en-US" sz="2400" dirty="0" err="1"/>
              <a:t>sahip</a:t>
            </a:r>
            <a:r>
              <a:rPr lang="en-US" sz="2400" dirty="0"/>
              <a:t> </a:t>
            </a:r>
            <a:r>
              <a:rPr lang="en-US" sz="2400" dirty="0" err="1"/>
              <a:t>olan</a:t>
            </a:r>
            <a:r>
              <a:rPr lang="en-US" sz="2400" dirty="0"/>
              <a:t> </a:t>
            </a:r>
            <a:r>
              <a:rPr lang="en-US" sz="2400" dirty="0" err="1"/>
              <a:t>bireylerin</a:t>
            </a:r>
            <a:r>
              <a:rPr lang="en-US" sz="2400" dirty="0"/>
              <a:t> </a:t>
            </a:r>
            <a:r>
              <a:rPr lang="en-US" sz="2400" dirty="0" err="1"/>
              <a:t>etkileşimleri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ortaya</a:t>
            </a:r>
            <a:r>
              <a:rPr lang="en-US" sz="2400" dirty="0"/>
              <a:t> </a:t>
            </a:r>
            <a:r>
              <a:rPr lang="en-US" sz="2400" dirty="0" err="1"/>
              <a:t>çıkan</a:t>
            </a:r>
            <a:r>
              <a:rPr lang="en-US" sz="2400" dirty="0"/>
              <a:t> </a:t>
            </a:r>
            <a:r>
              <a:rPr lang="en-US" sz="2400" dirty="0" err="1"/>
              <a:t>birleşmedir</a:t>
            </a:r>
            <a:endParaRPr lang="en-US" sz="2400" dirty="0"/>
          </a:p>
          <a:p>
            <a:pPr lvl="1"/>
            <a:r>
              <a:rPr lang="en-US" sz="2400" dirty="0" err="1"/>
              <a:t>statü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roller </a:t>
            </a:r>
            <a:r>
              <a:rPr lang="en-US" sz="2400" dirty="0" err="1"/>
              <a:t>arasında</a:t>
            </a:r>
            <a:r>
              <a:rPr lang="en-US" sz="2400" dirty="0"/>
              <a:t> </a:t>
            </a:r>
            <a:r>
              <a:rPr lang="en-US" sz="2400" dirty="0" err="1"/>
              <a:t>belirli</a:t>
            </a:r>
            <a:r>
              <a:rPr lang="en-US" sz="2400" dirty="0"/>
              <a:t> </a:t>
            </a:r>
            <a:r>
              <a:rPr lang="en-US" sz="2400" dirty="0" err="1"/>
              <a:t>ilişkileri</a:t>
            </a:r>
            <a:r>
              <a:rPr lang="en-US" sz="2400" dirty="0"/>
              <a:t> </a:t>
            </a:r>
            <a:r>
              <a:rPr lang="en-US" sz="2400" dirty="0" err="1"/>
              <a:t>olan</a:t>
            </a:r>
            <a:r>
              <a:rPr lang="en-US" sz="2400" dirty="0"/>
              <a:t> </a:t>
            </a:r>
            <a:r>
              <a:rPr lang="en-US" sz="2400" dirty="0" err="1"/>
              <a:t>herhangi</a:t>
            </a:r>
            <a:r>
              <a:rPr lang="en-US" sz="2400" dirty="0"/>
              <a:t> </a:t>
            </a:r>
            <a:r>
              <a:rPr lang="en-US" sz="2400" dirty="0" err="1"/>
              <a:t>büyüklükteki</a:t>
            </a:r>
            <a:r>
              <a:rPr lang="en-US" sz="2400" dirty="0"/>
              <a:t> </a:t>
            </a:r>
            <a:r>
              <a:rPr lang="en-US" sz="2400" dirty="0" err="1"/>
              <a:t>insanlardan</a:t>
            </a:r>
            <a:r>
              <a:rPr lang="en-US" sz="2400" dirty="0"/>
              <a:t> </a:t>
            </a:r>
            <a:r>
              <a:rPr lang="en-US" sz="2400" dirty="0" err="1"/>
              <a:t>oluşur</a:t>
            </a:r>
            <a:endParaRPr lang="en-US" sz="2400" dirty="0"/>
          </a:p>
          <a:p>
            <a:pPr lvl="1"/>
            <a:r>
              <a:rPr lang="en-US" sz="2400" dirty="0"/>
              <a:t>Opera </a:t>
            </a:r>
            <a:r>
              <a:rPr lang="en-US" sz="2400" dirty="0" err="1"/>
              <a:t>izleyicisi</a:t>
            </a:r>
            <a:r>
              <a:rPr lang="en-US" sz="2400" dirty="0"/>
              <a:t>, </a:t>
            </a:r>
            <a:r>
              <a:rPr lang="en-US" sz="2400" dirty="0" err="1"/>
              <a:t>tren</a:t>
            </a:r>
            <a:r>
              <a:rPr lang="en-US" sz="2400" dirty="0"/>
              <a:t> </a:t>
            </a:r>
            <a:r>
              <a:rPr lang="en-US" sz="2400" dirty="0" err="1"/>
              <a:t>yolcuları</a:t>
            </a:r>
            <a:r>
              <a:rPr lang="en-US" sz="2400" dirty="0"/>
              <a:t>? </a:t>
            </a:r>
            <a:r>
              <a:rPr lang="en-US" sz="2400" dirty="0" err="1"/>
              <a:t>Yığın</a:t>
            </a:r>
            <a:r>
              <a:rPr lang="en-US" sz="2400" dirty="0"/>
              <a:t> – </a:t>
            </a:r>
            <a:r>
              <a:rPr lang="en-US" sz="2400" dirty="0" err="1"/>
              <a:t>Grup</a:t>
            </a:r>
            <a:r>
              <a:rPr lang="en-US" sz="2400" dirty="0"/>
              <a:t>?</a:t>
            </a:r>
          </a:p>
          <a:p>
            <a:pPr lvl="1"/>
            <a:r>
              <a:rPr lang="en-US" sz="2400" dirty="0" err="1"/>
              <a:t>Benzer</a:t>
            </a:r>
            <a:r>
              <a:rPr lang="en-US" sz="2400" dirty="0"/>
              <a:t> norm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beklentiler</a:t>
            </a:r>
            <a:endParaRPr lang="en-US" sz="2400" dirty="0"/>
          </a:p>
          <a:p>
            <a:pPr lvl="1"/>
            <a:r>
              <a:rPr lang="en-US" sz="2400" dirty="0" err="1"/>
              <a:t>Sınıf</a:t>
            </a:r>
            <a:r>
              <a:rPr lang="en-US" sz="2400" dirty="0"/>
              <a:t>, </a:t>
            </a:r>
            <a:r>
              <a:rPr lang="en-US" sz="2400" dirty="0" err="1"/>
              <a:t>statü</a:t>
            </a:r>
            <a:r>
              <a:rPr lang="en-US" sz="2400" dirty="0"/>
              <a:t>, </a:t>
            </a:r>
            <a:r>
              <a:rPr lang="en-US" sz="2400" dirty="0" err="1"/>
              <a:t>rol</a:t>
            </a:r>
            <a:endParaRPr lang="en-US" sz="2400" dirty="0"/>
          </a:p>
          <a:p>
            <a:pPr lvl="1"/>
            <a:r>
              <a:rPr lang="en-US" sz="2400" dirty="0" err="1"/>
              <a:t>Normlara</a:t>
            </a:r>
            <a:r>
              <a:rPr lang="en-US" sz="2400" dirty="0"/>
              <a:t> </a:t>
            </a:r>
            <a:r>
              <a:rPr lang="en-US" sz="2400" dirty="0" err="1"/>
              <a:t>uyum</a:t>
            </a:r>
            <a:endParaRPr lang="en-US" sz="2400" dirty="0"/>
          </a:p>
          <a:p>
            <a:pPr lvl="1"/>
            <a:r>
              <a:rPr lang="tr-TR" sz="2400" dirty="0"/>
              <a:t>Birincil gruplar; yoğun ilişkilere dayalı, özveri ve özel bağ</a:t>
            </a:r>
          </a:p>
          <a:p>
            <a:pPr lvl="1"/>
            <a:r>
              <a:rPr lang="tr-TR" sz="2400" dirty="0"/>
              <a:t>İkincil gruplar; geçici, çıkara dayalı, resmi örgüt vs.</a:t>
            </a:r>
          </a:p>
        </p:txBody>
      </p:sp>
    </p:spTree>
    <p:extLst>
      <p:ext uri="{BB962C8B-B14F-4D97-AF65-F5344CB8AC3E}">
        <p14:creationId xmlns:p14="http://schemas.microsoft.com/office/powerpoint/2010/main" val="2999746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BC104DD-3B57-5548-810A-CFEA45423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Toplumsal</a:t>
            </a:r>
            <a:r>
              <a:rPr lang="en-US" b="1" dirty="0"/>
              <a:t> </a:t>
            </a:r>
            <a:r>
              <a:rPr lang="en-US" b="1" dirty="0" err="1"/>
              <a:t>Kurumlar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7E4FC0-A829-274D-AC5C-AA8F722F6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60500"/>
            <a:ext cx="8915400" cy="4450722"/>
          </a:xfrm>
        </p:spPr>
        <p:txBody>
          <a:bodyPr>
            <a:noAutofit/>
          </a:bodyPr>
          <a:lstStyle/>
          <a:p>
            <a:r>
              <a:rPr lang="en-US" sz="2000" dirty="0" err="1"/>
              <a:t>Kurum</a:t>
            </a:r>
            <a:r>
              <a:rPr lang="en-US" sz="2000" dirty="0"/>
              <a:t>, </a:t>
            </a:r>
            <a:r>
              <a:rPr lang="en-US" sz="2000" dirty="0" err="1"/>
              <a:t>toplumun</a:t>
            </a:r>
            <a:r>
              <a:rPr lang="en-US" sz="2000" dirty="0"/>
              <a:t> </a:t>
            </a:r>
            <a:r>
              <a:rPr lang="en-US" sz="2000" dirty="0" err="1"/>
              <a:t>yapısı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temel</a:t>
            </a:r>
            <a:r>
              <a:rPr lang="en-US" sz="2000" dirty="0"/>
              <a:t> </a:t>
            </a:r>
            <a:r>
              <a:rPr lang="en-US" sz="2000" dirty="0" err="1"/>
              <a:t>değerlerini</a:t>
            </a:r>
            <a:r>
              <a:rPr lang="en-US" sz="2000" dirty="0"/>
              <a:t> </a:t>
            </a:r>
            <a:r>
              <a:rPr lang="en-US" sz="2000" dirty="0" err="1"/>
              <a:t>koruması</a:t>
            </a:r>
            <a:r>
              <a:rPr lang="en-US" sz="2000" dirty="0"/>
              <a:t> </a:t>
            </a:r>
            <a:r>
              <a:rPr lang="en-US" sz="2000" dirty="0" err="1"/>
              <a:t>açısından</a:t>
            </a:r>
            <a:r>
              <a:rPr lang="en-US" sz="2000" dirty="0"/>
              <a:t> </a:t>
            </a:r>
            <a:r>
              <a:rPr lang="en-US" sz="2000" dirty="0" err="1"/>
              <a:t>zorunlu</a:t>
            </a:r>
            <a:r>
              <a:rPr lang="en-US" sz="2000" dirty="0"/>
              <a:t> </a:t>
            </a:r>
            <a:r>
              <a:rPr lang="en-US" sz="2000" dirty="0" err="1"/>
              <a:t>sayılan</a:t>
            </a:r>
            <a:r>
              <a:rPr lang="en-US" sz="2000" dirty="0"/>
              <a:t>, </a:t>
            </a:r>
            <a:r>
              <a:rPr lang="en-US" sz="2000" dirty="0" err="1"/>
              <a:t>süreklilik</a:t>
            </a:r>
            <a:r>
              <a:rPr lang="en-US" sz="2000" dirty="0"/>
              <a:t> </a:t>
            </a:r>
            <a:r>
              <a:rPr lang="en-US" sz="2000" dirty="0" err="1"/>
              <a:t>arzeden</a:t>
            </a:r>
            <a:r>
              <a:rPr lang="en-US" sz="2000" dirty="0"/>
              <a:t>, </a:t>
            </a:r>
            <a:r>
              <a:rPr lang="en-US" sz="2000" dirty="0" err="1"/>
              <a:t>kurallar</a:t>
            </a:r>
            <a:r>
              <a:rPr lang="en-US" sz="2000" dirty="0"/>
              <a:t> </a:t>
            </a:r>
            <a:r>
              <a:rPr lang="en-US" sz="2000" dirty="0" err="1"/>
              <a:t>topluluğu</a:t>
            </a:r>
            <a:endParaRPr lang="en-US" sz="2000" dirty="0"/>
          </a:p>
          <a:p>
            <a:r>
              <a:rPr lang="en-US" sz="2000" dirty="0" err="1"/>
              <a:t>Aile</a:t>
            </a:r>
            <a:r>
              <a:rPr lang="en-US" sz="2000" dirty="0"/>
              <a:t>, Din, </a:t>
            </a:r>
            <a:r>
              <a:rPr lang="en-US" sz="2000" dirty="0" err="1"/>
              <a:t>Hukuk</a:t>
            </a:r>
            <a:r>
              <a:rPr lang="en-US" sz="2000" dirty="0"/>
              <a:t>, </a:t>
            </a:r>
            <a:r>
              <a:rPr lang="en-US" sz="2000" dirty="0" err="1"/>
              <a:t>Siyaset</a:t>
            </a:r>
            <a:r>
              <a:rPr lang="en-US" sz="2000" dirty="0"/>
              <a:t>, </a:t>
            </a:r>
            <a:r>
              <a:rPr lang="en-US" sz="2000" dirty="0" err="1"/>
              <a:t>Ekonomi</a:t>
            </a:r>
            <a:r>
              <a:rPr lang="en-US" sz="2000" dirty="0"/>
              <a:t>, </a:t>
            </a:r>
            <a:r>
              <a:rPr lang="en-US" sz="2000" dirty="0" err="1"/>
              <a:t>Eğitim</a:t>
            </a:r>
            <a:r>
              <a:rPr lang="en-US" sz="2000" dirty="0"/>
              <a:t>, </a:t>
            </a:r>
            <a:r>
              <a:rPr lang="en-US" sz="2000" dirty="0" err="1"/>
              <a:t>Tıp</a:t>
            </a:r>
            <a:r>
              <a:rPr lang="en-US" sz="2000" dirty="0"/>
              <a:t>, </a:t>
            </a:r>
            <a:r>
              <a:rPr lang="en-US" sz="2000" dirty="0" err="1"/>
              <a:t>Bilim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Askeri</a:t>
            </a:r>
            <a:endParaRPr lang="en-US" sz="2000" dirty="0"/>
          </a:p>
          <a:p>
            <a:r>
              <a:rPr lang="en-US" sz="2000" dirty="0"/>
              <a:t>4 </a:t>
            </a:r>
            <a:r>
              <a:rPr lang="en-US" sz="2000" dirty="0" err="1"/>
              <a:t>temel</a:t>
            </a:r>
            <a:r>
              <a:rPr lang="en-US" sz="2000" dirty="0"/>
              <a:t> </a:t>
            </a:r>
            <a:r>
              <a:rPr lang="en-US" sz="2000" dirty="0" err="1"/>
              <a:t>niteliği</a:t>
            </a:r>
            <a:r>
              <a:rPr lang="en-US" sz="2000" dirty="0"/>
              <a:t>:</a:t>
            </a:r>
            <a:endParaRPr lang="tr-TR" sz="2000" dirty="0"/>
          </a:p>
          <a:p>
            <a:pPr lvl="1"/>
            <a:r>
              <a:rPr lang="en-US" sz="2000" dirty="0"/>
              <a:t>Her </a:t>
            </a:r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kurum</a:t>
            </a:r>
            <a:r>
              <a:rPr lang="en-US" sz="2000" dirty="0"/>
              <a:t> </a:t>
            </a:r>
            <a:r>
              <a:rPr lang="en-US" sz="2000" dirty="0" err="1"/>
              <a:t>değişmeye</a:t>
            </a:r>
            <a:r>
              <a:rPr lang="en-US" sz="2000" dirty="0"/>
              <a:t> </a:t>
            </a:r>
            <a:r>
              <a:rPr lang="en-US" sz="2000" dirty="0" err="1"/>
              <a:t>dirençlidir</a:t>
            </a:r>
            <a:endParaRPr lang="tr-TR" sz="2000" dirty="0"/>
          </a:p>
          <a:p>
            <a:pPr lvl="1"/>
            <a:r>
              <a:rPr lang="en-US" sz="2000" dirty="0"/>
              <a:t>Her </a:t>
            </a:r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kurum</a:t>
            </a:r>
            <a:r>
              <a:rPr lang="en-US" sz="2000" dirty="0"/>
              <a:t> </a:t>
            </a:r>
            <a:r>
              <a:rPr lang="en-US" sz="2000" dirty="0" err="1"/>
              <a:t>diğer</a:t>
            </a:r>
            <a:r>
              <a:rPr lang="en-US" sz="2000" dirty="0"/>
              <a:t> </a:t>
            </a:r>
            <a:r>
              <a:rPr lang="en-US" sz="2000" dirty="0" err="1"/>
              <a:t>kurumlara</a:t>
            </a:r>
            <a:r>
              <a:rPr lang="en-US" sz="2000" dirty="0"/>
              <a:t> </a:t>
            </a:r>
            <a:r>
              <a:rPr lang="en-US" sz="2000" dirty="0" err="1"/>
              <a:t>yoğun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ilişki</a:t>
            </a:r>
            <a:r>
              <a:rPr lang="en-US" sz="2000" dirty="0"/>
              <a:t> </a:t>
            </a:r>
            <a:r>
              <a:rPr lang="en-US" sz="2000" dirty="0" err="1"/>
              <a:t>içindedir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birbirine</a:t>
            </a:r>
            <a:r>
              <a:rPr lang="en-US" sz="2000" dirty="0"/>
              <a:t> </a:t>
            </a:r>
            <a:r>
              <a:rPr lang="en-US" sz="2000" dirty="0" err="1"/>
              <a:t>bağlıdır</a:t>
            </a:r>
            <a:endParaRPr lang="tr-TR" sz="2000" dirty="0"/>
          </a:p>
          <a:p>
            <a:pPr lvl="1"/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kurumlar</a:t>
            </a:r>
            <a:r>
              <a:rPr lang="en-US" sz="2000" dirty="0"/>
              <a:t> </a:t>
            </a:r>
            <a:r>
              <a:rPr lang="en-US" sz="2000" dirty="0" err="1"/>
              <a:t>zamanla</a:t>
            </a:r>
            <a:r>
              <a:rPr lang="en-US" sz="2000" dirty="0"/>
              <a:t> </a:t>
            </a:r>
            <a:r>
              <a:rPr lang="en-US" sz="2000" dirty="0" err="1"/>
              <a:t>birbirlerine</a:t>
            </a:r>
            <a:r>
              <a:rPr lang="en-US" sz="2000" dirty="0"/>
              <a:t> </a:t>
            </a:r>
            <a:r>
              <a:rPr lang="en-US" sz="2000" dirty="0" err="1"/>
              <a:t>bağlı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değişebilirler</a:t>
            </a:r>
            <a:endParaRPr lang="tr-TR" sz="2000" dirty="0"/>
          </a:p>
          <a:p>
            <a:pPr lvl="1"/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kurumlar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toplumdaki</a:t>
            </a:r>
            <a:r>
              <a:rPr lang="en-US" sz="2000" dirty="0"/>
              <a:t> </a:t>
            </a:r>
            <a:r>
              <a:rPr lang="en-US" sz="2000" dirty="0" err="1"/>
              <a:t>temel</a:t>
            </a:r>
            <a:r>
              <a:rPr lang="en-US" sz="2000" dirty="0"/>
              <a:t> </a:t>
            </a:r>
            <a:r>
              <a:rPr lang="en-US" sz="2000" dirty="0" err="1"/>
              <a:t>sorunların</a:t>
            </a:r>
            <a:r>
              <a:rPr lang="en-US" sz="2000" dirty="0"/>
              <a:t> </a:t>
            </a:r>
            <a:r>
              <a:rPr lang="en-US" sz="2000" dirty="0" err="1"/>
              <a:t>merkezini</a:t>
            </a:r>
            <a:r>
              <a:rPr lang="en-US" sz="2000" dirty="0"/>
              <a:t> </a:t>
            </a:r>
            <a:r>
              <a:rPr lang="en-US" sz="2000" dirty="0" err="1"/>
              <a:t>oluştururlar</a:t>
            </a:r>
            <a:r>
              <a:rPr lang="en-US" sz="2000" dirty="0"/>
              <a:t>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875673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8A6C8E-83FC-E042-8EE0-B74930AD1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152907"/>
            <a:ext cx="8915400" cy="4758315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 err="1"/>
              <a:t>Toplum</a:t>
            </a:r>
            <a:r>
              <a:rPr lang="en-US" sz="3200" b="1" dirty="0"/>
              <a:t> </a:t>
            </a:r>
            <a:r>
              <a:rPr lang="en-US" sz="3200" b="1" dirty="0" err="1"/>
              <a:t>Türleri</a:t>
            </a:r>
            <a:endParaRPr lang="tr-TR" sz="3200" dirty="0"/>
          </a:p>
          <a:p>
            <a:pPr marL="0" indent="0">
              <a:buNone/>
            </a:pPr>
            <a:r>
              <a:rPr lang="en-US" sz="2400" b="1" dirty="0"/>
              <a:t> </a:t>
            </a:r>
            <a:endParaRPr lang="tr-TR" sz="2400" dirty="0"/>
          </a:p>
          <a:p>
            <a:pPr lvl="1"/>
            <a:r>
              <a:rPr lang="en-US" sz="2400" dirty="0" err="1"/>
              <a:t>Avcı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toplayıcı</a:t>
            </a:r>
            <a:r>
              <a:rPr lang="en-US" sz="2400" dirty="0"/>
              <a:t> </a:t>
            </a:r>
            <a:r>
              <a:rPr lang="en-US" sz="2400" dirty="0" err="1"/>
              <a:t>toplumlar</a:t>
            </a:r>
            <a:endParaRPr lang="tr-TR" sz="2400" dirty="0"/>
          </a:p>
          <a:p>
            <a:pPr lvl="1"/>
            <a:r>
              <a:rPr lang="en-US" sz="2400" dirty="0" err="1"/>
              <a:t>Çobanlıkla</a:t>
            </a:r>
            <a:r>
              <a:rPr lang="en-US" sz="2400" dirty="0"/>
              <a:t> </a:t>
            </a:r>
            <a:r>
              <a:rPr lang="en-US" sz="2400" dirty="0" err="1"/>
              <a:t>geçinen</a:t>
            </a:r>
            <a:r>
              <a:rPr lang="en-US" sz="2400" dirty="0"/>
              <a:t> </a:t>
            </a:r>
            <a:r>
              <a:rPr lang="en-US" sz="2400" dirty="0" err="1"/>
              <a:t>göçebe</a:t>
            </a:r>
            <a:r>
              <a:rPr lang="en-US" sz="2400" dirty="0"/>
              <a:t> </a:t>
            </a:r>
            <a:r>
              <a:rPr lang="en-US" sz="2400" dirty="0" err="1"/>
              <a:t>toplumları</a:t>
            </a:r>
            <a:r>
              <a:rPr lang="en-US" sz="2400" dirty="0"/>
              <a:t>, (pastoral)</a:t>
            </a:r>
            <a:endParaRPr lang="tr-TR" sz="2400" dirty="0"/>
          </a:p>
          <a:p>
            <a:pPr lvl="1"/>
            <a:r>
              <a:rPr lang="en-US" sz="2400" dirty="0" err="1"/>
              <a:t>İlkel</a:t>
            </a:r>
            <a:r>
              <a:rPr lang="en-US" sz="2400" dirty="0"/>
              <a:t> </a:t>
            </a:r>
            <a:r>
              <a:rPr lang="en-US" sz="2400" dirty="0" err="1"/>
              <a:t>tarım</a:t>
            </a:r>
            <a:r>
              <a:rPr lang="en-US" sz="2400" dirty="0"/>
              <a:t> </a:t>
            </a:r>
            <a:r>
              <a:rPr lang="en-US" sz="2400" dirty="0" err="1"/>
              <a:t>toplumları</a:t>
            </a:r>
            <a:r>
              <a:rPr lang="en-US" sz="2400" dirty="0"/>
              <a:t> (horticultural)</a:t>
            </a:r>
            <a:endParaRPr lang="tr-TR" sz="2400" dirty="0"/>
          </a:p>
          <a:p>
            <a:pPr lvl="1"/>
            <a:r>
              <a:rPr lang="en-US" sz="2400" dirty="0" err="1"/>
              <a:t>Tarım</a:t>
            </a:r>
            <a:r>
              <a:rPr lang="en-US" sz="2400" dirty="0"/>
              <a:t> </a:t>
            </a:r>
            <a:r>
              <a:rPr lang="en-US" sz="2400" dirty="0" err="1"/>
              <a:t>toplumları</a:t>
            </a:r>
            <a:r>
              <a:rPr lang="en-US" sz="2400" dirty="0"/>
              <a:t> (agricultural)</a:t>
            </a:r>
            <a:endParaRPr lang="tr-TR" sz="2400" dirty="0"/>
          </a:p>
          <a:p>
            <a:pPr lvl="1"/>
            <a:r>
              <a:rPr lang="en-US" sz="2400" dirty="0" err="1"/>
              <a:t>Endüstriyel</a:t>
            </a:r>
            <a:r>
              <a:rPr lang="en-US" sz="2400" dirty="0"/>
              <a:t> </a:t>
            </a:r>
            <a:r>
              <a:rPr lang="en-US" sz="2400" dirty="0" err="1"/>
              <a:t>toplumlar</a:t>
            </a:r>
            <a:endParaRPr lang="tr-TR" sz="2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4755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5B2765-FCDC-D04F-B40C-ADFA66752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9500" y="611410"/>
            <a:ext cx="8911687" cy="1280890"/>
          </a:xfrm>
        </p:spPr>
        <p:txBody>
          <a:bodyPr/>
          <a:lstStyle/>
          <a:p>
            <a:r>
              <a:rPr lang="tr-TR" b="1" dirty="0"/>
              <a:t>Toplum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74DBF7-126F-1E40-A8AF-09019310A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5281" y="1576323"/>
            <a:ext cx="9155112" cy="4247522"/>
          </a:xfrm>
        </p:spPr>
        <p:txBody>
          <a:bodyPr/>
          <a:lstStyle/>
          <a:p>
            <a:r>
              <a:rPr lang="tr-TR" sz="2800" dirty="0"/>
              <a:t>Emile </a:t>
            </a:r>
            <a:r>
              <a:rPr lang="tr-TR" sz="2800" dirty="0" err="1"/>
              <a:t>Durkheim</a:t>
            </a:r>
            <a:endParaRPr lang="tr-TR" sz="2800" dirty="0"/>
          </a:p>
          <a:p>
            <a:r>
              <a:rPr lang="tr-TR" sz="2800" dirty="0"/>
              <a:t>İlkel kültürler, alt kültürler – uygar Avrupa toplumları</a:t>
            </a:r>
          </a:p>
          <a:p>
            <a:r>
              <a:rPr lang="tr-TR" sz="2800" dirty="0"/>
              <a:t>Dünya Savaşları</a:t>
            </a:r>
          </a:p>
          <a:p>
            <a:pPr lvl="1"/>
            <a:r>
              <a:rPr lang="tr-TR" sz="2800" dirty="0"/>
              <a:t>Avrupa kültürleri gerçekten dünyanın en uygar kültürleri mi?</a:t>
            </a:r>
          </a:p>
          <a:p>
            <a:r>
              <a:rPr lang="tr-TR" sz="2800" dirty="0"/>
              <a:t>Çeşitlilik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8227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5D2D379-AA2C-1446-B21A-12F99EBC4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Makro Sosyoloji - Mikro Sosyoloji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D5B826-2D49-2942-A20E-0FBB73534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76400"/>
            <a:ext cx="8915400" cy="4234822"/>
          </a:xfrm>
        </p:spPr>
        <p:txBody>
          <a:bodyPr>
            <a:normAutofit/>
          </a:bodyPr>
          <a:lstStyle/>
          <a:p>
            <a:r>
              <a:rPr lang="tr-TR" sz="2800" dirty="0"/>
              <a:t>Toplumsal Analiz</a:t>
            </a:r>
          </a:p>
          <a:p>
            <a:r>
              <a:rPr lang="tr-TR" sz="2800" dirty="0"/>
              <a:t>Toplumun genel yapısı ve ilişkileri – Makro</a:t>
            </a:r>
          </a:p>
          <a:p>
            <a:pPr lvl="1"/>
            <a:r>
              <a:rPr lang="tr-TR" sz="2800" dirty="0"/>
              <a:t>Siyasal sistem, ekonomik düzen</a:t>
            </a:r>
          </a:p>
          <a:p>
            <a:pPr lvl="1"/>
            <a:r>
              <a:rPr lang="tr-TR" sz="2800" dirty="0"/>
              <a:t>Büyük ölçekli toplumsal düzenleme</a:t>
            </a:r>
          </a:p>
          <a:p>
            <a:pPr lvl="1"/>
            <a:r>
              <a:rPr lang="tr-TR" sz="2800" dirty="0"/>
              <a:t>Sanayileşmenin gelişimi gibi uzun dönemler</a:t>
            </a:r>
          </a:p>
          <a:p>
            <a:pPr lvl="1"/>
            <a:r>
              <a:rPr lang="tr-TR" sz="2800" dirty="0"/>
              <a:t>Gündelik hayatın kurumsal arka planını </a:t>
            </a:r>
          </a:p>
          <a:p>
            <a:pPr lvl="2"/>
            <a:r>
              <a:rPr lang="tr-TR" sz="2800" dirty="0"/>
              <a:t>Yaşam biçimleri</a:t>
            </a:r>
          </a:p>
        </p:txBody>
      </p:sp>
    </p:spTree>
    <p:extLst>
      <p:ext uri="{BB962C8B-B14F-4D97-AF65-F5344CB8AC3E}">
        <p14:creationId xmlns:p14="http://schemas.microsoft.com/office/powerpoint/2010/main" val="1762255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0E029DB-01E9-CA41-944C-9F6A49527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Makro – Mikro Sosyoloji Analizi</a:t>
            </a:r>
          </a:p>
        </p:txBody>
      </p:sp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9F352E1E-8716-CA43-958D-20D36E9639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6340" y="1663700"/>
            <a:ext cx="5846661" cy="4034412"/>
          </a:xfrm>
        </p:spPr>
      </p:pic>
    </p:spTree>
    <p:extLst>
      <p:ext uri="{BB962C8B-B14F-4D97-AF65-F5344CB8AC3E}">
        <p14:creationId xmlns:p14="http://schemas.microsoft.com/office/powerpoint/2010/main" val="2269215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8C896B0-C47F-C346-AB80-B86AC055A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Toplum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F03A84-83B5-AA4B-9DE1-F17E76EDD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0" y="1435100"/>
            <a:ext cx="9066212" cy="4476122"/>
          </a:xfrm>
        </p:spPr>
        <p:txBody>
          <a:bodyPr>
            <a:noAutofit/>
          </a:bodyPr>
          <a:lstStyle/>
          <a:p>
            <a:r>
              <a:rPr lang="tr-TR" sz="2400" dirty="0"/>
              <a:t>Toplum ve birey</a:t>
            </a:r>
          </a:p>
          <a:p>
            <a:r>
              <a:rPr lang="tr-TR" sz="2400" dirty="0"/>
              <a:t>Yaşamı anlamlı kılmak</a:t>
            </a:r>
          </a:p>
          <a:p>
            <a:r>
              <a:rPr lang="tr-TR" sz="2400" dirty="0"/>
              <a:t>Toplumu şekillendirmek ve gelecek nesillere bilgi aktarmak</a:t>
            </a:r>
          </a:p>
          <a:p>
            <a:r>
              <a:rPr lang="tr-TR" sz="2400" dirty="0"/>
              <a:t>Öğrenme süreci – diğer insanlarla etkileşim</a:t>
            </a:r>
          </a:p>
          <a:p>
            <a:pPr marL="0" indent="0">
              <a:buNone/>
            </a:pPr>
            <a:r>
              <a:rPr lang="tr-TR" sz="2400" i="1" dirty="0"/>
              <a:t>Toplum;</a:t>
            </a:r>
          </a:p>
          <a:p>
            <a:r>
              <a:rPr lang="tr-TR" sz="2400" dirty="0"/>
              <a:t>insanları etkileyen gerçek ilişkiler bütünü</a:t>
            </a:r>
          </a:p>
          <a:p>
            <a:r>
              <a:rPr lang="tr-TR" sz="2400" dirty="0"/>
              <a:t>Belirli bir toprak parçası üzerinde, belli bir yönetim biçimine sahip, ortak kültürü, siyasi tercihi olan nüfus yığınları</a:t>
            </a:r>
          </a:p>
        </p:txBody>
      </p:sp>
    </p:spTree>
    <p:extLst>
      <p:ext uri="{BB962C8B-B14F-4D97-AF65-F5344CB8AC3E}">
        <p14:creationId xmlns:p14="http://schemas.microsoft.com/office/powerpoint/2010/main" val="2680852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757F8F-8A61-8640-B762-16C504010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7696" y="451413"/>
            <a:ext cx="9703604" cy="604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/>
              <a:t>Toplumsal Yapı</a:t>
            </a:r>
          </a:p>
          <a:p>
            <a:pPr lvl="1"/>
            <a:r>
              <a:rPr lang="tr-TR" sz="2400" dirty="0"/>
              <a:t>Organizma gibi</a:t>
            </a:r>
          </a:p>
          <a:p>
            <a:pPr lvl="1"/>
            <a:r>
              <a:rPr lang="tr-TR" sz="2400" dirty="0"/>
              <a:t>Toplumda örgütlenmiş toplumsal ilişkiler bütünü</a:t>
            </a:r>
          </a:p>
          <a:p>
            <a:pPr lvl="1"/>
            <a:r>
              <a:rPr lang="tr-TR" sz="2400" dirty="0"/>
              <a:t>Toplumun çevresini oluşturur, insanlar bu ilişkiler ağının içine doğar</a:t>
            </a:r>
          </a:p>
          <a:p>
            <a:pPr lvl="2"/>
            <a:r>
              <a:rPr lang="tr-TR" sz="2400" dirty="0"/>
              <a:t>Öğrenilen davranış kodları</a:t>
            </a:r>
          </a:p>
          <a:p>
            <a:pPr lvl="2"/>
            <a:r>
              <a:rPr lang="tr-TR" sz="2400" dirty="0"/>
              <a:t>Sosyal statü</a:t>
            </a:r>
          </a:p>
          <a:p>
            <a:r>
              <a:rPr lang="tr-TR" sz="2400" dirty="0"/>
              <a:t>Kültür, toplumsal sınıf, statü, rol, grup ve kurumlar</a:t>
            </a:r>
          </a:p>
          <a:p>
            <a:pPr marL="0" indent="0">
              <a:buNone/>
            </a:pPr>
            <a:r>
              <a:rPr lang="en-US" sz="2400" i="1" dirty="0" err="1"/>
              <a:t>Toplumsal</a:t>
            </a:r>
            <a:r>
              <a:rPr lang="en-US" sz="2400" i="1" dirty="0"/>
              <a:t> </a:t>
            </a:r>
            <a:r>
              <a:rPr lang="en-US" sz="2400" i="1" dirty="0" err="1"/>
              <a:t>yapı</a:t>
            </a:r>
            <a:r>
              <a:rPr lang="en-US" sz="2400" i="1" dirty="0"/>
              <a:t>, </a:t>
            </a:r>
          </a:p>
          <a:p>
            <a:r>
              <a:rPr lang="en-US" sz="2400" dirty="0" err="1"/>
              <a:t>bizi</a:t>
            </a:r>
            <a:r>
              <a:rPr lang="en-US" sz="2400" dirty="0"/>
              <a:t> </a:t>
            </a:r>
            <a:r>
              <a:rPr lang="en-US" sz="2400" dirty="0" err="1"/>
              <a:t>çevreleyen</a:t>
            </a:r>
            <a:r>
              <a:rPr lang="en-US" sz="2400" dirty="0"/>
              <a:t> </a:t>
            </a:r>
            <a:r>
              <a:rPr lang="en-US" sz="2400" dirty="0" err="1"/>
              <a:t>insanların</a:t>
            </a:r>
            <a:r>
              <a:rPr lang="en-US" sz="2400" dirty="0"/>
              <a:t> </a:t>
            </a:r>
            <a:r>
              <a:rPr lang="en-US" sz="2400" dirty="0" err="1"/>
              <a:t>ilişkilerinin</a:t>
            </a:r>
            <a:r>
              <a:rPr lang="en-US" sz="2400" dirty="0"/>
              <a:t>, </a:t>
            </a:r>
            <a:r>
              <a:rPr lang="en-US" sz="2400" dirty="0" err="1"/>
              <a:t>gruplarının</a:t>
            </a:r>
            <a:r>
              <a:rPr lang="en-US" sz="2400" dirty="0"/>
              <a:t> </a:t>
            </a:r>
            <a:r>
              <a:rPr lang="en-US" sz="2400" dirty="0" err="1"/>
              <a:t>ilişkilerinin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bütünüdür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Davranışları</a:t>
            </a:r>
            <a:r>
              <a:rPr lang="en-US" sz="2400" dirty="0"/>
              <a:t> </a:t>
            </a:r>
            <a:r>
              <a:rPr lang="en-US" sz="2400" dirty="0" err="1"/>
              <a:t>yönlendiren</a:t>
            </a:r>
            <a:r>
              <a:rPr lang="en-US" sz="2400" dirty="0"/>
              <a:t>, </a:t>
            </a:r>
            <a:r>
              <a:rPr lang="en-US" sz="2400" dirty="0" err="1"/>
              <a:t>sınırlandıran</a:t>
            </a:r>
            <a:r>
              <a:rPr lang="en-US" sz="2400" dirty="0"/>
              <a:t> </a:t>
            </a:r>
            <a:r>
              <a:rPr lang="en-US" sz="2400" dirty="0" err="1"/>
              <a:t>ilişkiler</a:t>
            </a:r>
            <a:r>
              <a:rPr lang="en-US" sz="2400" dirty="0"/>
              <a:t> </a:t>
            </a:r>
            <a:r>
              <a:rPr lang="en-US" sz="2400" dirty="0" err="1"/>
              <a:t>bütününü</a:t>
            </a:r>
            <a:r>
              <a:rPr lang="en-US" sz="2400" dirty="0"/>
              <a:t> </a:t>
            </a:r>
            <a:r>
              <a:rPr lang="en-US" sz="2400" dirty="0" err="1"/>
              <a:t>gösterir</a:t>
            </a:r>
            <a:r>
              <a:rPr lang="en-US" sz="2400" dirty="0"/>
              <a:t>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33385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E6F250F8-5BAC-A54D-AA5A-DD8A487C88D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589212" y="787782"/>
            <a:ext cx="3984059" cy="4717668"/>
          </a:xfrm>
        </p:spPr>
      </p:pic>
      <p:sp>
        <p:nvSpPr>
          <p:cNvPr id="10" name="İçerik Yer Tutucusu 9">
            <a:extLst>
              <a:ext uri="{FF2B5EF4-FFF2-40B4-BE49-F238E27FC236}">
                <a16:creationId xmlns:a16="http://schemas.microsoft.com/office/drawing/2014/main" id="{66DE262B-3F7B-D54D-9FE3-A6CA62732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73271" y="484410"/>
            <a:ext cx="5059929" cy="6233890"/>
          </a:xfrm>
        </p:spPr>
        <p:txBody>
          <a:bodyPr>
            <a:normAutofit lnSpcReduction="10000"/>
          </a:bodyPr>
          <a:lstStyle/>
          <a:p>
            <a:endParaRPr lang="tr-TR" dirty="0"/>
          </a:p>
          <a:p>
            <a:r>
              <a:rPr lang="tr-TR" sz="2400" b="1" i="1" dirty="0"/>
              <a:t>Kültür</a:t>
            </a:r>
            <a:r>
              <a:rPr lang="tr-TR" sz="2400" i="1" dirty="0"/>
              <a:t>;</a:t>
            </a:r>
            <a:r>
              <a:rPr lang="tr-TR" sz="2400" dirty="0"/>
              <a:t> değer, inanç ve davranışlar bütünü</a:t>
            </a:r>
          </a:p>
          <a:p>
            <a:endParaRPr lang="tr-TR" sz="2400" dirty="0"/>
          </a:p>
          <a:p>
            <a:r>
              <a:rPr lang="tr-TR" sz="2400" b="1" i="1" dirty="0"/>
              <a:t>Toplumsal sınıf</a:t>
            </a:r>
          </a:p>
          <a:p>
            <a:pPr lvl="1"/>
            <a:r>
              <a:rPr lang="tr-TR" sz="2200" dirty="0"/>
              <a:t>İnsanın toplum içindeki yeri</a:t>
            </a:r>
          </a:p>
          <a:p>
            <a:pPr lvl="2"/>
            <a:r>
              <a:rPr lang="tr-TR" sz="2000" dirty="0"/>
              <a:t>Gelir düzeyi, eğitim, mesleki saygınlık…</a:t>
            </a:r>
          </a:p>
          <a:p>
            <a:pPr lvl="1"/>
            <a:r>
              <a:rPr lang="en-US" sz="2400" dirty="0" err="1"/>
              <a:t>Kalabalık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insan</a:t>
            </a:r>
            <a:r>
              <a:rPr lang="en-US" sz="2400" dirty="0"/>
              <a:t> </a:t>
            </a:r>
            <a:r>
              <a:rPr lang="en-US" sz="2400" dirty="0" err="1"/>
              <a:t>grubu</a:t>
            </a:r>
            <a:r>
              <a:rPr lang="en-US" sz="2400" dirty="0"/>
              <a:t> </a:t>
            </a:r>
            <a:r>
              <a:rPr lang="en-US" sz="2400" dirty="0" err="1"/>
              <a:t>sahip</a:t>
            </a:r>
            <a:r>
              <a:rPr lang="en-US" sz="2400" dirty="0"/>
              <a:t> </a:t>
            </a:r>
            <a:r>
              <a:rPr lang="en-US" sz="2400" dirty="0" err="1"/>
              <a:t>oldukları</a:t>
            </a:r>
            <a:r>
              <a:rPr lang="en-US" sz="2400" dirty="0"/>
              <a:t> </a:t>
            </a:r>
            <a:r>
              <a:rPr lang="en-US" sz="2400" dirty="0" err="1"/>
              <a:t>benzer</a:t>
            </a:r>
            <a:r>
              <a:rPr lang="en-US" sz="2400" dirty="0"/>
              <a:t> </a:t>
            </a:r>
            <a:r>
              <a:rPr lang="en-US" sz="2400" dirty="0" err="1"/>
              <a:t>gelir</a:t>
            </a:r>
            <a:r>
              <a:rPr lang="en-US" sz="2400" dirty="0"/>
              <a:t> </a:t>
            </a:r>
            <a:r>
              <a:rPr lang="en-US" sz="2400" dirty="0" err="1"/>
              <a:t>düzeyi</a:t>
            </a:r>
            <a:r>
              <a:rPr lang="en-US" sz="2400" dirty="0"/>
              <a:t>, </a:t>
            </a:r>
            <a:r>
              <a:rPr lang="en-US" sz="2400" dirty="0" err="1"/>
              <a:t>eğitimleri</a:t>
            </a:r>
            <a:r>
              <a:rPr lang="en-US" sz="2400" dirty="0"/>
              <a:t>, </a:t>
            </a:r>
            <a:r>
              <a:rPr lang="en-US" sz="2400" dirty="0" err="1"/>
              <a:t>yaptıkları</a:t>
            </a:r>
            <a:r>
              <a:rPr lang="en-US" sz="2400" dirty="0"/>
              <a:t> </a:t>
            </a:r>
            <a:r>
              <a:rPr lang="en-US" sz="2400" dirty="0" err="1"/>
              <a:t>işleri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karşılaştırılabilen</a:t>
            </a:r>
            <a:r>
              <a:rPr lang="en-US" sz="2400" dirty="0"/>
              <a:t> </a:t>
            </a:r>
            <a:r>
              <a:rPr lang="en-US" sz="2400" dirty="0" err="1"/>
              <a:t>saygınlık</a:t>
            </a:r>
            <a:r>
              <a:rPr lang="en-US" sz="2400" dirty="0"/>
              <a:t> </a:t>
            </a:r>
            <a:r>
              <a:rPr lang="en-US" sz="2400" dirty="0" err="1"/>
              <a:t>ölçüleri</a:t>
            </a:r>
            <a:r>
              <a:rPr lang="tr-TR" sz="2400" dirty="0"/>
              <a:t> </a:t>
            </a:r>
          </a:p>
          <a:p>
            <a:pPr lvl="1"/>
            <a:r>
              <a:rPr lang="tr-TR" sz="2400" dirty="0"/>
              <a:t>Giyim, </a:t>
            </a:r>
            <a:r>
              <a:rPr lang="tr-TR" sz="2400" dirty="0" err="1"/>
              <a:t>kuşam,düşünce</a:t>
            </a:r>
            <a:r>
              <a:rPr lang="tr-TR" sz="2400" dirty="0"/>
              <a:t>, siyasi tutum, </a:t>
            </a:r>
            <a:r>
              <a:rPr lang="tr-TR" sz="2400" dirty="0" err="1"/>
              <a:t>vb</a:t>
            </a:r>
            <a:r>
              <a:rPr lang="tr-TR" sz="2400" dirty="0"/>
              <a:t> davranış kodları</a:t>
            </a:r>
          </a:p>
        </p:txBody>
      </p:sp>
    </p:spTree>
    <p:extLst>
      <p:ext uri="{BB962C8B-B14F-4D97-AF65-F5344CB8AC3E}">
        <p14:creationId xmlns:p14="http://schemas.microsoft.com/office/powerpoint/2010/main" val="2820312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A88E966-0964-764A-95B7-4F0F2B3FC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7114" y="461896"/>
            <a:ext cx="8911687" cy="1280890"/>
          </a:xfrm>
        </p:spPr>
        <p:txBody>
          <a:bodyPr/>
          <a:lstStyle/>
          <a:p>
            <a:r>
              <a:rPr lang="tr-TR" b="1" dirty="0"/>
              <a:t>Toplumsal statü</a:t>
            </a:r>
          </a:p>
        </p:txBody>
      </p:sp>
      <p:pic>
        <p:nvPicPr>
          <p:cNvPr id="9" name="İçerik Yer Tutucusu 8">
            <a:extLst>
              <a:ext uri="{FF2B5EF4-FFF2-40B4-BE49-F238E27FC236}">
                <a16:creationId xmlns:a16="http://schemas.microsoft.com/office/drawing/2014/main" id="{CAAF8EA4-21EA-2B4F-B4AF-5FA37D3797A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97114" y="1630921"/>
            <a:ext cx="4964480" cy="3447727"/>
          </a:xfrm>
        </p:spPr>
      </p:pic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DD8FE55-B6FF-3241-9ACC-2E556998B6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61594" y="1630921"/>
            <a:ext cx="4397005" cy="3447727"/>
          </a:xfrm>
        </p:spPr>
        <p:txBody>
          <a:bodyPr>
            <a:normAutofit/>
          </a:bodyPr>
          <a:lstStyle/>
          <a:p>
            <a:r>
              <a:rPr lang="tr-TR" sz="2400" dirty="0"/>
              <a:t>Saygınlık yada prestij – toplum içindeki yerimiz</a:t>
            </a:r>
          </a:p>
          <a:p>
            <a:r>
              <a:rPr lang="tr-TR" sz="2400" dirty="0"/>
              <a:t>Temel statü veya </a:t>
            </a:r>
            <a:r>
              <a:rPr lang="tr-TR" sz="2400" dirty="0" err="1"/>
              <a:t>master</a:t>
            </a:r>
            <a:r>
              <a:rPr lang="tr-TR" sz="2400" dirty="0"/>
              <a:t> statü</a:t>
            </a:r>
          </a:p>
          <a:p>
            <a:r>
              <a:rPr lang="tr-TR" sz="2400" dirty="0"/>
              <a:t>Edinilen statü – kazanılan statü</a:t>
            </a:r>
          </a:p>
          <a:p>
            <a:r>
              <a:rPr lang="tr-TR" sz="2400" dirty="0"/>
              <a:t>Rol model</a:t>
            </a:r>
          </a:p>
        </p:txBody>
      </p:sp>
    </p:spTree>
    <p:extLst>
      <p:ext uri="{BB962C8B-B14F-4D97-AF65-F5344CB8AC3E}">
        <p14:creationId xmlns:p14="http://schemas.microsoft.com/office/powerpoint/2010/main" val="1186380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id="{7D418073-4FCD-3141-9503-AB699C6867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76500" y="787782"/>
            <a:ext cx="4426576" cy="5123440"/>
          </a:xfrm>
        </p:spPr>
        <p:txBody>
          <a:bodyPr/>
          <a:lstStyle/>
          <a:p>
            <a:pPr marL="0" indent="0">
              <a:buNone/>
            </a:pPr>
            <a:r>
              <a:rPr lang="tr-TR" sz="2400" b="1" dirty="0"/>
              <a:t>Toplumsal Rol</a:t>
            </a:r>
          </a:p>
          <a:p>
            <a:pPr lvl="1"/>
            <a:r>
              <a:rPr lang="en-US" sz="2400" dirty="0" err="1"/>
              <a:t>Rol</a:t>
            </a:r>
            <a:r>
              <a:rPr lang="en-US" sz="2400" dirty="0"/>
              <a:t>,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grup</a:t>
            </a:r>
            <a:r>
              <a:rPr lang="en-US" sz="2400" dirty="0"/>
              <a:t> yada </a:t>
            </a:r>
            <a:r>
              <a:rPr lang="en-US" sz="2400" dirty="0" err="1"/>
              <a:t>toplum</a:t>
            </a:r>
            <a:r>
              <a:rPr lang="en-US" sz="2400" dirty="0"/>
              <a:t> </a:t>
            </a:r>
            <a:r>
              <a:rPr lang="en-US" sz="2400" dirty="0" err="1"/>
              <a:t>içindeki</a:t>
            </a:r>
            <a:r>
              <a:rPr lang="en-US" sz="2400" dirty="0"/>
              <a:t> </a:t>
            </a:r>
            <a:r>
              <a:rPr lang="en-US" sz="2400" dirty="0" err="1"/>
              <a:t>insanların</a:t>
            </a:r>
            <a:r>
              <a:rPr lang="en-US" sz="2400" dirty="0"/>
              <a:t> </a:t>
            </a:r>
            <a:r>
              <a:rPr lang="en-US" sz="2400" dirty="0" err="1"/>
              <a:t>sınırları</a:t>
            </a:r>
            <a:r>
              <a:rPr lang="en-US" sz="2400" dirty="0"/>
              <a:t> </a:t>
            </a:r>
            <a:r>
              <a:rPr lang="en-US" sz="2400" dirty="0" err="1"/>
              <a:t>belirlenmiş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oynadıkları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oyundur</a:t>
            </a:r>
            <a:endParaRPr lang="en-US" sz="2400" dirty="0"/>
          </a:p>
          <a:p>
            <a:pPr lvl="1"/>
            <a:r>
              <a:rPr lang="en-US" sz="2400" dirty="0" err="1"/>
              <a:t>Beklenti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imtiyazlar</a:t>
            </a:r>
            <a:endParaRPr lang="en-US" sz="2400" dirty="0"/>
          </a:p>
          <a:p>
            <a:pPr lvl="1"/>
            <a:r>
              <a:rPr lang="en-US" sz="2400" dirty="0" err="1"/>
              <a:t>Statü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rol</a:t>
            </a:r>
            <a:r>
              <a:rPr lang="en-US" sz="2400" dirty="0"/>
              <a:t>- </a:t>
            </a:r>
            <a:r>
              <a:rPr lang="en-US" sz="2400" dirty="0" err="1"/>
              <a:t>yazı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tura</a:t>
            </a:r>
            <a:r>
              <a:rPr lang="en-US" sz="2400" dirty="0"/>
              <a:t> </a:t>
            </a:r>
          </a:p>
          <a:p>
            <a:pPr lvl="1"/>
            <a:r>
              <a:rPr lang="en-US" sz="2400" dirty="0" err="1"/>
              <a:t>Koruyucu</a:t>
            </a:r>
            <a:endParaRPr lang="en-US" sz="2400" dirty="0"/>
          </a:p>
          <a:p>
            <a:pPr lvl="1"/>
            <a:r>
              <a:rPr lang="en-US" sz="2400" dirty="0" err="1"/>
              <a:t>Sınırlayıcı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9588968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Duman</Template>
  <TotalTime>1207</TotalTime>
  <Words>421</Words>
  <Application>Microsoft Office PowerPoint</Application>
  <PresentationFormat>Geniş ekran</PresentationFormat>
  <Paragraphs>79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Duman</vt:lpstr>
      <vt:lpstr>Genel Sosyoloji </vt:lpstr>
      <vt:lpstr>Toplum</vt:lpstr>
      <vt:lpstr>Makro Sosyoloji - Mikro Sosyoloji</vt:lpstr>
      <vt:lpstr>Makro – Mikro Sosyoloji Analizi</vt:lpstr>
      <vt:lpstr>Toplum</vt:lpstr>
      <vt:lpstr>PowerPoint Sunusu</vt:lpstr>
      <vt:lpstr>PowerPoint Sunusu</vt:lpstr>
      <vt:lpstr>Toplumsal statü</vt:lpstr>
      <vt:lpstr>PowerPoint Sunusu</vt:lpstr>
      <vt:lpstr>PowerPoint Sunusu</vt:lpstr>
      <vt:lpstr>Toplumsal Kurumlar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Nsakdoğan</cp:lastModifiedBy>
  <cp:revision>41</cp:revision>
  <dcterms:created xsi:type="dcterms:W3CDTF">2018-10-01T18:52:37Z</dcterms:created>
  <dcterms:modified xsi:type="dcterms:W3CDTF">2019-01-09T10:52:19Z</dcterms:modified>
</cp:coreProperties>
</file>