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7238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8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91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064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3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8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10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865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2233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97551618-8DFD-474B-8E4D-DBD7D020BAC5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A9808B5-196E-4B3D-AB77-DB299B8AE94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6004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12286" y="879934"/>
            <a:ext cx="3793678" cy="4936666"/>
          </a:xfrm>
        </p:spPr>
        <p:txBody>
          <a:bodyPr>
            <a:normAutofit fontScale="90000"/>
          </a:bodyPr>
          <a:lstStyle/>
          <a:p>
            <a:r>
              <a:rPr lang="en-US" sz="3100" dirty="0" err="1" smtClean="0"/>
              <a:t>Ghazaleh</a:t>
            </a:r>
            <a:r>
              <a:rPr lang="en-US" sz="3100" dirty="0" smtClean="0"/>
              <a:t> </a:t>
            </a:r>
            <a:r>
              <a:rPr lang="en-US" sz="3100" dirty="0" err="1" smtClean="0"/>
              <a:t>Kholafazadehastamal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16030193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tr-TR" sz="3100" dirty="0"/>
              <a:t>Organizasyon </a:t>
            </a:r>
            <a:r>
              <a:rPr lang="tr-TR" sz="3100" dirty="0" smtClean="0"/>
              <a:t>yapı</a:t>
            </a:r>
            <a:r>
              <a:rPr lang="en-US" sz="3100" dirty="0" smtClean="0"/>
              <a:t>s</a:t>
            </a:r>
            <a:r>
              <a:rPr lang="tr-TR" sz="3100" dirty="0" smtClean="0"/>
              <a:t>ını </a:t>
            </a:r>
            <a:r>
              <a:rPr lang="tr-TR" sz="3100" dirty="0"/>
              <a:t>oluşturan birimlerin birbiriyle </a:t>
            </a:r>
            <a:r>
              <a:rPr lang="tr-TR" sz="3100" dirty="0" smtClean="0"/>
              <a:t>koordinasyonu</a:t>
            </a:r>
            <a:br>
              <a:rPr lang="tr-TR" sz="31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err="1" smtClean="0"/>
              <a:t>eczac</a:t>
            </a:r>
            <a:r>
              <a:rPr lang="tr-TR" sz="3100" dirty="0" smtClean="0"/>
              <a:t>ılık meslek uyg. yönetimi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62413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KOORDİNASYON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genelde</a:t>
            </a:r>
            <a:r>
              <a:rPr lang="en-US" dirty="0"/>
              <a:t> </a:t>
            </a:r>
            <a:r>
              <a:rPr lang="en-US" dirty="0" err="1"/>
              <a:t>yöneltme</a:t>
            </a:r>
            <a:r>
              <a:rPr lang="en-US" dirty="0"/>
              <a:t> </a:t>
            </a:r>
            <a:r>
              <a:rPr lang="en-US" dirty="0" err="1"/>
              <a:t>fonksiyonu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fonksiyonudur</a:t>
            </a:r>
            <a:r>
              <a:rPr lang="en-US" dirty="0"/>
              <a:t>. </a:t>
            </a:r>
            <a:r>
              <a:rPr lang="en-US" dirty="0" err="1" smtClean="0"/>
              <a:t>işletmenin</a:t>
            </a:r>
            <a:r>
              <a:rPr lang="en-US" dirty="0" smtClean="0"/>
              <a:t> </a:t>
            </a:r>
            <a:r>
              <a:rPr lang="en-US" dirty="0" err="1"/>
              <a:t>amaçlarına</a:t>
            </a:r>
            <a:r>
              <a:rPr lang="en-US" dirty="0"/>
              <a:t> </a:t>
            </a:r>
            <a:r>
              <a:rPr lang="en-US" dirty="0" err="1"/>
              <a:t>ulaşabilmesi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çalışanların</a:t>
            </a:r>
            <a:r>
              <a:rPr lang="en-US" dirty="0"/>
              <a:t> </a:t>
            </a:r>
            <a:r>
              <a:rPr lang="en-US" dirty="0" err="1"/>
              <a:t>çabalarının</a:t>
            </a:r>
            <a:r>
              <a:rPr lang="en-US" dirty="0"/>
              <a:t> </a:t>
            </a:r>
            <a:r>
              <a:rPr lang="en-US" dirty="0" err="1"/>
              <a:t>uyumlu</a:t>
            </a:r>
            <a:r>
              <a:rPr lang="en-US" dirty="0"/>
              <a:t> hale </a:t>
            </a:r>
            <a:r>
              <a:rPr lang="en-US" dirty="0" err="1"/>
              <a:t>getirilmesidir</a:t>
            </a:r>
            <a:r>
              <a:rPr lang="en-US" dirty="0" smtClean="0"/>
              <a:t>, </a:t>
            </a:r>
            <a:r>
              <a:rPr lang="en-US" dirty="0" err="1"/>
              <a:t>işin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işletmedeki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sistemler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işin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araç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gereç</a:t>
            </a:r>
            <a:r>
              <a:rPr lang="en-US" dirty="0"/>
              <a:t> </a:t>
            </a:r>
            <a:r>
              <a:rPr lang="en-US" dirty="0" err="1"/>
              <a:t>yapanların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da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uyumu</a:t>
            </a:r>
            <a:r>
              <a:rPr lang="en-US" dirty="0"/>
              <a:t> </a:t>
            </a:r>
            <a:r>
              <a:rPr lang="en-US" dirty="0" err="1"/>
              <a:t>sağlama</a:t>
            </a:r>
            <a:r>
              <a:rPr lang="en-US" dirty="0"/>
              <a:t> </a:t>
            </a:r>
            <a:r>
              <a:rPr lang="en-US" dirty="0" err="1"/>
              <a:t>çalışmalarıdır</a:t>
            </a:r>
            <a:r>
              <a:rPr lang="en-US" dirty="0"/>
              <a:t>. [2]</a:t>
            </a:r>
          </a:p>
          <a:p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birliği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mekanizması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tanımlanabilir</a:t>
            </a:r>
            <a:r>
              <a:rPr lang="en-US" dirty="0"/>
              <a:t>, </a:t>
            </a:r>
            <a:r>
              <a:rPr lang="en-US" dirty="0" err="1"/>
              <a:t>yani</a:t>
            </a:r>
            <a:r>
              <a:rPr lang="en-US" dirty="0"/>
              <a:t>; </a:t>
            </a: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 smtClean="0"/>
              <a:t>bir</a:t>
            </a:r>
            <a:r>
              <a:rPr lang="tr-TR" dirty="0"/>
              <a:t> </a:t>
            </a:r>
            <a:r>
              <a:rPr lang="en-US" dirty="0" err="1" smtClean="0"/>
              <a:t>işletmenin</a:t>
            </a:r>
            <a:r>
              <a:rPr lang="en-US" dirty="0" smtClean="0"/>
              <a:t> </a:t>
            </a:r>
            <a:r>
              <a:rPr lang="en-US" dirty="0" err="1"/>
              <a:t>düzenli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çalışabilmesi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, </a:t>
            </a:r>
            <a:r>
              <a:rPr lang="en-US" dirty="0" err="1"/>
              <a:t>amaçlar</a:t>
            </a:r>
            <a:r>
              <a:rPr lang="en-US" dirty="0"/>
              <a:t>, </a:t>
            </a:r>
            <a:r>
              <a:rPr lang="en-US" dirty="0" err="1"/>
              <a:t>faaliyetler</a:t>
            </a:r>
            <a:r>
              <a:rPr lang="en-US" dirty="0"/>
              <a:t>, </a:t>
            </a:r>
            <a:r>
              <a:rPr lang="en-US" dirty="0" err="1"/>
              <a:t>organlar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 smtClean="0"/>
              <a:t>arasında</a:t>
            </a:r>
            <a:r>
              <a:rPr lang="tr-TR" dirty="0"/>
              <a:t> </a:t>
            </a: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birliğinin</a:t>
            </a:r>
            <a:r>
              <a:rPr lang="en-US" dirty="0"/>
              <a:t> </a:t>
            </a:r>
            <a:r>
              <a:rPr lang="en-US" dirty="0" err="1"/>
              <a:t>sağlanmasıdır</a:t>
            </a:r>
            <a:r>
              <a:rPr lang="en-US" dirty="0"/>
              <a:t>. [2</a:t>
            </a:r>
            <a:r>
              <a:rPr lang="en-US" dirty="0" smtClean="0"/>
              <a:t>]</a:t>
            </a:r>
            <a:endParaRPr lang="tr-TR" dirty="0" smtClean="0"/>
          </a:p>
          <a:p>
            <a:r>
              <a:rPr lang="tr-TR" dirty="0" smtClean="0"/>
              <a:t>Koordinasyon, organizasyonun geniş stratejik hedeflerini gerçekleştirmek için uzmanlaşmış departmanların amaçlarını ve faaliyetlerini entegre etmeyi ifade eder. </a:t>
            </a:r>
            <a:r>
              <a:rPr lang="tr-TR" dirty="0"/>
              <a:t>Aşağıdakilerle ilgili iki temel kararı içerir: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hangi birimlerin veya grupların yan yana yerleştirilmesi gerektiği; 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ve </a:t>
            </a:r>
            <a:r>
              <a:rPr lang="tr-TR" dirty="0"/>
              <a:t>ilişkiler, bilgi ağları ve iletişim </a:t>
            </a:r>
            <a:r>
              <a:rPr lang="tr-TR" dirty="0" smtClean="0"/>
              <a:t>kalıpları. </a:t>
            </a:r>
            <a:r>
              <a:rPr lang="tr-TR" dirty="0"/>
              <a:t>[3</a:t>
            </a:r>
            <a:r>
              <a:rPr lang="tr-TR" dirty="0" smtClean="0"/>
              <a:t>]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365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NASIL İYİ BİR KOORDİNASYON OLUŞULUR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 </a:t>
            </a:r>
            <a:r>
              <a:rPr lang="en-US" dirty="0" err="1"/>
              <a:t>Koordinasyonun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/>
              <a:t>organizasyon</a:t>
            </a:r>
            <a:r>
              <a:rPr lang="en-US" dirty="0"/>
              <a:t> </a:t>
            </a:r>
            <a:r>
              <a:rPr lang="en-US" dirty="0" err="1"/>
              <a:t>yapısının</a:t>
            </a:r>
            <a:r>
              <a:rPr lang="en-US" dirty="0"/>
              <a:t> </a:t>
            </a:r>
            <a:r>
              <a:rPr lang="en-US" dirty="0" err="1"/>
              <a:t>fonksiyonel</a:t>
            </a:r>
            <a:r>
              <a:rPr lang="en-US" dirty="0"/>
              <a:t>, </a:t>
            </a:r>
            <a:r>
              <a:rPr lang="en-US" dirty="0" err="1"/>
              <a:t>coğrafi</a:t>
            </a:r>
            <a:r>
              <a:rPr lang="en-US" dirty="0"/>
              <a:t>, zaman </a:t>
            </a:r>
            <a:r>
              <a:rPr lang="en-US" dirty="0" err="1"/>
              <a:t>esası</a:t>
            </a:r>
            <a:r>
              <a:rPr lang="en-US" dirty="0"/>
              <a:t>, </a:t>
            </a:r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esası</a:t>
            </a:r>
            <a:r>
              <a:rPr lang="en-US" dirty="0"/>
              <a:t>, </a:t>
            </a:r>
            <a:r>
              <a:rPr lang="en-US" dirty="0" err="1"/>
              <a:t>müşteri</a:t>
            </a:r>
            <a:r>
              <a:rPr lang="en-US" dirty="0"/>
              <a:t> </a:t>
            </a:r>
            <a:r>
              <a:rPr lang="en-US" dirty="0" err="1"/>
              <a:t>esası</a:t>
            </a:r>
            <a:r>
              <a:rPr lang="en-US" dirty="0"/>
              <a:t>, </a:t>
            </a:r>
            <a:r>
              <a:rPr lang="en-US" dirty="0" err="1"/>
              <a:t>takım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proje</a:t>
            </a:r>
            <a:r>
              <a:rPr lang="en-US" dirty="0"/>
              <a:t> </a:t>
            </a:r>
            <a:r>
              <a:rPr lang="en-US" dirty="0" err="1"/>
              <a:t>esası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her ne </a:t>
            </a:r>
            <a:r>
              <a:rPr lang="en-US" dirty="0" err="1"/>
              <a:t>türde</a:t>
            </a:r>
            <a:r>
              <a:rPr lang="en-US" dirty="0"/>
              <a:t> </a:t>
            </a:r>
            <a:r>
              <a:rPr lang="en-US" dirty="0" err="1"/>
              <a:t>olursa</a:t>
            </a:r>
            <a:r>
              <a:rPr lang="en-US" dirty="0"/>
              <a:t> </a:t>
            </a:r>
            <a:r>
              <a:rPr lang="en-US" dirty="0" err="1"/>
              <a:t>olsun</a:t>
            </a:r>
            <a:r>
              <a:rPr lang="en-US" dirty="0"/>
              <a:t> her tip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mutlaka</a:t>
            </a:r>
            <a:r>
              <a:rPr lang="en-US" dirty="0"/>
              <a:t> </a:t>
            </a:r>
            <a:r>
              <a:rPr lang="en-US" dirty="0" err="1"/>
              <a:t>zorunlu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husustur</a:t>
            </a:r>
            <a:r>
              <a:rPr lang="en-US" dirty="0"/>
              <a:t>. [2]</a:t>
            </a:r>
          </a:p>
          <a:p>
            <a:r>
              <a:rPr lang="tr-TR" dirty="0"/>
              <a:t>Etkili koordinasyon, bir organizasyonundaki kişilerin arasındaki anlaşmazlıklar ve çatışmaların çözümüne de yardımcı ol</a:t>
            </a:r>
            <a:r>
              <a:rPr lang="en-US" dirty="0"/>
              <a:t>mal</a:t>
            </a:r>
            <a:r>
              <a:rPr lang="tr-TR" dirty="0"/>
              <a:t>ı</a:t>
            </a:r>
            <a:r>
              <a:rPr lang="en-US" dirty="0"/>
              <a:t>d</a:t>
            </a:r>
            <a:r>
              <a:rPr lang="tr-TR" dirty="0"/>
              <a:t>ı</a:t>
            </a:r>
            <a:r>
              <a:rPr lang="en-US" dirty="0"/>
              <a:t>r</a:t>
            </a:r>
            <a:r>
              <a:rPr lang="tr-TR" dirty="0"/>
              <a:t>. </a:t>
            </a:r>
            <a:r>
              <a:rPr lang="en-US" dirty="0"/>
              <a:t>[3</a:t>
            </a:r>
            <a:r>
              <a:rPr lang="en-US" dirty="0" smtClean="0"/>
              <a:t>]</a:t>
            </a:r>
            <a:endParaRPr lang="tr-TR" dirty="0" smtClean="0"/>
          </a:p>
          <a:p>
            <a:r>
              <a:rPr lang="en-US" dirty="0" err="1" smtClean="0"/>
              <a:t>Girişimsel</a:t>
            </a:r>
            <a:r>
              <a:rPr lang="en-US" dirty="0" smtClean="0"/>
              <a:t> </a:t>
            </a:r>
            <a:r>
              <a:rPr lang="en-US" dirty="0" err="1"/>
              <a:t>karakterin</a:t>
            </a:r>
            <a:r>
              <a:rPr lang="en-US" dirty="0"/>
              <a:t> </a:t>
            </a:r>
            <a:r>
              <a:rPr lang="en-US" dirty="0" err="1"/>
              <a:t>öğelerine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kalitenin</a:t>
            </a:r>
            <a:r>
              <a:rPr lang="en-US" dirty="0"/>
              <a:t>, </a:t>
            </a:r>
            <a:r>
              <a:rPr lang="en-US" dirty="0" err="1"/>
              <a:t>uygulamalardaki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 </a:t>
            </a:r>
            <a:r>
              <a:rPr lang="en-US" dirty="0" err="1"/>
              <a:t>belirlediği</a:t>
            </a:r>
            <a:r>
              <a:rPr lang="en-US" dirty="0"/>
              <a:t> </a:t>
            </a:r>
            <a:r>
              <a:rPr lang="en-US" dirty="0" err="1"/>
              <a:t>bilinmektedir</a:t>
            </a:r>
            <a:r>
              <a:rPr lang="en-US" dirty="0"/>
              <a:t>.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öğeleri</a:t>
            </a:r>
            <a:r>
              <a:rPr lang="en-US" dirty="0"/>
              <a:t> de </a:t>
            </a:r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aralarında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yönlü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ilişkiye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diğerlerinden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yönü</a:t>
            </a:r>
            <a:r>
              <a:rPr lang="en-US" dirty="0"/>
              <a:t> </a:t>
            </a:r>
            <a:r>
              <a:rPr lang="en-US" dirty="0" err="1"/>
              <a:t>yoktur</a:t>
            </a:r>
            <a:r>
              <a:rPr lang="en-US" dirty="0"/>
              <a:t>. Bu </a:t>
            </a:r>
            <a:r>
              <a:rPr lang="en-US" dirty="0" err="1"/>
              <a:t>nedenle</a:t>
            </a:r>
            <a:r>
              <a:rPr lang="en-US" dirty="0"/>
              <a:t>,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. </a:t>
            </a:r>
            <a:r>
              <a:rPr lang="en-US" dirty="0" err="1"/>
              <a:t>İyi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örgüt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fonksiyonunun</a:t>
            </a:r>
            <a:r>
              <a:rPr lang="en-US" dirty="0"/>
              <a:t> </a:t>
            </a:r>
            <a:r>
              <a:rPr lang="en-US" dirty="0" err="1"/>
              <a:t>işlevselliği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[2]</a:t>
            </a:r>
          </a:p>
          <a:p>
            <a:r>
              <a:rPr lang="en-US" dirty="0" err="1"/>
              <a:t>koordinasyonu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tanımı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akışı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mümkündür</a:t>
            </a:r>
            <a:r>
              <a:rPr lang="en-US" dirty="0"/>
              <a:t>. [2]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883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KOORDİNASYON NASIL SAĞLANIR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organizasyonun</a:t>
            </a:r>
            <a:r>
              <a:rPr lang="en-US" dirty="0"/>
              <a:t> </a:t>
            </a:r>
            <a:r>
              <a:rPr lang="en-US" dirty="0" err="1"/>
              <a:t>temelinde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düzenleyen</a:t>
            </a:r>
            <a:r>
              <a:rPr lang="en-US" dirty="0"/>
              <a:t>, </a:t>
            </a:r>
            <a:r>
              <a:rPr lang="en-US" dirty="0" err="1"/>
              <a:t>ürünlerin</a:t>
            </a:r>
            <a:r>
              <a:rPr lang="en-US" dirty="0"/>
              <a:t> </a:t>
            </a:r>
            <a:r>
              <a:rPr lang="en-US" dirty="0" err="1"/>
              <a:t>üretimini</a:t>
            </a:r>
            <a:r>
              <a:rPr lang="en-US" dirty="0"/>
              <a:t> </a:t>
            </a:r>
            <a:r>
              <a:rPr lang="en-US" dirty="0" err="1"/>
              <a:t>gerçekleştiren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b="1" dirty="0" err="1"/>
              <a:t>esas</a:t>
            </a:r>
            <a:r>
              <a:rPr lang="en-US" b="1" dirty="0"/>
              <a:t> </a:t>
            </a:r>
            <a:r>
              <a:rPr lang="en-US" b="1" dirty="0" err="1"/>
              <a:t>işin</a:t>
            </a:r>
            <a:r>
              <a:rPr lang="en-US" b="1" dirty="0"/>
              <a:t> </a:t>
            </a:r>
            <a:r>
              <a:rPr lang="en-US" b="1" dirty="0" err="1"/>
              <a:t>yapıldığı</a:t>
            </a:r>
            <a:r>
              <a:rPr lang="en-US" b="1" dirty="0"/>
              <a:t> </a:t>
            </a:r>
            <a:r>
              <a:rPr lang="en-US" b="1" dirty="0" err="1"/>
              <a:t>yer</a:t>
            </a:r>
            <a:r>
              <a:rPr lang="en-US" b="1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akışı</a:t>
            </a:r>
            <a:r>
              <a:rPr lang="en-US" dirty="0"/>
              <a:t> </a:t>
            </a:r>
            <a:r>
              <a:rPr lang="en-US" dirty="0" err="1"/>
              <a:t>çerçevesi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faaliyetlerini</a:t>
            </a:r>
            <a:r>
              <a:rPr lang="en-US" dirty="0"/>
              <a:t> </a:t>
            </a:r>
            <a:r>
              <a:rPr lang="en-US" dirty="0" err="1"/>
              <a:t>sürüdür</a:t>
            </a:r>
            <a:r>
              <a:rPr lang="en-US" dirty="0"/>
              <a:t>. </a:t>
            </a:r>
            <a:r>
              <a:rPr lang="en-US" dirty="0" err="1"/>
              <a:t>Ama</a:t>
            </a:r>
            <a:r>
              <a:rPr lang="en-US" dirty="0"/>
              <a:t> </a:t>
            </a:r>
            <a:r>
              <a:rPr lang="en-US" dirty="0" err="1"/>
              <a:t>örgüt</a:t>
            </a:r>
            <a:r>
              <a:rPr lang="en-US" dirty="0"/>
              <a:t> </a:t>
            </a:r>
            <a:r>
              <a:rPr lang="en-US" dirty="0" err="1"/>
              <a:t>geliştikçe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yöneticilerle</a:t>
            </a:r>
            <a:r>
              <a:rPr lang="en-US" dirty="0"/>
              <a:t> </a:t>
            </a:r>
            <a:r>
              <a:rPr lang="en-US" dirty="0" err="1"/>
              <a:t>çalışanlar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iletişimi</a:t>
            </a:r>
            <a:r>
              <a:rPr lang="en-US" dirty="0"/>
              <a:t> </a:t>
            </a:r>
            <a:r>
              <a:rPr lang="en-US" dirty="0" err="1"/>
              <a:t>kuran</a:t>
            </a:r>
            <a:r>
              <a:rPr lang="en-US" dirty="0"/>
              <a:t> </a:t>
            </a:r>
            <a:r>
              <a:rPr lang="en-US" b="1" dirty="0" err="1"/>
              <a:t>orta</a:t>
            </a:r>
            <a:r>
              <a:rPr lang="en-US" b="1" dirty="0"/>
              <a:t> </a:t>
            </a:r>
            <a:r>
              <a:rPr lang="en-US" b="1" dirty="0" err="1"/>
              <a:t>kademe</a:t>
            </a:r>
            <a:r>
              <a:rPr lang="en-US" b="1" dirty="0"/>
              <a:t> </a:t>
            </a:r>
            <a:r>
              <a:rPr lang="en-US" b="1" dirty="0" err="1"/>
              <a:t>yöneticiler</a:t>
            </a:r>
            <a:r>
              <a:rPr lang="en-US" b="1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çıkmaktadır</a:t>
            </a:r>
            <a:r>
              <a:rPr lang="en-US" dirty="0"/>
              <a:t>. Bu da emir-</a:t>
            </a:r>
            <a:r>
              <a:rPr lang="en-US" dirty="0" err="1"/>
              <a:t>komuta</a:t>
            </a:r>
            <a:r>
              <a:rPr lang="en-US" dirty="0"/>
              <a:t> </a:t>
            </a:r>
            <a:r>
              <a:rPr lang="en-US" dirty="0" err="1"/>
              <a:t>zinciri</a:t>
            </a:r>
            <a:r>
              <a:rPr lang="en-US" dirty="0"/>
              <a:t> (</a:t>
            </a:r>
            <a:r>
              <a:rPr lang="en-US" dirty="0" err="1"/>
              <a:t>orta</a:t>
            </a:r>
            <a:r>
              <a:rPr lang="en-US" dirty="0"/>
              <a:t> hat)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yöneticiler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belirtilen</a:t>
            </a:r>
            <a:r>
              <a:rPr lang="en-US" dirty="0"/>
              <a:t> </a:t>
            </a:r>
            <a:r>
              <a:rPr lang="en-US" dirty="0" err="1"/>
              <a:t>amaç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stratejiler</a:t>
            </a:r>
            <a:r>
              <a:rPr lang="en-US" dirty="0"/>
              <a:t> </a:t>
            </a:r>
            <a:r>
              <a:rPr lang="en-US" dirty="0" err="1"/>
              <a:t>doğrultusunda</a:t>
            </a:r>
            <a:r>
              <a:rPr lang="en-US" dirty="0"/>
              <a:t> </a:t>
            </a:r>
            <a:r>
              <a:rPr lang="en-US" dirty="0" err="1"/>
              <a:t>çalışanları</a:t>
            </a:r>
            <a:r>
              <a:rPr lang="en-US" dirty="0"/>
              <a:t> </a:t>
            </a:r>
            <a:r>
              <a:rPr lang="en-US" dirty="0" err="1"/>
              <a:t>yöneltir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koordinasyonu</a:t>
            </a:r>
            <a:r>
              <a:rPr lang="en-US" dirty="0"/>
              <a:t> </a:t>
            </a:r>
            <a:r>
              <a:rPr lang="en-US" dirty="0" err="1"/>
              <a:t>sağlarlar</a:t>
            </a:r>
            <a:r>
              <a:rPr lang="en-US" dirty="0" smtClean="0"/>
              <a:t>.</a:t>
            </a:r>
            <a:r>
              <a:rPr lang="tr-TR" dirty="0" smtClean="0"/>
              <a:t> (MİNTZBERG STRATEJİSİ) </a:t>
            </a:r>
            <a:r>
              <a:rPr lang="en-US" dirty="0" smtClean="0"/>
              <a:t>[1]</a:t>
            </a:r>
            <a:endParaRPr lang="tr-TR" dirty="0" smtClean="0"/>
          </a:p>
          <a:p>
            <a:r>
              <a:rPr lang="en-US" dirty="0"/>
              <a:t>Her </a:t>
            </a:r>
            <a:r>
              <a:rPr lang="en-US" dirty="0" err="1"/>
              <a:t>örgütsel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 smtClean="0"/>
              <a:t>faaliyetleri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/>
              <a:t>birbirine</a:t>
            </a:r>
            <a:r>
              <a:rPr lang="en-US" dirty="0"/>
              <a:t> zıt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kavramı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çıkarmaktadır</a:t>
            </a:r>
            <a:r>
              <a:rPr lang="en-US" dirty="0"/>
              <a:t>.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görevlerin</a:t>
            </a:r>
            <a:r>
              <a:rPr lang="en-US" dirty="0"/>
              <a:t> </a:t>
            </a:r>
            <a:r>
              <a:rPr lang="en-US" dirty="0" err="1"/>
              <a:t>işlendiği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bölümü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faaliyetlerin</a:t>
            </a:r>
            <a:r>
              <a:rPr lang="en-US" dirty="0"/>
              <a:t> </a:t>
            </a:r>
            <a:r>
              <a:rPr lang="en-US" dirty="0" err="1"/>
              <a:t>başarılabilmesi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görevlerin</a:t>
            </a:r>
            <a:r>
              <a:rPr lang="en-US" dirty="0"/>
              <a:t> </a:t>
            </a:r>
            <a:r>
              <a:rPr lang="en-US" dirty="0" err="1" smtClean="0"/>
              <a:t>koordinasyonu</a:t>
            </a:r>
            <a:r>
              <a:rPr lang="tr-TR" dirty="0"/>
              <a:t>.</a:t>
            </a:r>
            <a:r>
              <a:rPr lang="en-US" dirty="0" smtClean="0"/>
              <a:t> </a:t>
            </a:r>
            <a:r>
              <a:rPr lang="en-US" dirty="0"/>
              <a:t>Bu </a:t>
            </a: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Mintzberg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mekanizmalarla</a:t>
            </a:r>
            <a:r>
              <a:rPr lang="en-US" dirty="0"/>
              <a:t> </a:t>
            </a:r>
            <a:r>
              <a:rPr lang="en-US" dirty="0" err="1"/>
              <a:t>sağlandığını</a:t>
            </a:r>
            <a:r>
              <a:rPr lang="en-US" dirty="0"/>
              <a:t> </a:t>
            </a:r>
            <a:r>
              <a:rPr lang="en-US" dirty="0" err="1"/>
              <a:t>belirtmektedir</a:t>
            </a:r>
            <a:r>
              <a:rPr lang="en-US" dirty="0"/>
              <a:t>: [1]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360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KOORDİNASYON NASIL SAĞLANIR</a:t>
            </a:r>
            <a:r>
              <a:rPr lang="en-US" dirty="0"/>
              <a:t>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302933"/>
            <a:ext cx="8770571" cy="4555067"/>
          </a:xfrm>
        </p:spPr>
        <p:txBody>
          <a:bodyPr>
            <a:normAutofit fontScale="55000" lnSpcReduction="2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 </a:t>
            </a:r>
            <a:r>
              <a:rPr lang="en-US" sz="2400" dirty="0" err="1"/>
              <a:t>Karşılıklı</a:t>
            </a:r>
            <a:r>
              <a:rPr lang="en-US" sz="2400" dirty="0"/>
              <a:t> </a:t>
            </a:r>
            <a:r>
              <a:rPr lang="en-US" sz="2400" dirty="0" err="1"/>
              <a:t>uyarlamalar</a:t>
            </a:r>
            <a:r>
              <a:rPr lang="en-US" sz="2400" dirty="0"/>
              <a:t> </a:t>
            </a:r>
            <a:r>
              <a:rPr lang="en-US" sz="2400" dirty="0" err="1"/>
              <a:t>işlerin</a:t>
            </a:r>
            <a:r>
              <a:rPr lang="en-US" sz="2400" dirty="0"/>
              <a:t> </a:t>
            </a:r>
            <a:r>
              <a:rPr lang="en-US" sz="2400" dirty="0" err="1"/>
              <a:t>yürütülmesi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u="sng" dirty="0"/>
              <a:t>informal </a:t>
            </a:r>
            <a:r>
              <a:rPr lang="en-US" sz="2400" u="sng" dirty="0" err="1"/>
              <a:t>ilişkiler</a:t>
            </a:r>
            <a:r>
              <a:rPr lang="en-US" sz="2400" u="sng" dirty="0"/>
              <a:t> </a:t>
            </a:r>
            <a:r>
              <a:rPr lang="en-US" sz="2400" u="sng" dirty="0" err="1"/>
              <a:t>yoluyla</a:t>
            </a:r>
            <a:r>
              <a:rPr lang="en-US" sz="2400" u="sng" dirty="0"/>
              <a:t> </a:t>
            </a:r>
            <a:r>
              <a:rPr lang="en-US" sz="2400" u="sng" dirty="0" err="1"/>
              <a:t>koordinasyonun</a:t>
            </a:r>
            <a:r>
              <a:rPr lang="en-US" sz="2400" u="sng" dirty="0"/>
              <a:t> </a:t>
            </a:r>
            <a:r>
              <a:rPr lang="en-US" sz="2400" u="sng" dirty="0" err="1" smtClean="0"/>
              <a:t>sağlanması</a:t>
            </a:r>
            <a:r>
              <a:rPr lang="en-US" sz="2400" dirty="0" smtClean="0"/>
              <a:t>. </a:t>
            </a:r>
            <a:r>
              <a:rPr lang="en-US" sz="2400" dirty="0"/>
              <a:t>[</a:t>
            </a:r>
            <a:r>
              <a:rPr lang="en-US" sz="2400" dirty="0" smtClean="0"/>
              <a:t>1]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 smtClean="0"/>
              <a:t>Çalışanlara</a:t>
            </a:r>
            <a:r>
              <a:rPr lang="en-US" sz="2400" dirty="0" smtClean="0"/>
              <a:t> </a:t>
            </a:r>
            <a:r>
              <a:rPr lang="en-US" sz="2400" dirty="0"/>
              <a:t>emir-</a:t>
            </a:r>
            <a:r>
              <a:rPr lang="en-US" sz="2400" dirty="0" err="1"/>
              <a:t>komuta</a:t>
            </a:r>
            <a:r>
              <a:rPr lang="en-US" sz="2400" dirty="0"/>
              <a:t> </a:t>
            </a:r>
            <a:r>
              <a:rPr lang="en-US" sz="2400" dirty="0" err="1"/>
              <a:t>verme</a:t>
            </a:r>
            <a:r>
              <a:rPr lang="en-US" sz="2400" dirty="0"/>
              <a:t> </a:t>
            </a:r>
            <a:r>
              <a:rPr lang="en-US" sz="2400" dirty="0" err="1"/>
              <a:t>yoluyla</a:t>
            </a:r>
            <a:r>
              <a:rPr lang="en-US" sz="2400" dirty="0"/>
              <a:t> </a:t>
            </a:r>
            <a:r>
              <a:rPr lang="en-US" sz="2400" dirty="0" err="1"/>
              <a:t>kordine</a:t>
            </a:r>
            <a:r>
              <a:rPr lang="en-US" sz="2400" dirty="0"/>
              <a:t> </a:t>
            </a:r>
            <a:r>
              <a:rPr lang="en-US" sz="2400" dirty="0" err="1" smtClean="0"/>
              <a:t>eden</a:t>
            </a:r>
            <a:r>
              <a:rPr lang="en-US" sz="2400" dirty="0"/>
              <a:t>,</a:t>
            </a:r>
            <a:r>
              <a:rPr lang="en-US" sz="2400" dirty="0" smtClean="0"/>
              <a:t> </a:t>
            </a:r>
            <a:r>
              <a:rPr lang="en-US" sz="2400" u="sng" dirty="0" err="1"/>
              <a:t>direkt</a:t>
            </a:r>
            <a:r>
              <a:rPr lang="en-US" sz="2400" u="sng" dirty="0"/>
              <a:t> </a:t>
            </a:r>
            <a:r>
              <a:rPr lang="en-US" sz="2400" u="sng" dirty="0" err="1" smtClean="0"/>
              <a:t>nezaret</a:t>
            </a:r>
            <a:r>
              <a:rPr lang="en-US" sz="2400" dirty="0" smtClean="0"/>
              <a:t>, </a:t>
            </a:r>
            <a:r>
              <a:rPr lang="en-US" sz="2400" dirty="0" err="1" smtClean="0"/>
              <a:t>belirli</a:t>
            </a:r>
            <a:r>
              <a:rPr lang="en-US" sz="2400" dirty="0" smtClean="0"/>
              <a:t> </a:t>
            </a:r>
            <a:r>
              <a:rPr lang="en-US" sz="2400" dirty="0" err="1"/>
              <a:t>insan</a:t>
            </a:r>
            <a:r>
              <a:rPr lang="en-US" sz="2400" dirty="0"/>
              <a:t> </a:t>
            </a:r>
            <a:r>
              <a:rPr lang="en-US" sz="2400" dirty="0" err="1" smtClean="0"/>
              <a:t>topluluğunun</a:t>
            </a:r>
            <a:r>
              <a:rPr lang="en-US" sz="2400" dirty="0" smtClean="0"/>
              <a:t> </a:t>
            </a:r>
            <a:r>
              <a:rPr lang="en-US" sz="2400" dirty="0" err="1"/>
              <a:t>birlikte</a:t>
            </a:r>
            <a:r>
              <a:rPr lang="en-US" sz="2400" dirty="0"/>
              <a:t> </a:t>
            </a:r>
            <a:r>
              <a:rPr lang="en-US" sz="2400" dirty="0" err="1"/>
              <a:t>çalışma</a:t>
            </a:r>
            <a:r>
              <a:rPr lang="en-US" sz="2400" dirty="0"/>
              <a:t> </a:t>
            </a:r>
            <a:r>
              <a:rPr lang="en-US" sz="2400" dirty="0" err="1"/>
              <a:t>zorunluluğunda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 smtClean="0"/>
              <a:t>çıkar</a:t>
            </a:r>
            <a:r>
              <a:rPr lang="en-US" sz="2400" dirty="0" smtClean="0"/>
              <a:t>. </a:t>
            </a:r>
            <a:r>
              <a:rPr lang="en-US" sz="2400" dirty="0" err="1" smtClean="0"/>
              <a:t>Ama</a:t>
            </a:r>
            <a:r>
              <a:rPr lang="en-US" sz="2400" dirty="0" smtClean="0"/>
              <a:t> </a:t>
            </a:r>
            <a:r>
              <a:rPr lang="en-US" sz="2400" dirty="0" err="1"/>
              <a:t>bunun</a:t>
            </a:r>
            <a:r>
              <a:rPr lang="en-US" sz="2400" dirty="0"/>
              <a:t> </a:t>
            </a:r>
            <a:r>
              <a:rPr lang="en-US" sz="2400" dirty="0" err="1"/>
              <a:t>yapılması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aynı</a:t>
            </a:r>
            <a:r>
              <a:rPr lang="en-US" sz="2400" dirty="0"/>
              <a:t> </a:t>
            </a:r>
            <a:r>
              <a:rPr lang="en-US" sz="2400" dirty="0" err="1" smtClean="0"/>
              <a:t>zamanda</a:t>
            </a:r>
            <a:r>
              <a:rPr lang="en-US" sz="2400" dirty="0"/>
              <a:t> </a:t>
            </a:r>
            <a:r>
              <a:rPr lang="en-US" sz="2400" dirty="0" err="1" smtClean="0"/>
              <a:t>standardizasyonun</a:t>
            </a:r>
            <a:r>
              <a:rPr lang="en-US" sz="2400" dirty="0" smtClean="0"/>
              <a:t> </a:t>
            </a:r>
            <a:r>
              <a:rPr lang="en-US" sz="2400" dirty="0"/>
              <a:t>da </a:t>
            </a:r>
            <a:r>
              <a:rPr lang="en-US" sz="2400" dirty="0" err="1"/>
              <a:t>yapılması</a:t>
            </a:r>
            <a:r>
              <a:rPr lang="en-US" sz="2400" dirty="0"/>
              <a:t> </a:t>
            </a:r>
            <a:r>
              <a:rPr lang="en-US" sz="2400" dirty="0" err="1"/>
              <a:t>gereklidir</a:t>
            </a:r>
            <a:r>
              <a:rPr lang="en-US" sz="2400" dirty="0"/>
              <a:t>. Bu da </a:t>
            </a:r>
            <a:r>
              <a:rPr lang="en-US" sz="2400" dirty="0" err="1"/>
              <a:t>dört</a:t>
            </a:r>
            <a:r>
              <a:rPr lang="en-US" sz="2400" dirty="0"/>
              <a:t> </a:t>
            </a:r>
            <a:r>
              <a:rPr lang="en-US" sz="2400" dirty="0" err="1" smtClean="0"/>
              <a:t>yolla</a:t>
            </a:r>
            <a:r>
              <a:rPr lang="en-US" sz="2400" dirty="0"/>
              <a:t> </a:t>
            </a:r>
            <a:r>
              <a:rPr lang="en-US" sz="2400" dirty="0" err="1" smtClean="0"/>
              <a:t>olmaktadır</a:t>
            </a:r>
            <a:r>
              <a:rPr lang="en-US" sz="2400" dirty="0" smtClean="0"/>
              <a:t>: </a:t>
            </a:r>
          </a:p>
          <a:p>
            <a:pPr marL="0" indent="0">
              <a:buNone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İş</a:t>
            </a:r>
            <a:r>
              <a:rPr lang="en-US" sz="2400" dirty="0" smtClean="0"/>
              <a:t> </a:t>
            </a:r>
            <a:r>
              <a:rPr lang="en-US" sz="2400" dirty="0" err="1"/>
              <a:t>sürecinin</a:t>
            </a:r>
            <a:r>
              <a:rPr lang="en-US" sz="2400" dirty="0"/>
              <a:t> </a:t>
            </a:r>
            <a:r>
              <a:rPr lang="en-US" sz="2400" dirty="0" err="1" smtClean="0"/>
              <a:t>standardizasyonu</a:t>
            </a:r>
            <a:r>
              <a:rPr lang="en-US" sz="2400" dirty="0" smtClean="0"/>
              <a:t>:  </a:t>
            </a:r>
            <a:r>
              <a:rPr lang="en-US" sz="2400" dirty="0" err="1" smtClean="0"/>
              <a:t>buna</a:t>
            </a:r>
            <a:r>
              <a:rPr lang="en-US" sz="2400" dirty="0" smtClean="0"/>
              <a:t> </a:t>
            </a:r>
            <a:r>
              <a:rPr lang="en-US" sz="2400" dirty="0" err="1"/>
              <a:t>programlama</a:t>
            </a:r>
            <a:r>
              <a:rPr lang="en-US" sz="2400" dirty="0"/>
              <a:t> da </a:t>
            </a:r>
            <a:r>
              <a:rPr lang="en-US" sz="2400" dirty="0" err="1" smtClean="0"/>
              <a:t>denmektedir</a:t>
            </a:r>
            <a:r>
              <a:rPr lang="en-US" sz="2400" dirty="0" smtClean="0"/>
              <a:t>, </a:t>
            </a:r>
            <a:r>
              <a:rPr lang="en-US" sz="2400" dirty="0" err="1" smtClean="0"/>
              <a:t>işlemlerin</a:t>
            </a:r>
            <a:r>
              <a:rPr lang="en-US" sz="2400" dirty="0" smtClean="0"/>
              <a:t> </a:t>
            </a:r>
            <a:r>
              <a:rPr lang="en-US" sz="2400" dirty="0"/>
              <a:t>belli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dizilimde</a:t>
            </a:r>
            <a:r>
              <a:rPr lang="en-US" sz="2400" dirty="0"/>
              <a:t> </a:t>
            </a:r>
            <a:r>
              <a:rPr lang="en-US" sz="2400" dirty="0" err="1"/>
              <a:t>yapılmasının</a:t>
            </a:r>
            <a:r>
              <a:rPr lang="en-US" sz="2400" dirty="0"/>
              <a:t> </a:t>
            </a:r>
            <a:r>
              <a:rPr lang="en-US" sz="2400" dirty="0" err="1" smtClean="0"/>
              <a:t>sağlanmasıdır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çıktıların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standardizasyonu</a:t>
            </a:r>
            <a:r>
              <a:rPr lang="en-US" sz="2400" dirty="0" smtClean="0"/>
              <a:t>: </a:t>
            </a:r>
            <a:r>
              <a:rPr lang="en-US" sz="2400" dirty="0" err="1" smtClean="0"/>
              <a:t>yapılacak</a:t>
            </a:r>
            <a:r>
              <a:rPr lang="en-US" sz="2400" dirty="0" smtClean="0"/>
              <a:t> </a:t>
            </a:r>
            <a:r>
              <a:rPr lang="en-US" sz="2400" dirty="0" err="1"/>
              <a:t>sonuçların</a:t>
            </a:r>
            <a:r>
              <a:rPr lang="en-US" sz="2400" dirty="0"/>
              <a:t> </a:t>
            </a:r>
            <a:r>
              <a:rPr lang="en-US" sz="2400" dirty="0" err="1"/>
              <a:t>ayrıntı</a:t>
            </a:r>
            <a:r>
              <a:rPr lang="en-US" sz="2400" dirty="0"/>
              <a:t> </a:t>
            </a:r>
            <a:r>
              <a:rPr lang="en-US" sz="2400" dirty="0" err="1" smtClean="0"/>
              <a:t>haline</a:t>
            </a:r>
            <a:r>
              <a:rPr lang="en-US" sz="2400" dirty="0"/>
              <a:t> </a:t>
            </a:r>
            <a:r>
              <a:rPr lang="en-US" sz="2400" dirty="0" err="1" smtClean="0"/>
              <a:t>getirilmesidir</a:t>
            </a:r>
            <a:r>
              <a:rPr lang="en-US" sz="2400" dirty="0"/>
              <a:t>. Bu </a:t>
            </a:r>
            <a:r>
              <a:rPr lang="en-US" sz="2400" dirty="0" err="1"/>
              <a:t>anlamda</a:t>
            </a:r>
            <a:r>
              <a:rPr lang="en-US" sz="2400" dirty="0"/>
              <a:t>, </a:t>
            </a:r>
            <a:r>
              <a:rPr lang="en-US" sz="2400" dirty="0" err="1"/>
              <a:t>işler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ki</a:t>
            </a:r>
            <a:r>
              <a:rPr lang="en-US" sz="2400" dirty="0"/>
              <a:t> </a:t>
            </a:r>
            <a:r>
              <a:rPr lang="en-US" sz="2400" dirty="0" err="1"/>
              <a:t>etkileşimin</a:t>
            </a:r>
            <a:r>
              <a:rPr lang="en-US" sz="2400" dirty="0"/>
              <a:t> </a:t>
            </a:r>
            <a:r>
              <a:rPr lang="en-US" sz="2400" dirty="0" err="1" smtClean="0"/>
              <a:t>önceden</a:t>
            </a:r>
            <a:r>
              <a:rPr lang="en-US" sz="2400" dirty="0"/>
              <a:t> </a:t>
            </a:r>
            <a:r>
              <a:rPr lang="en-US" sz="2400" dirty="0" err="1" smtClean="0"/>
              <a:t>belirlenmesi</a:t>
            </a:r>
            <a:r>
              <a:rPr lang="en-US" sz="2400" dirty="0" smtClean="0"/>
              <a:t> </a:t>
            </a:r>
            <a:r>
              <a:rPr lang="en-US" sz="2400" dirty="0" err="1"/>
              <a:t>önem</a:t>
            </a:r>
            <a:r>
              <a:rPr lang="en-US" sz="2400" dirty="0"/>
              <a:t> </a:t>
            </a:r>
            <a:r>
              <a:rPr lang="en-US" sz="2400" dirty="0" err="1"/>
              <a:t>kazanmaktadır</a:t>
            </a:r>
            <a:r>
              <a:rPr lang="en-US" sz="2400" dirty="0"/>
              <a:t>. 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bilgi</a:t>
            </a:r>
            <a:r>
              <a:rPr lang="en-US" sz="2400" dirty="0" smtClean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uzmanlığın</a:t>
            </a:r>
            <a:r>
              <a:rPr lang="en-US" sz="2400" dirty="0"/>
              <a:t> </a:t>
            </a:r>
            <a:r>
              <a:rPr lang="en-US" sz="2400" dirty="0" err="1" smtClean="0"/>
              <a:t>standardizasyonu</a:t>
            </a:r>
            <a:r>
              <a:rPr lang="en-US" sz="2400" dirty="0" smtClean="0"/>
              <a:t>: </a:t>
            </a:r>
            <a:r>
              <a:rPr lang="en-US" sz="2400" dirty="0" err="1"/>
              <a:t>İş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 smtClean="0"/>
              <a:t>çıktılardan</a:t>
            </a:r>
            <a:r>
              <a:rPr lang="en-US" sz="2400" dirty="0"/>
              <a:t> </a:t>
            </a:r>
            <a:r>
              <a:rPr lang="en-US" sz="2400" dirty="0" err="1" smtClean="0"/>
              <a:t>ziyade</a:t>
            </a:r>
            <a:r>
              <a:rPr lang="en-US" sz="2400" dirty="0" smtClean="0"/>
              <a:t> </a:t>
            </a:r>
            <a:r>
              <a:rPr lang="en-US" sz="2400" dirty="0" err="1"/>
              <a:t>çalışanların</a:t>
            </a:r>
            <a:r>
              <a:rPr lang="en-US" sz="2400" dirty="0"/>
              <a:t> </a:t>
            </a:r>
            <a:r>
              <a:rPr lang="en-US" sz="2400" dirty="0" err="1"/>
              <a:t>eğitim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tecrübelerine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standardize </a:t>
            </a:r>
            <a:r>
              <a:rPr lang="en-US" sz="2400" dirty="0" err="1" smtClean="0"/>
              <a:t>olmasıdır</a:t>
            </a:r>
            <a:r>
              <a:rPr lang="en-US" sz="2400" dirty="0" smtClean="0"/>
              <a:t>. </a:t>
            </a:r>
            <a:r>
              <a:rPr lang="en-US" sz="2400" dirty="0" err="1"/>
              <a:t>Kişi</a:t>
            </a:r>
            <a:r>
              <a:rPr lang="en-US" sz="2400" dirty="0"/>
              <a:t> </a:t>
            </a:r>
            <a:r>
              <a:rPr lang="en-US" sz="2400" dirty="0" err="1"/>
              <a:t>bilgi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ustalığını</a:t>
            </a:r>
            <a:r>
              <a:rPr lang="en-US" sz="2400" dirty="0"/>
              <a:t> </a:t>
            </a:r>
            <a:r>
              <a:rPr lang="en-US" sz="2400" dirty="0" err="1"/>
              <a:t>işe</a:t>
            </a:r>
            <a:r>
              <a:rPr lang="en-US" sz="2400" dirty="0"/>
              <a:t> </a:t>
            </a:r>
            <a:r>
              <a:rPr lang="en-US" sz="2400" dirty="0" err="1" smtClean="0"/>
              <a:t>aktarır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normların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standardizasyonu</a:t>
            </a:r>
            <a:r>
              <a:rPr lang="en-US" sz="2400" dirty="0" smtClean="0"/>
              <a:t>: </a:t>
            </a:r>
            <a:r>
              <a:rPr lang="en-US" sz="2400" dirty="0" err="1"/>
              <a:t>çalışanların</a:t>
            </a:r>
            <a:r>
              <a:rPr lang="en-US" sz="2400" dirty="0"/>
              <a:t> </a:t>
            </a:r>
            <a:r>
              <a:rPr lang="en-US" sz="2400" dirty="0" err="1"/>
              <a:t>ortak</a:t>
            </a:r>
            <a:r>
              <a:rPr lang="en-US" sz="2400" dirty="0"/>
              <a:t> </a:t>
            </a:r>
            <a:r>
              <a:rPr lang="en-US" sz="2400" dirty="0" err="1"/>
              <a:t>inançları</a:t>
            </a:r>
            <a:r>
              <a:rPr lang="en-US" sz="2400" dirty="0"/>
              <a:t> </a:t>
            </a:r>
            <a:r>
              <a:rPr lang="en-US" sz="2400" dirty="0" err="1" smtClean="0"/>
              <a:t>paylaş</a:t>
            </a:r>
            <a:r>
              <a:rPr lang="tr-TR" sz="2400" dirty="0" smtClean="0"/>
              <a:t>ması</a:t>
            </a:r>
            <a:r>
              <a:rPr lang="en-US" sz="2400" dirty="0" smtClean="0"/>
              <a:t>. </a:t>
            </a:r>
            <a:r>
              <a:rPr lang="en-US" sz="2400" dirty="0"/>
              <a:t>[1</a:t>
            </a:r>
            <a:r>
              <a:rPr lang="en-US" sz="2400" dirty="0" smtClean="0"/>
              <a:t>]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koordinasyon</a:t>
            </a:r>
            <a:r>
              <a:rPr lang="en-US" sz="2400" dirty="0"/>
              <a:t> </a:t>
            </a:r>
            <a:r>
              <a:rPr lang="en-US" sz="2400" dirty="0" err="1"/>
              <a:t>mekanizmaları</a:t>
            </a:r>
            <a:r>
              <a:rPr lang="en-US" sz="2400" dirty="0"/>
              <a:t> </a:t>
            </a:r>
            <a:r>
              <a:rPr lang="en-US" sz="2400" dirty="0" err="1"/>
              <a:t>organizasyonu</a:t>
            </a:r>
            <a:r>
              <a:rPr lang="en-US" sz="2400" dirty="0"/>
              <a:t> </a:t>
            </a:r>
            <a:r>
              <a:rPr lang="en-US" sz="2400" dirty="0" err="1"/>
              <a:t>birlikte</a:t>
            </a:r>
            <a:r>
              <a:rPr lang="en-US" sz="2400" dirty="0"/>
              <a:t> </a:t>
            </a:r>
            <a:r>
              <a:rPr lang="en-US" sz="2400" dirty="0" err="1" smtClean="0"/>
              <a:t>tutmasını</a:t>
            </a:r>
            <a:r>
              <a:rPr lang="en-US" sz="2400" dirty="0"/>
              <a:t> </a:t>
            </a:r>
            <a:r>
              <a:rPr lang="en-US" sz="2400" dirty="0" err="1" smtClean="0"/>
              <a:t>sağlayacaktır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Komuta Birliği Bir organizasyondaki her kişi bir üst yöneticiye karşı sorumlu olmalı ve sadece o kişiden emir almalıdır</a:t>
            </a:r>
            <a:r>
              <a:rPr lang="tr-TR" sz="2400" dirty="0" smtClean="0"/>
              <a:t>. Bu bir </a:t>
            </a:r>
            <a:r>
              <a:rPr lang="tr-TR" sz="2400" dirty="0"/>
              <a:t>organizasyonda verimli çalışma ve artan üretkenlik için en önemli ilke olarak kabul </a:t>
            </a:r>
            <a:r>
              <a:rPr lang="tr-TR" sz="2400" dirty="0" smtClean="0"/>
              <a:t>edilir. (</a:t>
            </a:r>
            <a:r>
              <a:rPr lang="tr-TR" sz="2400" dirty="0"/>
              <a:t>Fayol (1949)) [3]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600" dirty="0" smtClean="0"/>
              <a:t>Norm</a:t>
            </a:r>
            <a:r>
              <a:rPr lang="en-US" sz="1600" dirty="0" smtClean="0"/>
              <a:t>:</a:t>
            </a:r>
            <a:r>
              <a:rPr lang="tr-TR" sz="1600" dirty="0" smtClean="0"/>
              <a:t> </a:t>
            </a:r>
            <a:r>
              <a:rPr lang="en-US" sz="1600" dirty="0" err="1" smtClean="0"/>
              <a:t>kural</a:t>
            </a:r>
            <a:r>
              <a:rPr lang="en-US" sz="1600" dirty="0" smtClean="0"/>
              <a:t> </a:t>
            </a:r>
            <a:r>
              <a:rPr lang="en-US" sz="1600" dirty="0" err="1"/>
              <a:t>olarak</a:t>
            </a:r>
            <a:r>
              <a:rPr lang="en-US" sz="1600" dirty="0"/>
              <a:t> </a:t>
            </a:r>
            <a:r>
              <a:rPr lang="en-US" sz="1600" dirty="0" err="1"/>
              <a:t>benimsenmiş</a:t>
            </a:r>
            <a:r>
              <a:rPr lang="en-US" sz="1600" dirty="0"/>
              <a:t>, </a:t>
            </a:r>
            <a:r>
              <a:rPr lang="en-US" sz="1600" dirty="0" err="1"/>
              <a:t>yerleşmiş</a:t>
            </a:r>
            <a:r>
              <a:rPr lang="en-US" sz="1600" dirty="0"/>
              <a:t> </a:t>
            </a:r>
            <a:r>
              <a:rPr lang="en-US" sz="1600" dirty="0" err="1"/>
              <a:t>ilkeye</a:t>
            </a:r>
            <a:r>
              <a:rPr lang="en-US" sz="1600" dirty="0"/>
              <a:t> </a:t>
            </a:r>
            <a:r>
              <a:rPr lang="en-US" sz="1600" dirty="0" err="1"/>
              <a:t>ya</a:t>
            </a:r>
            <a:r>
              <a:rPr lang="en-US" sz="1600" dirty="0"/>
              <a:t> da </a:t>
            </a:r>
            <a:r>
              <a:rPr lang="en-US" sz="1600" dirty="0" err="1"/>
              <a:t>yasaya</a:t>
            </a:r>
            <a:r>
              <a:rPr lang="en-US" sz="1600" dirty="0"/>
              <a:t> </a:t>
            </a:r>
            <a:r>
              <a:rPr lang="en-US" sz="1600" dirty="0" err="1"/>
              <a:t>uygun</a:t>
            </a:r>
            <a:r>
              <a:rPr lang="en-US" sz="1600" dirty="0"/>
              <a:t> durum.</a:t>
            </a:r>
          </a:p>
        </p:txBody>
      </p:sp>
    </p:spTree>
    <p:extLst>
      <p:ext uri="{BB962C8B-B14F-4D97-AF65-F5344CB8AC3E}">
        <p14:creationId xmlns:p14="http://schemas.microsoft.com/office/powerpoint/2010/main" val="4054282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dirty="0"/>
              <a:t>2009 </a:t>
            </a:r>
            <a:r>
              <a:rPr lang="en-US" dirty="0" err="1"/>
              <a:t>Metin</a:t>
            </a:r>
            <a:r>
              <a:rPr lang="en-US" dirty="0"/>
              <a:t> </a:t>
            </a:r>
            <a:r>
              <a:rPr lang="en-US" dirty="0" err="1"/>
              <a:t>Reyhanoğlu</a:t>
            </a:r>
            <a:r>
              <a:rPr lang="en-US" dirty="0"/>
              <a:t>, M.K.Ü. İ.İ.B.F., </a:t>
            </a:r>
            <a:r>
              <a:rPr lang="en-US" dirty="0" err="1" smtClean="0"/>
              <a:t>Hatay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“</a:t>
            </a:r>
            <a:r>
              <a:rPr lang="en-US" dirty="0" err="1" smtClean="0"/>
              <a:t>Girişimci</a:t>
            </a:r>
            <a:r>
              <a:rPr lang="en-US" dirty="0" smtClean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 smtClean="0"/>
              <a:t>yönünden</a:t>
            </a:r>
            <a:r>
              <a:rPr lang="en-US" dirty="0" smtClean="0"/>
              <a:t>; </a:t>
            </a:r>
            <a:r>
              <a:rPr lang="en-US" dirty="0" err="1" smtClean="0"/>
              <a:t>organizasyon</a:t>
            </a:r>
            <a:r>
              <a:rPr lang="en-US" dirty="0"/>
              <a:t>, </a:t>
            </a: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yönetsel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” </a:t>
            </a:r>
            <a:r>
              <a:rPr lang="en-US" dirty="0" err="1"/>
              <a:t>Hikmet</a:t>
            </a:r>
            <a:r>
              <a:rPr lang="en-US" dirty="0"/>
              <a:t> AYTEK  </a:t>
            </a:r>
            <a:r>
              <a:rPr lang="en-US" dirty="0" smtClean="0"/>
              <a:t>2010</a:t>
            </a:r>
            <a:r>
              <a:rPr lang="en-US" dirty="0"/>
              <a:t> 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Management </a:t>
            </a:r>
            <a:r>
              <a:rPr lang="en-US" dirty="0"/>
              <a:t>of Agricultural Research: A training manual. Module 3: Organizational principles and design </a:t>
            </a:r>
            <a:r>
              <a:rPr lang="en-US" dirty="0" smtClean="0"/>
              <a:t>1997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085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dirty="0" smtClean="0"/>
              <a:t>1- koordinasyon hakkında hangisi yanlıştır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 err="1"/>
              <a:t>Koordinasyon</a:t>
            </a:r>
            <a:r>
              <a:rPr lang="en-US" dirty="0"/>
              <a:t> </a:t>
            </a:r>
            <a:r>
              <a:rPr lang="en-US" dirty="0" err="1"/>
              <a:t>genelde</a:t>
            </a:r>
            <a:r>
              <a:rPr lang="en-US" dirty="0"/>
              <a:t> </a:t>
            </a:r>
            <a:r>
              <a:rPr lang="en-US" dirty="0" err="1"/>
              <a:t>yöneltme</a:t>
            </a:r>
            <a:r>
              <a:rPr lang="en-US" dirty="0"/>
              <a:t> </a:t>
            </a:r>
            <a:r>
              <a:rPr lang="en-US" dirty="0" err="1"/>
              <a:t>fonksiyonu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fonksiyonudur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lphaUcPeriod"/>
            </a:pPr>
            <a:r>
              <a:rPr lang="tr-TR" dirty="0"/>
              <a:t>Etkili koordinasyon, bir organizasyonundaki kişilerin arasındaki anlaşmazlıklar ve çatışmaların çözümüne de yardımcı ol</a:t>
            </a:r>
            <a:r>
              <a:rPr lang="en-US" dirty="0"/>
              <a:t>mal</a:t>
            </a:r>
            <a:r>
              <a:rPr lang="tr-TR" dirty="0"/>
              <a:t>ı</a:t>
            </a:r>
            <a:r>
              <a:rPr lang="en-US" dirty="0"/>
              <a:t>d</a:t>
            </a:r>
            <a:r>
              <a:rPr lang="tr-TR" dirty="0"/>
              <a:t>ı</a:t>
            </a:r>
            <a:r>
              <a:rPr lang="en-US" dirty="0"/>
              <a:t>r</a:t>
            </a:r>
            <a:r>
              <a:rPr lang="tr-TR" dirty="0" smtClean="0"/>
              <a:t>.</a:t>
            </a:r>
            <a:endParaRPr lang="en-US" dirty="0" smtClean="0"/>
          </a:p>
          <a:p>
            <a:pPr marL="457200" indent="-457200">
              <a:buFont typeface="+mj-lt"/>
              <a:buAutoNum type="alphaUcPeriod"/>
            </a:pPr>
            <a:r>
              <a:rPr lang="tr-TR" dirty="0"/>
              <a:t>Komuta Birliği Bir organizasyondaki her </a:t>
            </a:r>
            <a:r>
              <a:rPr lang="tr-TR" dirty="0" smtClean="0"/>
              <a:t>kiş</a:t>
            </a:r>
            <a:r>
              <a:rPr lang="en-US" dirty="0" err="1" smtClean="0"/>
              <a:t>i</a:t>
            </a:r>
            <a:r>
              <a:rPr lang="tr-TR" dirty="0" smtClean="0"/>
              <a:t> </a:t>
            </a:r>
            <a:r>
              <a:rPr lang="tr-TR" dirty="0"/>
              <a:t>üst </a:t>
            </a:r>
            <a:r>
              <a:rPr lang="tr-TR" dirty="0" smtClean="0"/>
              <a:t>yönetici</a:t>
            </a:r>
            <a:r>
              <a:rPr lang="en-US" dirty="0" err="1" smtClean="0"/>
              <a:t>lerin</a:t>
            </a:r>
            <a:r>
              <a:rPr lang="en-US" dirty="0" smtClean="0"/>
              <a:t> </a:t>
            </a:r>
            <a:r>
              <a:rPr lang="en-US" dirty="0" err="1" smtClean="0"/>
              <a:t>hepsine</a:t>
            </a:r>
            <a:r>
              <a:rPr lang="tr-TR" dirty="0" smtClean="0"/>
              <a:t> </a:t>
            </a:r>
            <a:r>
              <a:rPr lang="tr-TR" dirty="0"/>
              <a:t>karşı sorumlu olmalı </a:t>
            </a:r>
            <a:r>
              <a:rPr lang="tr-TR" dirty="0" smtClean="0"/>
              <a:t>ve </a:t>
            </a:r>
            <a:r>
              <a:rPr lang="tr-TR" dirty="0"/>
              <a:t>emir almalıdır.</a:t>
            </a:r>
            <a:endParaRPr lang="en-US" dirty="0" smtClean="0"/>
          </a:p>
          <a:p>
            <a:pPr marL="457200" indent="-457200">
              <a:buFont typeface="+mj-lt"/>
              <a:buAutoNum type="alphaUcPeriod"/>
            </a:pPr>
            <a:r>
              <a:rPr lang="en-US" dirty="0" err="1"/>
              <a:t>koordinasyonu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tanımı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akışı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mümkündür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 err="1"/>
              <a:t>Karşılıklı</a:t>
            </a:r>
            <a:r>
              <a:rPr lang="en-US" dirty="0"/>
              <a:t> </a:t>
            </a:r>
            <a:r>
              <a:rPr lang="en-US" dirty="0" err="1"/>
              <a:t>uyarlamalar</a:t>
            </a:r>
            <a:r>
              <a:rPr lang="en-US" dirty="0"/>
              <a:t> </a:t>
            </a:r>
            <a:r>
              <a:rPr lang="en-US" dirty="0" err="1"/>
              <a:t>işlerin</a:t>
            </a:r>
            <a:r>
              <a:rPr lang="en-US" dirty="0"/>
              <a:t> </a:t>
            </a:r>
            <a:r>
              <a:rPr lang="en-US" dirty="0" err="1"/>
              <a:t>yürütülmesi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informal </a:t>
            </a:r>
            <a:r>
              <a:rPr lang="en-US" dirty="0" err="1"/>
              <a:t>ilişkiler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koordinasyonun</a:t>
            </a:r>
            <a:r>
              <a:rPr lang="en-US" dirty="0"/>
              <a:t> </a:t>
            </a:r>
            <a:r>
              <a:rPr lang="en-US" dirty="0" err="1" smtClean="0"/>
              <a:t>sağlanbilir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2- </a:t>
            </a:r>
            <a:r>
              <a:rPr lang="tr-TR" dirty="0"/>
              <a:t>Organizasyon yapı</a:t>
            </a:r>
            <a:r>
              <a:rPr lang="en-US" dirty="0"/>
              <a:t>s</a:t>
            </a:r>
            <a:r>
              <a:rPr lang="tr-TR" dirty="0"/>
              <a:t>ını oluşturan </a:t>
            </a:r>
            <a:r>
              <a:rPr lang="tr-TR" dirty="0" smtClean="0"/>
              <a:t>birimlerin</a:t>
            </a:r>
            <a:r>
              <a:rPr lang="en-US" dirty="0" smtClean="0"/>
              <a:t> </a:t>
            </a:r>
            <a:r>
              <a:rPr lang="en-US" dirty="0" err="1" smtClean="0"/>
              <a:t>direkt</a:t>
            </a:r>
            <a:r>
              <a:rPr lang="en-US" u="sng" dirty="0" smtClean="0"/>
              <a:t> </a:t>
            </a:r>
            <a:r>
              <a:rPr lang="en-US" dirty="0" err="1" smtClean="0"/>
              <a:t>nezaret</a:t>
            </a:r>
            <a:r>
              <a:rPr lang="en-US" dirty="0" smtClean="0"/>
              <a:t> y</a:t>
            </a:r>
            <a:r>
              <a:rPr lang="tr-TR" dirty="0" smtClean="0"/>
              <a:t>öntemi ile </a:t>
            </a:r>
            <a:r>
              <a:rPr lang="en-US" dirty="0" smtClean="0"/>
              <a:t> </a:t>
            </a:r>
            <a:r>
              <a:rPr lang="tr-TR" dirty="0" smtClean="0"/>
              <a:t>birbirleriyle koordinasyonunu sağlamak için standardizasyonun yapılması gerekir. Aşağdakilerden hangisi bu standardizasyonda yer almaz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 err="1" smtClean="0"/>
              <a:t>İş</a:t>
            </a:r>
            <a:r>
              <a:rPr lang="tr-TR" dirty="0" smtClean="0"/>
              <a:t> </a:t>
            </a:r>
            <a:r>
              <a:rPr lang="en-US" dirty="0" err="1" smtClean="0"/>
              <a:t>sürecinin</a:t>
            </a:r>
            <a:r>
              <a:rPr lang="en-US" dirty="0" smtClean="0"/>
              <a:t> </a:t>
            </a:r>
            <a:r>
              <a:rPr lang="en-US" dirty="0" err="1" smtClean="0"/>
              <a:t>standardizasyonu</a:t>
            </a:r>
            <a:endParaRPr lang="en-US" dirty="0" smtClean="0"/>
          </a:p>
          <a:p>
            <a:pPr marL="457200" indent="-457200">
              <a:buFont typeface="+mj-lt"/>
              <a:buAutoNum type="alphaUcPeriod"/>
            </a:pPr>
            <a:r>
              <a:rPr lang="en-US" dirty="0" err="1" smtClean="0"/>
              <a:t>Çıktıların</a:t>
            </a:r>
            <a:r>
              <a:rPr lang="tr-TR" dirty="0" smtClean="0"/>
              <a:t> </a:t>
            </a:r>
            <a:r>
              <a:rPr lang="en-US" dirty="0" err="1" smtClean="0"/>
              <a:t>standardizasyonu</a:t>
            </a:r>
            <a:endParaRPr lang="en-US" dirty="0" smtClean="0"/>
          </a:p>
          <a:p>
            <a:pPr marL="457200" indent="-457200">
              <a:buFont typeface="+mj-lt"/>
              <a:buAutoNum type="alphaUcPeriod"/>
            </a:pPr>
            <a:r>
              <a:rPr lang="en-US" dirty="0" err="1" smtClean="0"/>
              <a:t>Bilgi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uzmanlığın</a:t>
            </a:r>
            <a:r>
              <a:rPr lang="en-US" dirty="0"/>
              <a:t> </a:t>
            </a:r>
            <a:r>
              <a:rPr lang="en-US" dirty="0" err="1" smtClean="0"/>
              <a:t>standardizasyonu</a:t>
            </a:r>
            <a:endParaRPr lang="en-US" dirty="0" smtClean="0"/>
          </a:p>
          <a:p>
            <a:pPr marL="457200" indent="-457200">
              <a:buFont typeface="+mj-lt"/>
              <a:buAutoNum type="alphaUcPeriod"/>
            </a:pPr>
            <a:r>
              <a:rPr lang="tr-TR" dirty="0" smtClean="0"/>
              <a:t>Hizmet standardizasyonu</a:t>
            </a:r>
            <a:endParaRPr lang="en-US" dirty="0" smtClean="0"/>
          </a:p>
          <a:p>
            <a:pPr marL="457200" indent="-457200">
              <a:buFont typeface="+mj-lt"/>
              <a:buAutoNum type="alphaUcPeriod"/>
            </a:pPr>
            <a:r>
              <a:rPr lang="en-US" dirty="0" err="1" smtClean="0"/>
              <a:t>Normların</a:t>
            </a:r>
            <a:r>
              <a:rPr lang="en-US" dirty="0" smtClean="0"/>
              <a:t> </a:t>
            </a:r>
            <a:r>
              <a:rPr lang="en-US" dirty="0" err="1"/>
              <a:t>standardizasyonu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177060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332</TotalTime>
  <Words>775</Words>
  <Application>Microsoft Office PowerPoint</Application>
  <PresentationFormat>Geniş ekran</PresentationFormat>
  <Paragraphs>45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Calibri</vt:lpstr>
      <vt:lpstr>Century Schoolbook</vt:lpstr>
      <vt:lpstr>Corbel</vt:lpstr>
      <vt:lpstr>Wingdings</vt:lpstr>
      <vt:lpstr>Feathered</vt:lpstr>
      <vt:lpstr>Ghazaleh Kholafazadehastamal 16030193  Organizasyon yapısını oluşturan birimlerin birbiriyle koordinasyonu  eczacılık meslek uyg. yönetimi</vt:lpstr>
      <vt:lpstr>KOORDİNASYON</vt:lpstr>
      <vt:lpstr>NASIL İYİ BİR KOORDİNASYON OLUŞULUR</vt:lpstr>
      <vt:lpstr>KOORDİNASYON NASIL SAĞLANIR (1)</vt:lpstr>
      <vt:lpstr>KOORDİNASYON NASIL SAĞLANIR (2)</vt:lpstr>
      <vt:lpstr>kaynaklar</vt:lpstr>
      <vt:lpstr>sorular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ghazaleh_kholafa</dc:creator>
  <cp:lastModifiedBy>gülbin özçelikay</cp:lastModifiedBy>
  <cp:revision>20</cp:revision>
  <dcterms:created xsi:type="dcterms:W3CDTF">2021-04-01T09:23:56Z</dcterms:created>
  <dcterms:modified xsi:type="dcterms:W3CDTF">2021-04-15T07:17:56Z</dcterms:modified>
</cp:coreProperties>
</file>