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ik.gov.tr/" TargetMode="External"/><Relationship Id="rId7" Type="http://schemas.openxmlformats.org/officeDocument/2006/relationships/hyperlink" Target="http://www.ulakbim.gov.tr/" TargetMode="External"/><Relationship Id="rId2" Type="http://schemas.openxmlformats.org/officeDocument/2006/relationships/hyperlink" Target="http://www.tbmm.gov.t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kutup.gov.tr/" TargetMode="External"/><Relationship Id="rId5" Type="http://schemas.openxmlformats.org/officeDocument/2006/relationships/hyperlink" Target="http://www.rtuk.org.tr/" TargetMode="External"/><Relationship Id="rId4" Type="http://schemas.openxmlformats.org/officeDocument/2006/relationships/hyperlink" Target="http://www.basbakanlik.gov.tr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Elektronik Arama Yöntemleri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298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Elektronik Arama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 smtClean="0"/>
              <a:t>Elektronik aramalarda üç bağlaç kullanılır. </a:t>
            </a:r>
          </a:p>
          <a:p>
            <a:pPr lvl="1"/>
            <a:r>
              <a:rPr lang="tr-TR" sz="3600" dirty="0" smtClean="0"/>
              <a:t>«ve» - «</a:t>
            </a:r>
            <a:r>
              <a:rPr lang="tr-TR" sz="3600" dirty="0" err="1" smtClean="0"/>
              <a:t>and</a:t>
            </a:r>
            <a:r>
              <a:rPr lang="tr-TR" sz="3600" dirty="0" smtClean="0"/>
              <a:t>»</a:t>
            </a:r>
          </a:p>
          <a:p>
            <a:pPr lvl="1"/>
            <a:r>
              <a:rPr lang="tr-TR" sz="3600" dirty="0" smtClean="0"/>
              <a:t>«veya» - «</a:t>
            </a:r>
            <a:r>
              <a:rPr lang="tr-TR" sz="3600" dirty="0" err="1" smtClean="0"/>
              <a:t>or</a:t>
            </a:r>
            <a:r>
              <a:rPr lang="tr-TR" sz="3600" dirty="0" smtClean="0"/>
              <a:t>»</a:t>
            </a:r>
          </a:p>
          <a:p>
            <a:pPr lvl="1"/>
            <a:r>
              <a:rPr lang="tr-TR" sz="3600" dirty="0" smtClean="0"/>
              <a:t>«değil» - «not»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70206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Elektronik Arama Yöntemleri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2324100"/>
            <a:ext cx="8911687" cy="433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063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 Aramalarında Yardımcı Kaynaklar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2589213" y="2134347"/>
          <a:ext cx="8876180" cy="434265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867367"/>
                <a:gridCol w="7008813"/>
              </a:tblGrid>
              <a:tr h="537756">
                <a:tc>
                  <a:txBody>
                    <a:bodyPr/>
                    <a:lstStyle/>
                    <a:p>
                      <a:pPr indent="22352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tr-TR" sz="2000" dirty="0">
                          <a:effectLst/>
                        </a:rPr>
                        <a:t>Tercihler</a:t>
                      </a:r>
                      <a:endParaRPr lang="tr-T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61" marR="67861" marT="0" marB="0"/>
                </a:tc>
                <a:tc>
                  <a:txBody>
                    <a:bodyPr/>
                    <a:lstStyle/>
                    <a:p>
                      <a:pPr indent="22352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tr-TR" sz="2000">
                          <a:effectLst/>
                        </a:rPr>
                        <a:t>Açıklama</a:t>
                      </a:r>
                      <a:endParaRPr lang="tr-T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61" marR="67861" marT="0" marB="0"/>
                </a:tc>
              </a:tr>
              <a:tr h="1212180">
                <a:tc>
                  <a:txBody>
                    <a:bodyPr/>
                    <a:lstStyle/>
                    <a:p>
                      <a:pPr indent="22352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tr-TR" sz="2000">
                          <a:effectLst/>
                        </a:rPr>
                        <a:t>Tarih</a:t>
                      </a:r>
                      <a:endParaRPr lang="tr-T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61" marR="67861" marT="0" marB="0"/>
                </a:tc>
                <a:tc>
                  <a:txBody>
                    <a:bodyPr/>
                    <a:lstStyle/>
                    <a:p>
                      <a:pPr indent="22352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tr-TR" sz="2000" dirty="0">
                          <a:effectLst/>
                        </a:rPr>
                        <a:t>Belli bir tarih arası veya son bir ay gibi. Böylece bulunan belgelerden o tarih aralığındakiler veya son bir aydakiler ekrana öncelikle gelir.</a:t>
                      </a:r>
                      <a:endParaRPr lang="tr-T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61" marR="67861" marT="0" marB="0"/>
                </a:tc>
              </a:tr>
              <a:tr h="875463">
                <a:tc>
                  <a:txBody>
                    <a:bodyPr/>
                    <a:lstStyle/>
                    <a:p>
                      <a:pPr indent="22352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r>
                        <a:rPr lang="tr-TR" sz="2000" dirty="0" smtClean="0">
                          <a:effectLst/>
                        </a:rPr>
                        <a:t>Dil</a:t>
                      </a:r>
                      <a:endParaRPr lang="tr-T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61" marR="67861" marT="0" marB="0"/>
                </a:tc>
                <a:tc>
                  <a:txBody>
                    <a:bodyPr/>
                    <a:lstStyle/>
                    <a:p>
                      <a:pPr indent="22352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49580" algn="l"/>
                        </a:tabLst>
                      </a:pPr>
                      <a:r>
                        <a:rPr lang="tr-TR" sz="2000" dirty="0" smtClean="0">
                          <a:effectLst/>
                        </a:rPr>
                        <a:t>Belli </a:t>
                      </a:r>
                      <a:r>
                        <a:rPr lang="tr-TR" sz="2000" dirty="0">
                          <a:effectLst/>
                        </a:rPr>
                        <a:t>bir dili dışarda bırakmak</a:t>
                      </a:r>
                    </a:p>
                    <a:p>
                      <a:pPr indent="22352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49580" algn="l"/>
                        </a:tabLst>
                      </a:pPr>
                      <a:r>
                        <a:rPr lang="tr-TR" sz="2000" dirty="0">
                          <a:effectLst/>
                        </a:rPr>
                        <a:t>Belli bir dili seçmek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861" marR="67861" marT="0" marB="0"/>
                </a:tc>
              </a:tr>
              <a:tr h="909135">
                <a:tc>
                  <a:txBody>
                    <a:bodyPr/>
                    <a:lstStyle/>
                    <a:p>
                      <a:pPr indent="22352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tr-TR" sz="2000" dirty="0" smtClean="0">
                          <a:effectLst/>
                        </a:rPr>
                        <a:t>Sayfa</a:t>
                      </a:r>
                      <a:r>
                        <a:rPr lang="tr-TR" sz="2000" baseline="0" dirty="0" smtClean="0">
                          <a:effectLst/>
                        </a:rPr>
                        <a:t> </a:t>
                      </a:r>
                      <a:r>
                        <a:rPr lang="tr-TR" sz="2000" dirty="0" smtClean="0">
                          <a:effectLst/>
                        </a:rPr>
                        <a:t>Sayısı</a:t>
                      </a:r>
                      <a:endParaRPr lang="tr-T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61" marR="67861" marT="0" marB="0"/>
                </a:tc>
                <a:tc>
                  <a:txBody>
                    <a:bodyPr/>
                    <a:lstStyle/>
                    <a:p>
                      <a:pPr indent="22352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449580" algn="l"/>
                        </a:tabLst>
                      </a:pPr>
                      <a:r>
                        <a:rPr lang="tr-TR" sz="2000" dirty="0" smtClean="0">
                          <a:effectLst/>
                        </a:rPr>
                        <a:t>Her </a:t>
                      </a:r>
                      <a:r>
                        <a:rPr lang="tr-TR" sz="2000" dirty="0">
                          <a:effectLst/>
                        </a:rPr>
                        <a:t>sayfada ekranda belli sayıda sonuç olmasını sağlar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861" marR="67861" marT="0" marB="0"/>
                </a:tc>
              </a:tr>
              <a:tr h="808120">
                <a:tc>
                  <a:txBody>
                    <a:bodyPr/>
                    <a:lstStyle/>
                    <a:p>
                      <a:pPr indent="223520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tr-TR" sz="2000" dirty="0">
                          <a:effectLst/>
                        </a:rPr>
                        <a:t> </a:t>
                      </a:r>
                      <a:r>
                        <a:rPr lang="tr-TR" sz="2000" dirty="0" smtClean="0">
                          <a:effectLst/>
                        </a:rPr>
                        <a:t>Dosya </a:t>
                      </a:r>
                      <a:r>
                        <a:rPr lang="tr-TR" sz="2000" dirty="0">
                          <a:effectLst/>
                        </a:rPr>
                        <a:t>Türü</a:t>
                      </a:r>
                      <a:endParaRPr lang="tr-T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61" marR="67861" marT="0" marB="0"/>
                </a:tc>
                <a:tc>
                  <a:txBody>
                    <a:bodyPr/>
                    <a:lstStyle/>
                    <a:p>
                      <a:pPr indent="22352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tr-TR" sz="2000" dirty="0" err="1" smtClean="0">
                          <a:effectLst/>
                        </a:rPr>
                        <a:t>Pdf</a:t>
                      </a:r>
                      <a:r>
                        <a:rPr lang="tr-TR" sz="2000" dirty="0" smtClean="0">
                          <a:effectLst/>
                        </a:rPr>
                        <a:t> </a:t>
                      </a:r>
                      <a:r>
                        <a:rPr lang="tr-TR" sz="2000" dirty="0">
                          <a:effectLst/>
                        </a:rPr>
                        <a:t>, </a:t>
                      </a:r>
                      <a:r>
                        <a:rPr lang="tr-TR" sz="2000" dirty="0" err="1">
                          <a:effectLst/>
                        </a:rPr>
                        <a:t>word</a:t>
                      </a:r>
                      <a:r>
                        <a:rPr lang="tr-TR" sz="2000" dirty="0">
                          <a:effectLst/>
                        </a:rPr>
                        <a:t>, sunum, </a:t>
                      </a:r>
                      <a:r>
                        <a:rPr lang="tr-TR" sz="2000" dirty="0" err="1">
                          <a:effectLst/>
                        </a:rPr>
                        <a:t>hesaptablosu</a:t>
                      </a:r>
                      <a:r>
                        <a:rPr lang="tr-TR" sz="2000" dirty="0">
                          <a:effectLst/>
                        </a:rPr>
                        <a:t> dosyası gibi seçtiğiniz bilgisayar dosyalarını ekrana getirir. Diğerlerini getirmez. </a:t>
                      </a:r>
                      <a:endParaRPr lang="tr-T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61" marR="6786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2162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Elektronik Arama Yöntemleri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2592926" y="1739897"/>
          <a:ext cx="8911687" cy="507153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379312"/>
                <a:gridCol w="3254548"/>
                <a:gridCol w="2277827"/>
              </a:tblGrid>
              <a:tr h="326813">
                <a:tc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Arama Sözcükleri</a:t>
                      </a:r>
                      <a:endParaRPr lang="tr-T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Tanımlama</a:t>
                      </a:r>
                      <a:endParaRPr lang="tr-TR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Örnekler</a:t>
                      </a:r>
                      <a:endParaRPr lang="tr-T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3627">
                <a:tc rowSpan="2"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İletişim tarihi</a:t>
                      </a:r>
                      <a:endParaRPr lang="tr-T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İletişim ve tarih sözcüklerinin geçtiği bağlantıları bulur</a:t>
                      </a:r>
                      <a:endParaRPr lang="tr-T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İletişim araştırmalarında tarihsel olarak ...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36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Kadri Ersöz’ün yazdığı İletişimin 19 YY. Tarihi isimli ....</a:t>
                      </a:r>
                      <a:endParaRPr lang="tr-T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3627">
                <a:tc rowSpan="2"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“İletişim Tarihi”</a:t>
                      </a:r>
                      <a:endParaRPr lang="tr-T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800" dirty="0">
                          <a:effectLst/>
                        </a:rPr>
                        <a:t>Tırnağın içindekilerine tıpatıp uyanları bulur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200">
                          <a:effectLst/>
                        </a:rPr>
                        <a:t>İletişim Tarihi McLeod’un yazdığı en önemli...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36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Bütün kitaplar içinde en fazla İletişim Tarihi isimli...</a:t>
                      </a:r>
                      <a:endParaRPr lang="tr-T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307253">
                <a:tc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İletişim </a:t>
                      </a:r>
                      <a:r>
                        <a:rPr lang="tr-TR" sz="1800" dirty="0" smtClean="0">
                          <a:effectLst/>
                        </a:rPr>
                        <a:t>-firması</a:t>
                      </a:r>
                      <a:endParaRPr lang="tr-T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800" dirty="0" smtClean="0">
                          <a:effectLst/>
                        </a:rPr>
                        <a:t>(-) işareti </a:t>
                      </a:r>
                      <a:r>
                        <a:rPr lang="tr-TR" sz="1800" dirty="0">
                          <a:effectLst/>
                        </a:rPr>
                        <a:t>taşıyan sözcüğün olmadığı ancak iletişim sözcüğü olan bağlantıları bulur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Bulur: iletişim alanındaki çalışmaların...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Bulmaz: iletişim firması sizlere yepyeni... </a:t>
                      </a:r>
                      <a:endParaRPr lang="tr-TR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3627">
                <a:tc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İletişim </a:t>
                      </a:r>
                      <a:r>
                        <a:rPr lang="tr-TR" sz="1800" dirty="0" err="1">
                          <a:effectLst/>
                        </a:rPr>
                        <a:t>or</a:t>
                      </a:r>
                      <a:r>
                        <a:rPr lang="tr-TR" sz="1800" dirty="0">
                          <a:effectLst/>
                        </a:rPr>
                        <a:t> tarihi</a:t>
                      </a:r>
                      <a:endParaRPr lang="tr-TR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800" dirty="0">
                          <a:effectLst/>
                        </a:rPr>
                        <a:t>Yazılanlardan herhangi birinin olduğu bağlantıları bulur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Tarihi alanlarda yapılan 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İletişimin en önemli ...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617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2518850" y="165100"/>
          <a:ext cx="9495350" cy="653072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78973"/>
                <a:gridCol w="2047377"/>
                <a:gridCol w="3467100"/>
                <a:gridCol w="2501900"/>
              </a:tblGrid>
              <a:tr h="419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Kurum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1615"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Elektronik Adresi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1615"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Önemli Kaynaklar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21615"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Diğer Kaynaklar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776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TBMM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</a:p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  <a:hlinkClick r:id="rId2"/>
                        </a:rPr>
                        <a:t>www.tbmm.gov.tr</a:t>
                      </a:r>
                      <a:r>
                        <a:rPr lang="tr-TR" sz="1100" dirty="0" smtClean="0">
                          <a:effectLst/>
                        </a:rPr>
                        <a:t> </a:t>
                      </a:r>
                      <a:endParaRPr lang="tr-T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Anayasa, Kanun tasarı ve teklifleri, Kabul edilenler; Görüşme tutanakları; Soruşturma ve Araştırma Komisyon Raporları; İhtisas Komisyonu Raporları; Sözlü ve yazılı sorular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Basın açıklamaları; TBMM gündemi; TBMM Haberleri; Milletvekilleri ile ilgili bilgiler; Kütüphanedeki kitaplar taraması; TBMM mevzuatı;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20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Türkiye İstatistik Kurumu (TÜİK)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  <a:hlinkClick r:id="rId3"/>
                        </a:rPr>
                        <a:t>www.tuik.gov.tr</a:t>
                      </a:r>
                      <a:r>
                        <a:rPr lang="tr-TR" sz="1100" dirty="0" smtClean="0">
                          <a:effectLst/>
                        </a:rPr>
                        <a:t> </a:t>
                      </a:r>
                      <a:endParaRPr lang="tr-T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İstatistikler: Genel, Sanayi, Ekonomi-Finans, Tarım, Sosyal, Nüfus-Demografi , İşgücü, Ticaret-Hizmet, Turizm, Dış Ticaret , İnşaat, Çevre,-Enerji, Ulaştırma (İletişim dahil), </a:t>
                      </a:r>
                    </a:p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 </a:t>
                      </a:r>
                      <a:endParaRPr lang="tr-TR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Son istatistikler, İstatistik Bültenleri, Kurumsal bilgiler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55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TC Başbakanlık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</a:p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  <a:hlinkClick r:id="rId4"/>
                        </a:rPr>
                        <a:t>www.basbakanlik.gov.tr</a:t>
                      </a:r>
                      <a:r>
                        <a:rPr lang="tr-TR" sz="1100" dirty="0" smtClean="0">
                          <a:effectLst/>
                        </a:rPr>
                        <a:t> </a:t>
                      </a:r>
                      <a:endParaRPr lang="tr-T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Resmi Gazete; </a:t>
                      </a:r>
                      <a:r>
                        <a:rPr lang="tr-TR" sz="1200" dirty="0" err="1">
                          <a:effectLst/>
                        </a:rPr>
                        <a:t>e.Mevzuat</a:t>
                      </a:r>
                      <a:r>
                        <a:rPr lang="tr-TR" sz="1200" dirty="0">
                          <a:effectLst/>
                        </a:rPr>
                        <a:t>: Tüm Kanun, Tüzük, ve Kanun Hükmünde Kararnameler; </a:t>
                      </a:r>
                      <a:r>
                        <a:rPr lang="tr-TR" sz="1200" dirty="0" err="1">
                          <a:effectLst/>
                        </a:rPr>
                        <a:t>e.Arşiv</a:t>
                      </a:r>
                      <a:r>
                        <a:rPr lang="tr-TR" sz="1200" dirty="0">
                          <a:effectLst/>
                        </a:rPr>
                        <a:t>:: Cumhuriyet ve Osmanlı dönemi arşiv kataloğu.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Basın toplantıları; genelgeler;; bilgi paylaşımı; Devlet Teşkilat Veri Tabanı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708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RTÜK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100" u="none" strike="noStrike" dirty="0">
                          <a:effectLst/>
                          <a:hlinkClick r:id="rId5"/>
                        </a:rPr>
                        <a:t>www.rtuk.org.tr</a:t>
                      </a:r>
                      <a:endParaRPr lang="tr-T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Radyo ve televizyonlarla ilgili kanun; yönetmelik; tebliğ ve duyurular. Kapatmalar. Uluslararası ilişkiler; 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Basın açıklamaları; .Başvuru formları; Şikayet raporları; diğer düzenleyici kuruluşlar.; faaliyetleri.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15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Milli Kütüphane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</a:p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100" u="none" strike="noStrike" dirty="0">
                          <a:effectLst/>
                          <a:hlinkClick r:id="rId6"/>
                        </a:rPr>
                        <a:t>www.mkutup.gov.tr</a:t>
                      </a:r>
                      <a:endParaRPr lang="tr-T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Kütüphane kataloglarının taranması; Makale taraması (Türkiye Makale Bibliyografyası); Diğer bilgi merkezlerine erişim; Kitap Ayırtma Formu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Kurumsal faaliyetler; yayınlar: Duyurular; İlgili Bağlantılar.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660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Ulusal Akademik Ağ ve Bilgi Merkezi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21615">
                        <a:spcAft>
                          <a:spcPts val="0"/>
                        </a:spcAft>
                      </a:pPr>
                      <a:r>
                        <a:rPr lang="tr-TR" sz="1100" dirty="0" smtClean="0">
                          <a:effectLst/>
                          <a:hlinkClick r:id="rId7"/>
                        </a:rPr>
                        <a:t>www.ulakbim.gov.tr</a:t>
                      </a:r>
                      <a:r>
                        <a:rPr lang="tr-TR" sz="1100" dirty="0" smtClean="0">
                          <a:effectLst/>
                        </a:rPr>
                        <a:t> </a:t>
                      </a:r>
                      <a:endParaRPr lang="tr-T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Konu/Atıf Tarama Hizmetleri Belge Sağlama Hizmetleri; Süreli Yayınlar (Süreli Yayınlar Toplu Kataloğu, E-dergiler, Türkçe dergiler vd.) ULAKBİM Türkçe Veri Tabanları (Sosyal bilimler; Tıp, Mühendislik, TÜBİTAK Destekli Projeler vd.); Elektronik Bilgi Kaynakları (Bibliyografik ve tam metin (e-dergi) veri tabanları vd.); </a:t>
                      </a:r>
                      <a:r>
                        <a:rPr lang="tr-TR" sz="1200" dirty="0" err="1">
                          <a:effectLst/>
                        </a:rPr>
                        <a:t>DergiPark</a:t>
                      </a:r>
                      <a:r>
                        <a:rPr lang="tr-TR" sz="1200" dirty="0">
                          <a:effectLst/>
                        </a:rPr>
                        <a:t> isimli tüm üniversite dergilerinin tam makale </a:t>
                      </a:r>
                      <a:r>
                        <a:rPr lang="tr-TR" sz="1200" dirty="0" smtClean="0">
                          <a:effectLst/>
                        </a:rPr>
                        <a:t>erişimi</a:t>
                      </a:r>
                      <a:endParaRPr lang="tr-TR" sz="12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Üniversite Akademik Ağlarıyla ilgili istatistiki bilgiler; </a:t>
                      </a:r>
                      <a:endParaRPr lang="tr-T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94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Elektronik Akademik Veri Tabanları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Kütüphanelerin künye bilgilerinin elektronik veri tabanlarına aktarılması ve bunların İnternet üzerinden sorgulanabilmesi yanında tam metinli elektronik veri tabanları da devreye girmektedir</a:t>
            </a:r>
            <a:r>
              <a:rPr lang="tr-TR" sz="2200" dirty="0" smtClean="0"/>
              <a:t>.</a:t>
            </a:r>
          </a:p>
          <a:p>
            <a:r>
              <a:rPr lang="tr-TR" sz="2200" dirty="0"/>
              <a:t>Türkiye’de üniversitelerin pek çoğu bu tür veri tabanlarına abone olmakta ve araştırıcılarına, öğrencilerine bu kaynakları sunmaktadırlar</a:t>
            </a:r>
            <a:r>
              <a:rPr lang="tr-TR" sz="2200" dirty="0" smtClean="0"/>
              <a:t>.</a:t>
            </a:r>
          </a:p>
          <a:p>
            <a:r>
              <a:rPr lang="tr-TR" sz="2200" dirty="0"/>
              <a:t>Bu veri tabanlarındaki metinlerde ağırlık bilimsel ve diğer dönemli yayınlar üzerinde olmakla birlikte, bazıları e-kitap servisiyle kitapların tam metinlerini de sunmaktadır.</a:t>
            </a:r>
          </a:p>
        </p:txBody>
      </p:sp>
    </p:spTree>
    <p:extLst>
      <p:ext uri="{BB962C8B-B14F-4D97-AF65-F5344CB8AC3E}">
        <p14:creationId xmlns:p14="http://schemas.microsoft.com/office/powerpoint/2010/main" val="1413648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Ankara Üniversitesi’nin Öğrenci Ve Araştırmacılara Sunduğu Elektronik Hizmetler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sz="4800" dirty="0" smtClean="0"/>
              <a:t>E-Kütüphane</a:t>
            </a:r>
          </a:p>
          <a:p>
            <a:r>
              <a:rPr lang="tr-TR" sz="4800" dirty="0" smtClean="0"/>
              <a:t>Veri Tabanları</a:t>
            </a:r>
          </a:p>
          <a:p>
            <a:r>
              <a:rPr lang="tr-TR" sz="4800" dirty="0" smtClean="0"/>
              <a:t>Deneme Veri Tabanları</a:t>
            </a:r>
          </a:p>
          <a:p>
            <a:r>
              <a:rPr lang="tr-TR" sz="4800" dirty="0" smtClean="0"/>
              <a:t>Elektronik Kitaplar</a:t>
            </a:r>
          </a:p>
          <a:p>
            <a:r>
              <a:rPr lang="tr-TR" sz="4800" dirty="0" smtClean="0"/>
              <a:t>Elektronik Dergiler</a:t>
            </a:r>
          </a:p>
          <a:p>
            <a:r>
              <a:rPr lang="tr-TR" sz="4800" dirty="0" smtClean="0"/>
              <a:t>Açık Ders Malzemeleri</a:t>
            </a:r>
          </a:p>
          <a:p>
            <a:r>
              <a:rPr lang="tr-TR" sz="4800" dirty="0" smtClean="0"/>
              <a:t>Ankara Üniversitesi Akademik Arşiv Sistemi</a:t>
            </a:r>
          </a:p>
        </p:txBody>
      </p:sp>
    </p:spTree>
    <p:extLst>
      <p:ext uri="{BB962C8B-B14F-4D97-AF65-F5344CB8AC3E}">
        <p14:creationId xmlns:p14="http://schemas.microsoft.com/office/powerpoint/2010/main" val="612487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Geray</a:t>
            </a:r>
            <a:r>
              <a:rPr lang="tr-TR" dirty="0"/>
              <a:t>, H. (2017) Toplumsal Araştırmalarda Nicel ve Nitel Yöntemlere Giriş. Ankara: Ütopya Yayınları</a:t>
            </a:r>
          </a:p>
        </p:txBody>
      </p:sp>
    </p:spTree>
    <p:extLst>
      <p:ext uri="{BB962C8B-B14F-4D97-AF65-F5344CB8AC3E}">
        <p14:creationId xmlns:p14="http://schemas.microsoft.com/office/powerpoint/2010/main" val="411190285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579</Words>
  <Application>Microsoft Office PowerPoint</Application>
  <PresentationFormat>Geniş ekran</PresentationFormat>
  <Paragraphs>93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Duman</vt:lpstr>
      <vt:lpstr>Elektronik Arama Yöntemleri </vt:lpstr>
      <vt:lpstr>Elektronik Arama Yöntemleri</vt:lpstr>
      <vt:lpstr>Elektronik Arama Yöntemleri</vt:lpstr>
      <vt:lpstr>Ağ Aramalarında Yardımcı Kaynaklar</vt:lpstr>
      <vt:lpstr>Elektronik Arama Yöntemleri</vt:lpstr>
      <vt:lpstr>PowerPoint Sunusu</vt:lpstr>
      <vt:lpstr>Elektronik Akademik Veri Tabanları</vt:lpstr>
      <vt:lpstr>Ankara Üniversitesi’nin Öğrenci Ve Araştırmacılara Sunduğu Elektronik Hizmetler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Elektronik Arama Yöntemleri</dc:title>
  <dc:creator>TEKNIK</dc:creator>
  <cp:lastModifiedBy>TEKNIK</cp:lastModifiedBy>
  <cp:revision>3</cp:revision>
  <dcterms:created xsi:type="dcterms:W3CDTF">2020-03-04T10:15:12Z</dcterms:created>
  <dcterms:modified xsi:type="dcterms:W3CDTF">2020-03-13T16:38:29Z</dcterms:modified>
</cp:coreProperties>
</file>